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  <p:sldId id="260" r:id="rId3"/>
    <p:sldId id="270" r:id="rId4"/>
    <p:sldId id="271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</p:sldIdLst>
  <p:sldSz cx="9144000" cy="5715000" type="screen16x10"/>
  <p:notesSz cx="7096125" cy="9382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061341"/>
    <a:srgbClr val="000058"/>
    <a:srgbClr val="E4A5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29"/>
    <p:restoredTop sz="98869" autoAdjust="0"/>
  </p:normalViewPr>
  <p:slideViewPr>
    <p:cSldViewPr snapToGrid="0" snapToObjects="1">
      <p:cViewPr varScale="1">
        <p:scale>
          <a:sx n="122" d="100"/>
          <a:sy n="122" d="100"/>
        </p:scale>
        <p:origin x="816" y="1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3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9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1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1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0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6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7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7C248-B5A8-0D4E-BE0A-1EAC4DA9EA49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tle slide bk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5750"/>
            <a:ext cx="9143429" cy="5143500"/>
          </a:xfrm>
          <a:prstGeom prst="rect">
            <a:avLst/>
          </a:prstGeom>
        </p:spPr>
      </p:pic>
      <p:pic>
        <p:nvPicPr>
          <p:cNvPr id="7" name="Picture 6" descr="Screen Shot 2015-04-06 at 4.18.2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7" b="16369"/>
          <a:stretch/>
        </p:blipFill>
        <p:spPr>
          <a:xfrm>
            <a:off x="6334605" y="4673787"/>
            <a:ext cx="2740122" cy="6296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01601" y="2799247"/>
            <a:ext cx="6173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Calibri"/>
              </a:rPr>
              <a:t>Principles of Management</a:t>
            </a:r>
          </a:p>
          <a:p>
            <a:r>
              <a:rPr lang="en-US" sz="2400" b="1" dirty="0">
                <a:cs typeface="Calibri"/>
              </a:rPr>
              <a:t>Financial Accounting</a:t>
            </a:r>
          </a:p>
          <a:p>
            <a:r>
              <a:rPr lang="en-US" sz="2400" b="1" dirty="0"/>
              <a:t>Property, Plant &amp; Equipment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3600" y="3922398"/>
            <a:ext cx="411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Professor Arnold Schneider</a:t>
            </a:r>
          </a:p>
          <a:p>
            <a:r>
              <a:rPr lang="en-US" dirty="0"/>
              <a:t>Scheller College of Business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/>
          <a:stretch/>
        </p:blipFill>
        <p:spPr>
          <a:xfrm>
            <a:off x="458596" y="2569078"/>
            <a:ext cx="2352388" cy="26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3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879" y="1112520"/>
            <a:ext cx="544268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Disposal of Assets</a:t>
            </a:r>
          </a:p>
          <a:p>
            <a:pPr lvl="0"/>
            <a:r>
              <a:rPr lang="en-US" sz="2400" dirty="0"/>
              <a:t>Proceeds &gt; Book Value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Gain on sale</a:t>
            </a:r>
          </a:p>
          <a:p>
            <a:pPr lvl="0"/>
            <a:r>
              <a:rPr lang="en-US" sz="2400" dirty="0"/>
              <a:t>Proceeds &lt; Book Value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Loss on sale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 </a:t>
            </a:r>
          </a:p>
          <a:p>
            <a:r>
              <a:rPr lang="en-US" sz="2400" u="sng" dirty="0"/>
              <a:t>Natural Resources</a:t>
            </a:r>
            <a:endParaRPr lang="en-US" sz="2400" dirty="0"/>
          </a:p>
          <a:p>
            <a:r>
              <a:rPr lang="en-US" sz="2400" dirty="0"/>
              <a:t>Depletion expense – similar to Units of Output method of depreciation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61879" y="422987"/>
            <a:ext cx="1826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Depreciation</a:t>
            </a:r>
          </a:p>
        </p:txBody>
      </p:sp>
    </p:spTree>
    <p:extLst>
      <p:ext uri="{BB962C8B-B14F-4D97-AF65-F5344CB8AC3E}">
        <p14:creationId xmlns:p14="http://schemas.microsoft.com/office/powerpoint/2010/main" val="2834644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tle slide bk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5750"/>
            <a:ext cx="9143429" cy="5143500"/>
          </a:xfrm>
          <a:prstGeom prst="rect">
            <a:avLst/>
          </a:prstGeom>
        </p:spPr>
      </p:pic>
      <p:pic>
        <p:nvPicPr>
          <p:cNvPr id="7" name="Picture 6" descr="Screen Shot 2015-04-06 at 4.18.2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7" b="16369"/>
          <a:stretch/>
        </p:blipFill>
        <p:spPr>
          <a:xfrm>
            <a:off x="6334605" y="4673787"/>
            <a:ext cx="2740122" cy="6296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01601" y="2799247"/>
            <a:ext cx="6173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Calibri"/>
              </a:rPr>
              <a:t>Principles of Management</a:t>
            </a:r>
          </a:p>
          <a:p>
            <a:r>
              <a:rPr lang="en-US" sz="2400" b="1" dirty="0">
                <a:cs typeface="Calibri"/>
              </a:rPr>
              <a:t>Financial Accounting</a:t>
            </a:r>
          </a:p>
          <a:p>
            <a:r>
              <a:rPr lang="en-US" sz="2400" b="1" dirty="0"/>
              <a:t>Intangible Assets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3600" y="3907158"/>
            <a:ext cx="411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Professor Arnold Schneider</a:t>
            </a:r>
          </a:p>
          <a:p>
            <a:r>
              <a:rPr lang="en-US" dirty="0"/>
              <a:t>Scheller College of Business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/>
          <a:stretch/>
        </p:blipFill>
        <p:spPr>
          <a:xfrm>
            <a:off x="458596" y="2569078"/>
            <a:ext cx="2352388" cy="26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10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6199" y="1949971"/>
            <a:ext cx="83344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Definite life – amortization over min(economic life, legal life)</a:t>
            </a:r>
          </a:p>
          <a:p>
            <a:r>
              <a:rPr lang="en-US" sz="2400" dirty="0"/>
              <a:t>[NCR, p. 73 &amp; p. 58]</a:t>
            </a:r>
          </a:p>
          <a:p>
            <a:endParaRPr lang="en-US" sz="2400" dirty="0"/>
          </a:p>
          <a:p>
            <a:r>
              <a:rPr lang="en-US" sz="2400" dirty="0"/>
              <a:t>Indefinite life – impairment</a:t>
            </a:r>
          </a:p>
          <a:p>
            <a:r>
              <a:rPr lang="en-US" sz="2400" dirty="0"/>
              <a:t>[HD, p. 38]</a:t>
            </a:r>
          </a:p>
          <a:p>
            <a:r>
              <a:rPr lang="en-US" sz="2400" dirty="0"/>
              <a:t>[UPS, p. 86]</a:t>
            </a:r>
          </a:p>
          <a:p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36199" y="366009"/>
            <a:ext cx="235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Intangible Assets</a:t>
            </a:r>
          </a:p>
        </p:txBody>
      </p:sp>
    </p:spTree>
    <p:extLst>
      <p:ext uri="{BB962C8B-B14F-4D97-AF65-F5344CB8AC3E}">
        <p14:creationId xmlns:p14="http://schemas.microsoft.com/office/powerpoint/2010/main" val="226080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2656" y="504237"/>
            <a:ext cx="235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Intangible Assets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2657" y="1316102"/>
            <a:ext cx="769358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Goodwill: </a:t>
            </a:r>
            <a:r>
              <a:rPr lang="en-US" sz="2400" dirty="0">
                <a:solidFill>
                  <a:srgbClr val="FF0000"/>
                </a:solidFill>
              </a:rPr>
              <a:t>Purchase price of business – fair market value of net assets (if &gt; 0)</a:t>
            </a:r>
          </a:p>
          <a:p>
            <a:r>
              <a:rPr lang="en-US" sz="2400" dirty="0"/>
              <a:t>(tested annually for impairment)</a:t>
            </a:r>
          </a:p>
          <a:p>
            <a:r>
              <a:rPr lang="en-US" sz="2400" dirty="0"/>
              <a:t>[NCR, p. 67]</a:t>
            </a:r>
          </a:p>
          <a:p>
            <a:r>
              <a:rPr lang="en-US" sz="2400" dirty="0"/>
              <a:t>[UPS, p. 66]</a:t>
            </a:r>
          </a:p>
          <a:p>
            <a:r>
              <a:rPr lang="en-US" sz="2400" dirty="0"/>
              <a:t>[HD, p. 38]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Research and Development (R&amp;D) </a:t>
            </a:r>
          </a:p>
          <a:p>
            <a:r>
              <a:rPr lang="en-US" sz="2400" dirty="0"/>
              <a:t>[NCR, p. 58]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0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879" y="1122279"/>
            <a:ext cx="44272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Software Development Costs -- special form of R&amp;D which may be capitalized (economic viability can be determined more accurately and earlier than other R&amp;D).</a:t>
            </a:r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/>
              <a:t>Capitalization begins when “technological feasibility” is reached. Software costs incurred up to this point are expensed as R&amp;D. </a:t>
            </a:r>
          </a:p>
        </p:txBody>
      </p:sp>
      <p:sp>
        <p:nvSpPr>
          <p:cNvPr id="2" name="Rectangle 1"/>
          <p:cNvSpPr/>
          <p:nvPr/>
        </p:nvSpPr>
        <p:spPr>
          <a:xfrm>
            <a:off x="561879" y="479966"/>
            <a:ext cx="2353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Intangible Assets</a:t>
            </a:r>
          </a:p>
        </p:txBody>
      </p:sp>
    </p:spTree>
    <p:extLst>
      <p:ext uri="{BB962C8B-B14F-4D97-AF65-F5344CB8AC3E}">
        <p14:creationId xmlns:p14="http://schemas.microsoft.com/office/powerpoint/2010/main" val="3750427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879" y="1112521"/>
            <a:ext cx="719528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Technological feasibility -- sufficient development progress has been made to ascertain that the software will meet its design specifications.  (It will work.)</a:t>
            </a:r>
          </a:p>
          <a:p>
            <a:r>
              <a:rPr lang="en-US" sz="2400" dirty="0"/>
              <a:t> </a:t>
            </a:r>
          </a:p>
          <a:p>
            <a:pPr lvl="0"/>
            <a:r>
              <a:rPr lang="en-US" sz="2400" dirty="0"/>
              <a:t>Capitalization ends and amortization begins when the product is available for general release. </a:t>
            </a:r>
          </a:p>
          <a:p>
            <a:pPr lvl="0"/>
            <a:endParaRPr lang="en-US" sz="2400" dirty="0"/>
          </a:p>
          <a:p>
            <a:r>
              <a:rPr lang="en-US" dirty="0"/>
              <a:t> 			Technological			General</a:t>
            </a:r>
          </a:p>
          <a:p>
            <a:r>
              <a:rPr lang="en-US" dirty="0"/>
              <a:t>			Feasibility			Release</a:t>
            </a:r>
          </a:p>
          <a:p>
            <a:r>
              <a:rPr lang="en-US" dirty="0"/>
              <a:t>|-------------------------|----------------------------|</a:t>
            </a:r>
          </a:p>
          <a:p>
            <a:r>
              <a:rPr lang="en-US" dirty="0"/>
              <a:t>	R&amp;D expensed		R&amp;D capitalized</a:t>
            </a:r>
          </a:p>
          <a:p>
            <a:endParaRPr lang="en-US" dirty="0"/>
          </a:p>
          <a:p>
            <a:r>
              <a:rPr lang="en-US" dirty="0"/>
              <a:t>[NCR, p. 57]</a:t>
            </a:r>
          </a:p>
        </p:txBody>
      </p:sp>
      <p:sp>
        <p:nvSpPr>
          <p:cNvPr id="2" name="Rectangle 1"/>
          <p:cNvSpPr/>
          <p:nvPr/>
        </p:nvSpPr>
        <p:spPr>
          <a:xfrm>
            <a:off x="561879" y="366009"/>
            <a:ext cx="2353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Intangible Assets</a:t>
            </a:r>
          </a:p>
        </p:txBody>
      </p:sp>
    </p:spTree>
    <p:extLst>
      <p:ext uri="{BB962C8B-B14F-4D97-AF65-F5344CB8AC3E}">
        <p14:creationId xmlns:p14="http://schemas.microsoft.com/office/powerpoint/2010/main" val="481449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tle slide bk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5750"/>
            <a:ext cx="9143429" cy="5143500"/>
          </a:xfrm>
          <a:prstGeom prst="rect">
            <a:avLst/>
          </a:prstGeom>
        </p:spPr>
      </p:pic>
      <p:pic>
        <p:nvPicPr>
          <p:cNvPr id="7" name="Picture 6" descr="Screen Shot 2015-04-06 at 4.18.2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7" b="16369"/>
          <a:stretch/>
        </p:blipFill>
        <p:spPr>
          <a:xfrm>
            <a:off x="6334605" y="4673787"/>
            <a:ext cx="2740122" cy="6296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01601" y="2799247"/>
            <a:ext cx="6173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Calibri"/>
              </a:rPr>
              <a:t>Principles of Management</a:t>
            </a:r>
          </a:p>
          <a:p>
            <a:r>
              <a:rPr lang="en-US" sz="2400" b="1" dirty="0">
                <a:cs typeface="Calibri"/>
              </a:rPr>
              <a:t>Financial Accounting</a:t>
            </a:r>
          </a:p>
          <a:p>
            <a:r>
              <a:rPr lang="en-US" sz="2400" b="1" dirty="0"/>
              <a:t>Liabilities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3600" y="3907158"/>
            <a:ext cx="411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Professor Arnold Schneider</a:t>
            </a:r>
          </a:p>
          <a:p>
            <a:r>
              <a:rPr lang="en-US" dirty="0"/>
              <a:t>Scheller College of Business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/>
          <a:stretch/>
        </p:blipFill>
        <p:spPr>
          <a:xfrm>
            <a:off x="458596" y="2569078"/>
            <a:ext cx="2352388" cy="26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02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6199" y="1027951"/>
            <a:ext cx="83344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Current Liabilities</a:t>
            </a:r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Debts and other obligations due within one year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Examples of Current Liabilities:</a:t>
            </a:r>
          </a:p>
          <a:p>
            <a:pPr lvl="0"/>
            <a:r>
              <a:rPr lang="en-US" sz="2400" dirty="0"/>
              <a:t>Accounts payable</a:t>
            </a:r>
          </a:p>
          <a:p>
            <a:pPr lvl="0"/>
            <a:r>
              <a:rPr lang="en-US" sz="2400" dirty="0"/>
              <a:t>Wages payable</a:t>
            </a:r>
          </a:p>
          <a:p>
            <a:pPr lvl="0"/>
            <a:r>
              <a:rPr lang="en-US" sz="2400" dirty="0"/>
              <a:t>Income taxes payable</a:t>
            </a:r>
          </a:p>
          <a:p>
            <a:pPr lvl="0"/>
            <a:r>
              <a:rPr lang="en-US" sz="2400" dirty="0"/>
              <a:t>Unearned Revenues</a:t>
            </a:r>
          </a:p>
          <a:p>
            <a:pPr lvl="0"/>
            <a:r>
              <a:rPr lang="en-US" sz="2400" dirty="0"/>
              <a:t>Estimated warranty liabilities [NCR, p. 58]</a:t>
            </a:r>
          </a:p>
          <a:p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36199" y="366009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Liabilities</a:t>
            </a:r>
          </a:p>
        </p:txBody>
      </p:sp>
    </p:spTree>
    <p:extLst>
      <p:ext uri="{BB962C8B-B14F-4D97-AF65-F5344CB8AC3E}">
        <p14:creationId xmlns:p14="http://schemas.microsoft.com/office/powerpoint/2010/main" val="2001024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2656" y="504237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Liabilities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2657" y="1316102"/>
            <a:ext cx="547616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Contingent Liabilities – disclosure in Notes</a:t>
            </a:r>
          </a:p>
          <a:p>
            <a:r>
              <a:rPr lang="en-US" sz="2400" dirty="0"/>
              <a:t>[HD, p. 50]</a:t>
            </a:r>
          </a:p>
          <a:p>
            <a:r>
              <a:rPr lang="en-US" sz="2400" dirty="0"/>
              <a:t>[UPS, p. 91]</a:t>
            </a:r>
          </a:p>
          <a:p>
            <a:r>
              <a:rPr lang="en-US" sz="2400" dirty="0"/>
              <a:t> </a:t>
            </a:r>
          </a:p>
          <a:p>
            <a:r>
              <a:rPr lang="en-US" sz="2400" u="sng" dirty="0"/>
              <a:t>Long-term Liabilities</a:t>
            </a:r>
            <a:endParaRPr lang="en-US" sz="2400" dirty="0"/>
          </a:p>
          <a:p>
            <a:r>
              <a:rPr lang="en-US" sz="2400" dirty="0"/>
              <a:t>Debts and other obligations not due within one year.</a:t>
            </a:r>
          </a:p>
          <a:p>
            <a:r>
              <a:rPr lang="en-US" sz="2400" dirty="0"/>
              <a:t>(Transferred to current liability status the year before due date.)</a:t>
            </a:r>
          </a:p>
          <a:p>
            <a:r>
              <a:rPr lang="en-US" sz="2400" dirty="0"/>
              <a:t>[UPS, p. 62]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274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878" y="1122279"/>
            <a:ext cx="80106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Examples of Long-term Liabilities: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Notes payable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Mortgages payable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Lease obligations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Deferred taxes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Bonds payable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Pension obligations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61879" y="479966"/>
            <a:ext cx="1394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Liabilities</a:t>
            </a:r>
          </a:p>
        </p:txBody>
      </p:sp>
    </p:spTree>
    <p:extLst>
      <p:ext uri="{BB962C8B-B14F-4D97-AF65-F5344CB8AC3E}">
        <p14:creationId xmlns:p14="http://schemas.microsoft.com/office/powerpoint/2010/main" val="36424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6199" y="1127011"/>
            <a:ext cx="60331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Property, Plant &amp; Equipment</a:t>
            </a:r>
            <a:endParaRPr lang="en-US" sz="2400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dirty="0"/>
              <a:t>Fixed (tangible) assets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Land (no depreciation)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Buildings, Equipment, Land Improvements (depreciation)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Natural resources (depletion)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dirty="0"/>
              <a:t>Intangible assets (amortization)</a:t>
            </a:r>
          </a:p>
          <a:p>
            <a:r>
              <a:rPr lang="en-US" sz="2400" dirty="0"/>
              <a:t> [UPS, p. 73]</a:t>
            </a:r>
          </a:p>
          <a:p>
            <a:endParaRPr lang="en-US" sz="2400" dirty="0"/>
          </a:p>
          <a:p>
            <a:r>
              <a:rPr lang="en-US" sz="2400" dirty="0"/>
              <a:t>Depreciation, depletion, amortization:</a:t>
            </a:r>
          </a:p>
          <a:p>
            <a:r>
              <a:rPr lang="en-US" sz="2400" dirty="0"/>
              <a:t>The process of cost allocation that assigns the cost of the asset to the periods benefited.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6199" y="366009"/>
            <a:ext cx="3838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Property, Plant &amp; Equipment</a:t>
            </a:r>
          </a:p>
        </p:txBody>
      </p:sp>
    </p:spTree>
    <p:extLst>
      <p:ext uri="{BB962C8B-B14F-4D97-AF65-F5344CB8AC3E}">
        <p14:creationId xmlns:p14="http://schemas.microsoft.com/office/powerpoint/2010/main" val="2770751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879" y="1112521"/>
            <a:ext cx="71952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Recording Long-term Liabilities:</a:t>
            </a:r>
          </a:p>
          <a:p>
            <a:r>
              <a:rPr lang="en-US" sz="2400" dirty="0"/>
              <a:t>Measurement and recording of long-term liabilities are based on the time value of money concept.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Present value of liability:</a:t>
            </a:r>
          </a:p>
          <a:p>
            <a:r>
              <a:rPr lang="en-US" sz="2400" dirty="0"/>
              <a:t>Future amounts are discounted to obtain present value</a:t>
            </a:r>
          </a:p>
          <a:p>
            <a:r>
              <a:rPr lang="en-US" dirty="0"/>
              <a:t> </a:t>
            </a:r>
          </a:p>
          <a:p>
            <a:pPr lvl="0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61879" y="366009"/>
            <a:ext cx="1394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Liabilities</a:t>
            </a:r>
          </a:p>
        </p:txBody>
      </p:sp>
    </p:spTree>
    <p:extLst>
      <p:ext uri="{BB962C8B-B14F-4D97-AF65-F5344CB8AC3E}">
        <p14:creationId xmlns:p14="http://schemas.microsoft.com/office/powerpoint/2010/main" val="2594160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879" y="865775"/>
            <a:ext cx="55036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Lease Obligations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000" dirty="0"/>
              <a:t>Operating Lease -- A simple short-term rental agreement.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000" dirty="0"/>
              <a:t>Capital lease -- Asset and liability are recorded at present value of future payments (i.e., treated as a purchase). Criteria: non-cancelable &amp; one of the following conditions: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Transfer of ownership at end of lease term;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Option to purchase asset at bargain price;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Lease term &gt; 75% life of asset;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PV of lease payments &gt; 90% of asset’s fair market value.</a:t>
            </a:r>
          </a:p>
          <a:p>
            <a:r>
              <a:rPr lang="en-US" sz="2000" dirty="0"/>
              <a:t> [HD, p. 40]</a:t>
            </a:r>
          </a:p>
        </p:txBody>
      </p:sp>
      <p:sp>
        <p:nvSpPr>
          <p:cNvPr id="2" name="Rectangle 1"/>
          <p:cNvSpPr/>
          <p:nvPr/>
        </p:nvSpPr>
        <p:spPr>
          <a:xfrm>
            <a:off x="561879" y="249133"/>
            <a:ext cx="1394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Liabilities</a:t>
            </a:r>
          </a:p>
        </p:txBody>
      </p:sp>
    </p:spTree>
    <p:extLst>
      <p:ext uri="{BB962C8B-B14F-4D97-AF65-F5344CB8AC3E}">
        <p14:creationId xmlns:p14="http://schemas.microsoft.com/office/powerpoint/2010/main" val="1078001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879" y="865775"/>
            <a:ext cx="607514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 </a:t>
            </a:r>
          </a:p>
          <a:p>
            <a:r>
              <a:rPr lang="en-US" sz="2400" dirty="0"/>
              <a:t>Deferred Taxes:</a:t>
            </a:r>
          </a:p>
          <a:p>
            <a:r>
              <a:rPr lang="en-US" sz="2400" dirty="0"/>
              <a:t>Results from the difference between taxable income on Income Statement and taxable income for IRS.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[Sometimes are assets rather than liabilities]</a:t>
            </a:r>
          </a:p>
          <a:p>
            <a:r>
              <a:rPr lang="en-US" sz="2400" dirty="0"/>
              <a:t>[NCR, p. 79]</a:t>
            </a:r>
          </a:p>
        </p:txBody>
      </p:sp>
      <p:sp>
        <p:nvSpPr>
          <p:cNvPr id="2" name="Rectangle 1"/>
          <p:cNvSpPr/>
          <p:nvPr/>
        </p:nvSpPr>
        <p:spPr>
          <a:xfrm>
            <a:off x="561879" y="249133"/>
            <a:ext cx="1394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Liabilities</a:t>
            </a:r>
          </a:p>
        </p:txBody>
      </p:sp>
    </p:spTree>
    <p:extLst>
      <p:ext uri="{BB962C8B-B14F-4D97-AF65-F5344CB8AC3E}">
        <p14:creationId xmlns:p14="http://schemas.microsoft.com/office/powerpoint/2010/main" val="103700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tle slide bk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5750"/>
            <a:ext cx="9143429" cy="5143500"/>
          </a:xfrm>
          <a:prstGeom prst="rect">
            <a:avLst/>
          </a:prstGeom>
        </p:spPr>
      </p:pic>
      <p:pic>
        <p:nvPicPr>
          <p:cNvPr id="7" name="Picture 6" descr="Screen Shot 2015-04-06 at 4.18.2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7" b="16369"/>
          <a:stretch/>
        </p:blipFill>
        <p:spPr>
          <a:xfrm>
            <a:off x="6334605" y="4673787"/>
            <a:ext cx="2740122" cy="6296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01601" y="2799247"/>
            <a:ext cx="6173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Calibri"/>
              </a:rPr>
              <a:t>Principles of Management</a:t>
            </a:r>
          </a:p>
          <a:p>
            <a:r>
              <a:rPr lang="en-US" sz="2400" b="1" dirty="0">
                <a:cs typeface="Calibri"/>
              </a:rPr>
              <a:t>Financial Accounting</a:t>
            </a:r>
          </a:p>
          <a:p>
            <a:r>
              <a:rPr lang="en-US" sz="2400" b="1" dirty="0"/>
              <a:t>Bonds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3600" y="3907158"/>
            <a:ext cx="411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Professor Arnold Schneider</a:t>
            </a:r>
          </a:p>
          <a:p>
            <a:r>
              <a:rPr lang="en-US" dirty="0"/>
              <a:t>Scheller College of Business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/>
          <a:stretch/>
        </p:blipFill>
        <p:spPr>
          <a:xfrm>
            <a:off x="458596" y="2569078"/>
            <a:ext cx="2352388" cy="26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97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6199" y="1027951"/>
            <a:ext cx="8334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Bonds Payable:</a:t>
            </a:r>
          </a:p>
          <a:p>
            <a:r>
              <a:rPr lang="en-US" sz="2400" dirty="0"/>
              <a:t>Debt instruments sold to public &amp; publicly traded (company must repay principle plus interest)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Face value = amount to pay when bond matures (not necessarily the initial selling price of bond)</a:t>
            </a:r>
          </a:p>
          <a:p>
            <a:r>
              <a:rPr lang="en-US" sz="2400" dirty="0"/>
              <a:t>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6199" y="366009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Bonds</a:t>
            </a:r>
          </a:p>
        </p:txBody>
      </p:sp>
    </p:spTree>
    <p:extLst>
      <p:ext uri="{BB962C8B-B14F-4D97-AF65-F5344CB8AC3E}">
        <p14:creationId xmlns:p14="http://schemas.microsoft.com/office/powerpoint/2010/main" val="310302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2656" y="504237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Bonds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2657" y="1316102"/>
            <a:ext cx="7670723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Bond Discounts and Premiums:</a:t>
            </a:r>
          </a:p>
          <a:p>
            <a:endParaRPr lang="en-US" sz="2400" dirty="0"/>
          </a:p>
          <a:p>
            <a:r>
              <a:rPr lang="en-US" sz="2400" dirty="0"/>
              <a:t>Stated interest rate &lt; Market interest rate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Discount</a:t>
            </a:r>
          </a:p>
          <a:p>
            <a:endParaRPr lang="en-US" sz="2400" dirty="0"/>
          </a:p>
          <a:p>
            <a:r>
              <a:rPr lang="en-US" sz="2400" dirty="0"/>
              <a:t>Stated interest rate &gt; Market interest rate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Premium</a:t>
            </a:r>
          </a:p>
          <a:p>
            <a:endParaRPr lang="en-US" sz="2400" dirty="0"/>
          </a:p>
          <a:p>
            <a:r>
              <a:rPr lang="en-US" sz="2400" dirty="0"/>
              <a:t>[UPS, p. 87]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8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878" y="1122279"/>
            <a:ext cx="80106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Balance Sheet Presentation of Discount: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Bonds Payable		$100,000</a:t>
            </a:r>
          </a:p>
          <a:p>
            <a:r>
              <a:rPr lang="en-US" sz="2000" dirty="0"/>
              <a:t>Less: Discount on B/P		</a:t>
            </a:r>
            <a:r>
              <a:rPr lang="en-US" sz="2000" u="sng" dirty="0"/>
              <a:t>3,000</a:t>
            </a:r>
            <a:endParaRPr lang="en-US" sz="2000" dirty="0"/>
          </a:p>
          <a:p>
            <a:r>
              <a:rPr lang="en-US" sz="2000" dirty="0"/>
              <a:t>Bonds Payable (net)	   $97,000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carrying value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Balance Sheet Presentation of </a:t>
            </a:r>
            <a:r>
              <a:rPr lang="en-US" sz="2000" dirty="0" err="1"/>
              <a:t>Premuim</a:t>
            </a:r>
            <a:r>
              <a:rPr lang="en-US" sz="2000" dirty="0"/>
              <a:t>: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Bonds Payable		$100,000</a:t>
            </a:r>
          </a:p>
          <a:p>
            <a:r>
              <a:rPr lang="en-US" sz="2000" dirty="0"/>
              <a:t>Add: Premium on B/P		</a:t>
            </a:r>
            <a:r>
              <a:rPr lang="en-US" sz="2000" u="sng" dirty="0"/>
              <a:t>4,000</a:t>
            </a:r>
            <a:endParaRPr lang="en-US" sz="2000" dirty="0"/>
          </a:p>
          <a:p>
            <a:r>
              <a:rPr lang="en-US" sz="2000" dirty="0"/>
              <a:t>Bonds Payable (net)	 $104,000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carrying value</a:t>
            </a:r>
          </a:p>
          <a:p>
            <a:endParaRPr lang="en-US" sz="2000" dirty="0"/>
          </a:p>
          <a:p>
            <a:r>
              <a:rPr lang="en-US" sz="2000" dirty="0"/>
              <a:t>[UPS, p. 87]</a:t>
            </a:r>
          </a:p>
        </p:txBody>
      </p:sp>
      <p:sp>
        <p:nvSpPr>
          <p:cNvPr id="2" name="Rectangle 1"/>
          <p:cNvSpPr/>
          <p:nvPr/>
        </p:nvSpPr>
        <p:spPr>
          <a:xfrm>
            <a:off x="561879" y="479966"/>
            <a:ext cx="976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Bonds</a:t>
            </a:r>
          </a:p>
        </p:txBody>
      </p:sp>
    </p:spTree>
    <p:extLst>
      <p:ext uri="{BB962C8B-B14F-4D97-AF65-F5344CB8AC3E}">
        <p14:creationId xmlns:p14="http://schemas.microsoft.com/office/powerpoint/2010/main" val="355238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879" y="1112521"/>
            <a:ext cx="71952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Convertible Bonds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Callable Bonds (gain or loss on early retirement)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Cash paid &gt; Carrying value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Loss on retirement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Cash paid &lt; Carrying value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Gain on retirement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pPr lvl="0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61879" y="366009"/>
            <a:ext cx="976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Bonds</a:t>
            </a:r>
          </a:p>
        </p:txBody>
      </p:sp>
    </p:spTree>
    <p:extLst>
      <p:ext uri="{BB962C8B-B14F-4D97-AF65-F5344CB8AC3E}">
        <p14:creationId xmlns:p14="http://schemas.microsoft.com/office/powerpoint/2010/main" val="3465058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879" y="865775"/>
            <a:ext cx="55036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Properties of Bonds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Must repay bonds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Must pay interest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Interest is deductible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No dilution of ownership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Properties of Capital Stock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No repayment of stock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Need not pay dividends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Dividends are not deductible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Dilutes ownership</a:t>
            </a:r>
          </a:p>
        </p:txBody>
      </p:sp>
      <p:sp>
        <p:nvSpPr>
          <p:cNvPr id="2" name="Rectangle 1"/>
          <p:cNvSpPr/>
          <p:nvPr/>
        </p:nvSpPr>
        <p:spPr>
          <a:xfrm>
            <a:off x="561879" y="249133"/>
            <a:ext cx="976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Bonds</a:t>
            </a:r>
          </a:p>
        </p:txBody>
      </p:sp>
    </p:spTree>
    <p:extLst>
      <p:ext uri="{BB962C8B-B14F-4D97-AF65-F5344CB8AC3E}">
        <p14:creationId xmlns:p14="http://schemas.microsoft.com/office/powerpoint/2010/main" val="212182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2656" y="504237"/>
            <a:ext cx="3838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Property, Plant &amp; Equipment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322655" y="1712342"/>
            <a:ext cx="8602289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/>
              <a:t>Purchased Assets</a:t>
            </a:r>
          </a:p>
          <a:p>
            <a:r>
              <a:rPr lang="en-US" sz="2400" dirty="0"/>
              <a:t>Include all costs incurred to get the asset ready for use: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Freight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Installation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2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879" y="1699261"/>
            <a:ext cx="69514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Self-Constructed Assets</a:t>
            </a:r>
          </a:p>
          <a:p>
            <a:r>
              <a:rPr lang="en-US" sz="2400" dirty="0"/>
              <a:t>Cost includes all expenditures incurred to build the asset and make it ready for its intended use: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materials used to build the asset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construction labor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share of the general company overhead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capitalized interest</a:t>
            </a:r>
          </a:p>
          <a:p>
            <a:r>
              <a:rPr lang="en-US" sz="2400" dirty="0"/>
              <a:t>[UPS, p. 66]</a:t>
            </a:r>
          </a:p>
        </p:txBody>
      </p:sp>
      <p:sp>
        <p:nvSpPr>
          <p:cNvPr id="2" name="Rectangle 1"/>
          <p:cNvSpPr/>
          <p:nvPr/>
        </p:nvSpPr>
        <p:spPr>
          <a:xfrm>
            <a:off x="561879" y="562094"/>
            <a:ext cx="38388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Property, Plant &amp; Equipment</a:t>
            </a:r>
          </a:p>
        </p:txBody>
      </p:sp>
    </p:spTree>
    <p:extLst>
      <p:ext uri="{BB962C8B-B14F-4D97-AF65-F5344CB8AC3E}">
        <p14:creationId xmlns:p14="http://schemas.microsoft.com/office/powerpoint/2010/main" val="145115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879" y="1112520"/>
            <a:ext cx="54426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Expenditures on existing assets: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Ordinary expenditures</a:t>
            </a:r>
          </a:p>
          <a:p>
            <a:pPr lvl="0"/>
            <a:r>
              <a:rPr lang="en-US" dirty="0"/>
              <a:t>Typically benefit only the period in which they are made (repairs, maintenance, and minor improvements).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Expensed on income statement.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Capitalized expenditures</a:t>
            </a:r>
          </a:p>
          <a:p>
            <a:pPr lvl="0"/>
            <a:r>
              <a:rPr lang="en-US" dirty="0"/>
              <a:t>Benefit the company over several periods, not just the current one.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Capitalized on balance sheet.</a:t>
            </a:r>
          </a:p>
          <a:p>
            <a:pPr lvl="0"/>
            <a:r>
              <a:rPr lang="en-US" dirty="0"/>
              <a:t>Criteria: Increase productive life or capacity of the asset.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[UPS, p. 66]</a:t>
            </a:r>
          </a:p>
        </p:txBody>
      </p:sp>
      <p:sp>
        <p:nvSpPr>
          <p:cNvPr id="2" name="Rectangle 1"/>
          <p:cNvSpPr/>
          <p:nvPr/>
        </p:nvSpPr>
        <p:spPr>
          <a:xfrm>
            <a:off x="561879" y="422987"/>
            <a:ext cx="38388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Property, Plant &amp; Equipment</a:t>
            </a:r>
          </a:p>
        </p:txBody>
      </p:sp>
    </p:spTree>
    <p:extLst>
      <p:ext uri="{BB962C8B-B14F-4D97-AF65-F5344CB8AC3E}">
        <p14:creationId xmlns:p14="http://schemas.microsoft.com/office/powerpoint/2010/main" val="192256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tle slide bk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5750"/>
            <a:ext cx="9143429" cy="5143500"/>
          </a:xfrm>
          <a:prstGeom prst="rect">
            <a:avLst/>
          </a:prstGeom>
        </p:spPr>
      </p:pic>
      <p:pic>
        <p:nvPicPr>
          <p:cNvPr id="7" name="Picture 6" descr="Screen Shot 2015-04-06 at 4.18.2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7" b="16369"/>
          <a:stretch/>
        </p:blipFill>
        <p:spPr>
          <a:xfrm>
            <a:off x="6334605" y="4673787"/>
            <a:ext cx="2740122" cy="6296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01601" y="2799247"/>
            <a:ext cx="6173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Calibri"/>
              </a:rPr>
              <a:t>Principles of Management</a:t>
            </a:r>
          </a:p>
          <a:p>
            <a:r>
              <a:rPr lang="en-US" sz="2400" b="1" dirty="0">
                <a:cs typeface="Calibri"/>
              </a:rPr>
              <a:t>Financial Accounting</a:t>
            </a:r>
          </a:p>
          <a:p>
            <a:r>
              <a:rPr lang="en-US" sz="2400" b="1" dirty="0"/>
              <a:t>Depreciation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3600" y="3907158"/>
            <a:ext cx="411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Professor Arnold Schneider</a:t>
            </a:r>
          </a:p>
          <a:p>
            <a:r>
              <a:rPr lang="en-US" dirty="0"/>
              <a:t>Scheller College of Business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/>
          <a:stretch/>
        </p:blipFill>
        <p:spPr>
          <a:xfrm>
            <a:off x="458596" y="2569078"/>
            <a:ext cx="2352388" cy="26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17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6199" y="1949971"/>
            <a:ext cx="60331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Determining Depreciation: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Estimate of useful (intended) life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Estimate of salvage (residual, scrap) </a:t>
            </a:r>
          </a:p>
          <a:p>
            <a:pPr lvl="0"/>
            <a:r>
              <a:rPr lang="en-US" sz="2400" dirty="0"/>
              <a:t> [UPS, p.66]</a:t>
            </a:r>
          </a:p>
          <a:p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36199" y="366009"/>
            <a:ext cx="1826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Depreciation</a:t>
            </a:r>
          </a:p>
        </p:txBody>
      </p:sp>
    </p:spTree>
    <p:extLst>
      <p:ext uri="{BB962C8B-B14F-4D97-AF65-F5344CB8AC3E}">
        <p14:creationId xmlns:p14="http://schemas.microsoft.com/office/powerpoint/2010/main" val="4103039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2656" y="504237"/>
            <a:ext cx="1826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Depreciation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22657" y="1316102"/>
            <a:ext cx="7693584" cy="4033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Methods of Depreciation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1) Straight-Line</a:t>
            </a:r>
          </a:p>
          <a:p>
            <a:r>
              <a:rPr lang="en-US" dirty="0"/>
              <a:t>The cost of the asset is allocated equally over the periods of an asset’s estimated useful life.</a:t>
            </a:r>
          </a:p>
          <a:p>
            <a:r>
              <a:rPr lang="en-US" dirty="0"/>
              <a:t> </a:t>
            </a:r>
          </a:p>
          <a:p>
            <a:r>
              <a:rPr lang="en-US" i="1" dirty="0">
                <a:solidFill>
                  <a:srgbClr val="FF0000"/>
                </a:solidFill>
              </a:rPr>
              <a:t>Annual amount = (Cost – Salvage Value) / Useful Life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 </a:t>
            </a:r>
          </a:p>
          <a:p>
            <a:r>
              <a:rPr lang="en-US" dirty="0"/>
              <a:t>2) Units of output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3) Accelerated Depreciation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Sum-of-years-digits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Double declining balance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44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879" y="1699261"/>
            <a:ext cx="69514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Balance Sheet Presentation: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Equipment</a:t>
            </a:r>
          </a:p>
          <a:p>
            <a:r>
              <a:rPr lang="en-US" sz="2400" u="sng" dirty="0"/>
              <a:t>- Accumulated Depreciation</a:t>
            </a:r>
            <a:r>
              <a:rPr lang="en-US" sz="2400" dirty="0"/>
              <a:t>  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"Contra-asset"</a:t>
            </a:r>
          </a:p>
          <a:p>
            <a:r>
              <a:rPr lang="en-US" sz="2400" dirty="0"/>
              <a:t>Equipment (net)  				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Book Value</a:t>
            </a:r>
          </a:p>
          <a:p>
            <a:endParaRPr lang="en-US" sz="2400" dirty="0"/>
          </a:p>
          <a:p>
            <a:r>
              <a:rPr lang="en-US" sz="2400" dirty="0"/>
              <a:t>[HD, p. 30]</a:t>
            </a:r>
          </a:p>
        </p:txBody>
      </p:sp>
      <p:sp>
        <p:nvSpPr>
          <p:cNvPr id="2" name="Rectangle 1"/>
          <p:cNvSpPr/>
          <p:nvPr/>
        </p:nvSpPr>
        <p:spPr>
          <a:xfrm>
            <a:off x="561879" y="562094"/>
            <a:ext cx="1826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Depreciation</a:t>
            </a:r>
          </a:p>
        </p:txBody>
      </p:sp>
    </p:spTree>
    <p:extLst>
      <p:ext uri="{BB962C8B-B14F-4D97-AF65-F5344CB8AC3E}">
        <p14:creationId xmlns:p14="http://schemas.microsoft.com/office/powerpoint/2010/main" val="1716975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6426</TotalTime>
  <Words>707</Words>
  <Application>Microsoft Macintosh PowerPoint</Application>
  <PresentationFormat>On-screen Show (16:10)</PresentationFormat>
  <Paragraphs>232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</dc:creator>
  <cp:lastModifiedBy>Sharifi, Hadi</cp:lastModifiedBy>
  <cp:revision>85</cp:revision>
  <cp:lastPrinted>2015-09-21T18:03:15Z</cp:lastPrinted>
  <dcterms:created xsi:type="dcterms:W3CDTF">2015-04-03T14:55:56Z</dcterms:created>
  <dcterms:modified xsi:type="dcterms:W3CDTF">2019-06-24T12:13:46Z</dcterms:modified>
</cp:coreProperties>
</file>