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0" r:id="rId3"/>
    <p:sldId id="270" r:id="rId4"/>
    <p:sldId id="271" r:id="rId5"/>
    <p:sldId id="269" r:id="rId6"/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61341"/>
    <a:srgbClr val="000058"/>
    <a:srgbClr val="E4A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6138" autoAdjust="0"/>
  </p:normalViewPr>
  <p:slideViewPr>
    <p:cSldViewPr snapToGrid="0" snapToObjects="1">
      <p:cViewPr varScale="1">
        <p:scale>
          <a:sx n="110" d="100"/>
          <a:sy n="110" d="100"/>
        </p:scale>
        <p:origin x="944" y="16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0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C248-B5A8-0D4E-BE0A-1EAC4DA9EA49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7CF-4A28-DE44-AF7A-49AEDE9309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239" y="2688295"/>
            <a:ext cx="52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Introduction to Financial Accounting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239" y="4027456"/>
            <a:ext cx="40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6976" y="479966"/>
            <a:ext cx="418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 of Assets &amp; Liabilities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6976" y="1431698"/>
            <a:ext cx="4572000" cy="35471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Common asset accounts: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Accounts receivable &amp; notes receivable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Investments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Buildings &amp;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Copyrights; patents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Order of presentation: Liquidity</a:t>
            </a:r>
          </a:p>
          <a:p>
            <a:r>
              <a:rPr lang="en-US" sz="1400" dirty="0"/>
              <a:t> </a:t>
            </a:r>
          </a:p>
          <a:p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87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281" y="1450912"/>
            <a:ext cx="4787420" cy="331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Historical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Replacement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 price-level adjusted costs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Cost Principle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280" y="499920"/>
            <a:ext cx="418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 of Assets &amp; Liabilities</a:t>
            </a:r>
          </a:p>
        </p:txBody>
      </p:sp>
    </p:spTree>
    <p:extLst>
      <p:ext uri="{BB962C8B-B14F-4D97-AF65-F5344CB8AC3E}">
        <p14:creationId xmlns:p14="http://schemas.microsoft.com/office/powerpoint/2010/main" val="397259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880" y="484680"/>
            <a:ext cx="418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 of Assets &amp; Liabilities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80" y="1320508"/>
            <a:ext cx="5435060" cy="333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Liabilities: Obligations owed to creditors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Goods/services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Common liability accounts: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Accounts payable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Notes payable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Interest payable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Deferred (Unearned) Revenues [HD, p. 30 &amp;36]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Accrued wages and salaries [HD, p. 30]</a:t>
            </a:r>
          </a:p>
          <a:p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5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1879" y="133691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880" y="24855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879" y="1552950"/>
            <a:ext cx="51607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Classified Balance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vs. Long-term 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Conversion to cash within 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vs. Long-term Liabilities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Due date within 1 yr.</a:t>
            </a:r>
          </a:p>
          <a:p>
            <a:r>
              <a:rPr lang="en-US" sz="2400" dirty="0"/>
              <a:t> [UPS, p. 62]</a:t>
            </a:r>
          </a:p>
          <a:p>
            <a:endParaRPr lang="en-US" dirty="0"/>
          </a:p>
        </p:txBody>
      </p:sp>
      <p:pic>
        <p:nvPicPr>
          <p:cNvPr id="11" name="Picture 10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1880" y="757148"/>
            <a:ext cx="418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 of Assets &amp; Liabilities</a:t>
            </a:r>
          </a:p>
        </p:txBody>
      </p:sp>
    </p:spTree>
    <p:extLst>
      <p:ext uri="{BB962C8B-B14F-4D97-AF65-F5344CB8AC3E}">
        <p14:creationId xmlns:p14="http://schemas.microsoft.com/office/powerpoint/2010/main" val="855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Overview of Stockholders’ Equity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8850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8" y="1546110"/>
            <a:ext cx="69323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Owners' Equity: Residual interest of owners to assets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A = L + OE (claims against assets)</a:t>
            </a:r>
          </a:p>
          <a:p>
            <a:r>
              <a:rPr lang="en-US" sz="2400" dirty="0"/>
              <a:t>A – L = OE 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440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 of Stockholders’ Equity</a:t>
            </a:r>
          </a:p>
        </p:txBody>
      </p:sp>
    </p:spTree>
    <p:extLst>
      <p:ext uri="{BB962C8B-B14F-4D97-AF65-F5344CB8AC3E}">
        <p14:creationId xmlns:p14="http://schemas.microsoft.com/office/powerpoint/2010/main" val="338817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440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 of Stockholders’ Equity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6" y="1629817"/>
            <a:ext cx="6634404" cy="268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Stockholders' Equity (OE for corporations):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Capital Stock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stock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Preferred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Retained Earnings</a:t>
            </a:r>
          </a:p>
          <a:p>
            <a:pPr lvl="1"/>
            <a:r>
              <a:rPr lang="en-US" sz="2400" dirty="0"/>
              <a:t>Accumulated earnings less dividends</a:t>
            </a:r>
          </a:p>
          <a:p>
            <a:r>
              <a:rPr lang="en-US" sz="1400" dirty="0"/>
              <a:t> </a:t>
            </a:r>
          </a:p>
          <a:p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9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603312"/>
            <a:ext cx="4408451" cy="293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Statement of Retained Earnings:</a:t>
            </a:r>
          </a:p>
          <a:p>
            <a:endParaRPr lang="en-US" sz="2400" dirty="0"/>
          </a:p>
          <a:p>
            <a:r>
              <a:rPr lang="en-US" sz="2400" dirty="0"/>
              <a:t>Beginning Retained Earnings</a:t>
            </a:r>
          </a:p>
          <a:p>
            <a:r>
              <a:rPr lang="en-US" sz="2400" dirty="0"/>
              <a:t>+ Net Income</a:t>
            </a:r>
          </a:p>
          <a:p>
            <a:r>
              <a:rPr lang="en-US" sz="2400" u="sng" dirty="0"/>
              <a:t>- Dividends</a:t>
            </a:r>
          </a:p>
          <a:p>
            <a:r>
              <a:rPr lang="en-US" sz="2400" dirty="0"/>
              <a:t>= Ending Retained Earnings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666154"/>
            <a:ext cx="440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 of Stockholders’ Equity</a:t>
            </a:r>
          </a:p>
        </p:txBody>
      </p:sp>
    </p:spTree>
    <p:extLst>
      <p:ext uri="{BB962C8B-B14F-4D97-AF65-F5344CB8AC3E}">
        <p14:creationId xmlns:p14="http://schemas.microsoft.com/office/powerpoint/2010/main" val="576224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880" y="653820"/>
            <a:ext cx="440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 of Stockholders’ Equity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80" y="1488149"/>
            <a:ext cx="5968460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Statement of Stockholders’ Equity (simplified):</a:t>
            </a:r>
          </a:p>
          <a:p>
            <a:endParaRPr lang="en-US" sz="2400" dirty="0"/>
          </a:p>
          <a:p>
            <a:r>
              <a:rPr lang="en-US" sz="2400" dirty="0"/>
              <a:t>Beginning Stockholders’ Equity</a:t>
            </a:r>
          </a:p>
          <a:p>
            <a:r>
              <a:rPr lang="en-US" sz="2400" dirty="0"/>
              <a:t>+ Net Income</a:t>
            </a:r>
          </a:p>
          <a:p>
            <a:r>
              <a:rPr lang="en-US" sz="2400" dirty="0"/>
              <a:t>- Dividends</a:t>
            </a:r>
          </a:p>
          <a:p>
            <a:r>
              <a:rPr lang="en-US" sz="2400" u="sng" dirty="0"/>
              <a:t>+ Issuance of Capital Stock</a:t>
            </a:r>
          </a:p>
          <a:p>
            <a:r>
              <a:rPr lang="en-US" sz="2400" dirty="0"/>
              <a:t>= Ending Stockholders’ Equity</a:t>
            </a:r>
          </a:p>
          <a:p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Cash Basis vs. Accrual Accounting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4021915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6861" y="1030578"/>
            <a:ext cx="532485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Measuring &amp; reporting financial information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Forms of businesses: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Proprietorship &amp; Partnership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Unlimited 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 taxation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Corporation (Shareholders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Board of Directors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Top Managers)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Taxation</a:t>
            </a:r>
          </a:p>
          <a:p>
            <a:pPr lvl="1"/>
            <a:endParaRPr lang="en-US" sz="2000" dirty="0"/>
          </a:p>
          <a:p>
            <a:r>
              <a:rPr lang="en-US" sz="2000" dirty="0"/>
              <a:t>Corporations can be publicly traded or privately held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862" y="249133"/>
            <a:ext cx="53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 to Financial Accounting</a:t>
            </a:r>
          </a:p>
        </p:txBody>
      </p:sp>
    </p:spTree>
    <p:extLst>
      <p:ext uri="{BB962C8B-B14F-4D97-AF65-F5344CB8AC3E}">
        <p14:creationId xmlns:p14="http://schemas.microsoft.com/office/powerpoint/2010/main" val="277075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8" y="1546111"/>
            <a:ext cx="83344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Revenues: Value received for goods sold or services performed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Expenses: Payment, or obligations, for goods or services received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Cash vs. Accrual basis accounting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4433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Cash Basis vs. Accrual Accounting</a:t>
            </a:r>
          </a:p>
        </p:txBody>
      </p:sp>
    </p:spTree>
    <p:extLst>
      <p:ext uri="{BB962C8B-B14F-4D97-AF65-F5344CB8AC3E}">
        <p14:creationId xmlns:p14="http://schemas.microsoft.com/office/powerpoint/2010/main" val="276970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440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Cash Basis vs. Accrual Accounting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6" y="1629817"/>
            <a:ext cx="5110404" cy="416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Revenue Recognition Principle:</a:t>
            </a:r>
          </a:p>
          <a:p>
            <a:r>
              <a:rPr lang="en-US" sz="2400" dirty="0"/>
              <a:t>	Revenue is recognized when earned</a:t>
            </a:r>
          </a:p>
          <a:p>
            <a:endParaRPr lang="en-US" sz="2400" dirty="0"/>
          </a:p>
          <a:p>
            <a:r>
              <a:rPr lang="en-US" sz="2400" dirty="0"/>
              <a:t>Criteria: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Arrangement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Delivery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Set price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Collectability</a:t>
            </a:r>
          </a:p>
          <a:p>
            <a:r>
              <a:rPr lang="en-US" sz="2400" dirty="0"/>
              <a:t> [NCR, p. 56]</a:t>
            </a:r>
          </a:p>
          <a:p>
            <a:r>
              <a:rPr lang="en-US" sz="2400" dirty="0"/>
              <a:t> </a:t>
            </a:r>
          </a:p>
          <a:p>
            <a:r>
              <a:rPr lang="en-US" sz="1400" dirty="0"/>
              <a:t> </a:t>
            </a:r>
          </a:p>
          <a:p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9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603313"/>
            <a:ext cx="47492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Matching principle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Costs are reported as expenses in the same time period as their related revenues.   </a:t>
            </a:r>
          </a:p>
          <a:p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Costs that cannot be matched with specific revenues are matched with future time periods that benefit from the cost.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666154"/>
            <a:ext cx="440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Cash Basis vs. Accrual Accounting</a:t>
            </a:r>
          </a:p>
        </p:txBody>
      </p:sp>
    </p:spTree>
    <p:extLst>
      <p:ext uri="{BB962C8B-B14F-4D97-AF65-F5344CB8AC3E}">
        <p14:creationId xmlns:p14="http://schemas.microsoft.com/office/powerpoint/2010/main" val="143024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Income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2239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8" y="1546111"/>
            <a:ext cx="83344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Shows the results of a company’s operations (i.e., success) over a period of time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Fiscal year [HD, p. 35]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253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150933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253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Income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6" y="1629817"/>
            <a:ext cx="4020744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Single Step Income Statement:</a:t>
            </a:r>
          </a:p>
          <a:p>
            <a:endParaRPr lang="en-US" sz="2400" dirty="0"/>
          </a:p>
          <a:p>
            <a:r>
              <a:rPr lang="en-US" sz="2400" dirty="0"/>
              <a:t>Revenues Earned</a:t>
            </a:r>
          </a:p>
          <a:p>
            <a:r>
              <a:rPr lang="en-US" sz="2400" dirty="0"/>
              <a:t>- </a:t>
            </a:r>
            <a:r>
              <a:rPr lang="en-US" sz="2400" u="sng" dirty="0"/>
              <a:t>Expenses Incurred</a:t>
            </a:r>
            <a:endParaRPr lang="en-US" sz="2400" dirty="0"/>
          </a:p>
          <a:p>
            <a:r>
              <a:rPr lang="en-US" sz="2400" dirty="0"/>
              <a:t>= Net Income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1400" dirty="0"/>
              <a:t> </a:t>
            </a:r>
          </a:p>
          <a:p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93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603313"/>
            <a:ext cx="47492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 Sales (Revenues)</a:t>
            </a:r>
          </a:p>
          <a:p>
            <a:pPr lvl="0"/>
            <a:r>
              <a:rPr lang="en-US" sz="2400" u="sng" dirty="0"/>
              <a:t>(minus) Cost of Goods Sold</a:t>
            </a:r>
            <a:endParaRPr lang="en-US" sz="2400" dirty="0"/>
          </a:p>
          <a:p>
            <a:r>
              <a:rPr lang="en-US" sz="2400" dirty="0"/>
              <a:t>Gross Margin </a:t>
            </a:r>
          </a:p>
          <a:p>
            <a:endParaRPr lang="en-US" sz="2400" dirty="0"/>
          </a:p>
          <a:p>
            <a:r>
              <a:rPr lang="en-US" sz="2400" dirty="0"/>
              <a:t>[HD, p. 31]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666154"/>
            <a:ext cx="253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4219496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603313"/>
            <a:ext cx="49160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 Sales (Revenues)</a:t>
            </a:r>
          </a:p>
          <a:p>
            <a:pPr lvl="0"/>
            <a:r>
              <a:rPr lang="en-US" sz="2400" u="sng" dirty="0"/>
              <a:t>(minus) Cost of Goods Sold</a:t>
            </a:r>
            <a:endParaRPr lang="en-US" sz="2400" dirty="0"/>
          </a:p>
          <a:p>
            <a:r>
              <a:rPr lang="en-US" sz="2400" dirty="0"/>
              <a:t>Gross Margin</a:t>
            </a:r>
          </a:p>
          <a:p>
            <a:pPr lvl="0"/>
            <a:r>
              <a:rPr lang="en-US" sz="2400" u="sng" dirty="0">
                <a:solidFill>
                  <a:srgbClr val="FF0000"/>
                </a:solidFill>
              </a:rPr>
              <a:t>(minus) Operating Expenses (S, G &amp; A)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Operating Income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[HD, p. 31]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666154"/>
            <a:ext cx="253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124056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5633"/>
            <a:ext cx="8231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 Sales (Revenues)</a:t>
            </a:r>
          </a:p>
          <a:p>
            <a:pPr lvl="0"/>
            <a:r>
              <a:rPr lang="en-US" sz="2400" u="sng" dirty="0"/>
              <a:t>(minus) Cost of Goods Sold</a:t>
            </a:r>
            <a:endParaRPr lang="en-US" sz="2400" dirty="0"/>
          </a:p>
          <a:p>
            <a:r>
              <a:rPr lang="en-US" sz="2400" dirty="0"/>
              <a:t>Gross Margin</a:t>
            </a:r>
          </a:p>
          <a:p>
            <a:pPr lvl="0"/>
            <a:r>
              <a:rPr lang="en-US" sz="2400" u="sng" dirty="0"/>
              <a:t>(minus) Operating Expenses (S, G &amp; A)</a:t>
            </a:r>
            <a:endParaRPr lang="en-US" sz="2400" dirty="0"/>
          </a:p>
          <a:p>
            <a:r>
              <a:rPr lang="en-US" sz="2400" dirty="0"/>
              <a:t>Operating Income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+/-</a:t>
            </a:r>
            <a:r>
              <a:rPr lang="en-US" sz="2400" u="sng" dirty="0">
                <a:solidFill>
                  <a:srgbClr val="FF0000"/>
                </a:solidFill>
              </a:rPr>
              <a:t> Other Rev. &amp; Exp.</a:t>
            </a:r>
            <a:r>
              <a:rPr lang="en-US" sz="2400" dirty="0">
                <a:solidFill>
                  <a:srgbClr val="FF0000"/>
                </a:solidFill>
              </a:rPr>
              <a:t> (Gains, Losses, Interest, Div. Rev.)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Income Before Taxes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[HD, p. 31]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376843"/>
            <a:ext cx="253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116351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5633"/>
            <a:ext cx="82316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 Sales (Revenues)</a:t>
            </a:r>
          </a:p>
          <a:p>
            <a:pPr lvl="0"/>
            <a:r>
              <a:rPr lang="en-US" sz="2400" u="sng" dirty="0"/>
              <a:t>Cost of Goods Sold</a:t>
            </a:r>
            <a:endParaRPr lang="en-US" sz="2400" dirty="0"/>
          </a:p>
          <a:p>
            <a:r>
              <a:rPr lang="en-US" sz="2400" dirty="0"/>
              <a:t>Gross Margin</a:t>
            </a:r>
          </a:p>
          <a:p>
            <a:pPr lvl="0"/>
            <a:r>
              <a:rPr lang="en-US" sz="2400" u="sng" dirty="0"/>
              <a:t>Operating Expenses (S, G &amp; A)</a:t>
            </a:r>
            <a:endParaRPr lang="en-US" sz="2400" dirty="0"/>
          </a:p>
          <a:p>
            <a:r>
              <a:rPr lang="en-US" sz="2400" dirty="0"/>
              <a:t>Operating Income</a:t>
            </a:r>
          </a:p>
          <a:p>
            <a:r>
              <a:rPr lang="en-US" sz="2400" dirty="0"/>
              <a:t>+/-</a:t>
            </a:r>
            <a:r>
              <a:rPr lang="en-US" sz="2400" u="sng" dirty="0"/>
              <a:t> Other Rev. &amp; Exp.</a:t>
            </a:r>
            <a:r>
              <a:rPr lang="en-US" sz="2400" dirty="0"/>
              <a:t> (Gains, Losses, Interest, Div. Rev.)</a:t>
            </a:r>
          </a:p>
          <a:p>
            <a:r>
              <a:rPr lang="en-US" sz="2400" dirty="0"/>
              <a:t>Income Before Taxes</a:t>
            </a:r>
          </a:p>
          <a:p>
            <a:pPr lvl="0"/>
            <a:r>
              <a:rPr lang="en-US" sz="2400" u="sng" dirty="0">
                <a:solidFill>
                  <a:srgbClr val="FF0000"/>
                </a:solidFill>
              </a:rPr>
              <a:t>Income Tax Expense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Income After Taxes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[HD, p. 31]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376843"/>
            <a:ext cx="253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33590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873" y="489091"/>
            <a:ext cx="481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 to Financial Accounting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31" y="198033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Assumptions: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Separate entity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 of measurement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Going concern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Periodicity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Materiality [NCR, p.69]</a:t>
            </a:r>
          </a:p>
        </p:txBody>
      </p:sp>
    </p:spTree>
    <p:extLst>
      <p:ext uri="{BB962C8B-B14F-4D97-AF65-F5344CB8AC3E}">
        <p14:creationId xmlns:p14="http://schemas.microsoft.com/office/powerpoint/2010/main" val="70112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5633"/>
            <a:ext cx="8231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Net Sales (Revenues)</a:t>
            </a:r>
          </a:p>
          <a:p>
            <a:pPr lvl="0"/>
            <a:r>
              <a:rPr lang="en-US" sz="2000" u="sng" dirty="0"/>
              <a:t>Cost of Goods Sold</a:t>
            </a:r>
            <a:endParaRPr lang="en-US" sz="2000" dirty="0"/>
          </a:p>
          <a:p>
            <a:r>
              <a:rPr lang="en-US" sz="2000" dirty="0"/>
              <a:t>Gross Margin</a:t>
            </a:r>
          </a:p>
          <a:p>
            <a:pPr lvl="0"/>
            <a:r>
              <a:rPr lang="en-US" sz="2000" u="sng" dirty="0"/>
              <a:t>Operating Expenses (S, G &amp; A)</a:t>
            </a:r>
            <a:endParaRPr lang="en-US" sz="2000" dirty="0"/>
          </a:p>
          <a:p>
            <a:r>
              <a:rPr lang="en-US" sz="2000" dirty="0"/>
              <a:t>Operating Income</a:t>
            </a:r>
          </a:p>
          <a:p>
            <a:r>
              <a:rPr lang="en-US" sz="2000" dirty="0"/>
              <a:t>+/-</a:t>
            </a:r>
            <a:r>
              <a:rPr lang="en-US" sz="2000" u="sng" dirty="0"/>
              <a:t> Other Rev. &amp; Exp.</a:t>
            </a:r>
            <a:r>
              <a:rPr lang="en-US" sz="2000" dirty="0"/>
              <a:t> (Gains, Losses, Interest, Div. Rev.)</a:t>
            </a:r>
          </a:p>
          <a:p>
            <a:r>
              <a:rPr lang="en-US" sz="2000" dirty="0"/>
              <a:t>Income Before Taxes</a:t>
            </a:r>
          </a:p>
          <a:p>
            <a:pPr lvl="0"/>
            <a:r>
              <a:rPr lang="en-US" sz="2000" u="sng" dirty="0"/>
              <a:t>Income Tax Expense</a:t>
            </a:r>
            <a:endParaRPr lang="en-US" sz="2000" dirty="0"/>
          </a:p>
          <a:p>
            <a:r>
              <a:rPr lang="en-US" sz="2000" dirty="0"/>
              <a:t>Income After Taxes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+/- Discontinued Operations [NCR, p. 50]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+/- Changes in Accounting Principles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Net Income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879" y="376843"/>
            <a:ext cx="253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200321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5633"/>
            <a:ext cx="401012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Earnings per share (EPS):</a:t>
            </a:r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u="sng" dirty="0"/>
              <a:t>Net Income (Net Loss)</a:t>
            </a:r>
            <a:endParaRPr lang="en-US" sz="2400" dirty="0"/>
          </a:p>
          <a:p>
            <a:r>
              <a:rPr lang="en-US" sz="2400" dirty="0"/>
              <a:t># Shares of Stock 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  <a:p>
            <a:r>
              <a:rPr lang="en-US" sz="2400" dirty="0"/>
              <a:t>Basic vs. fully diluted EPS</a:t>
            </a:r>
            <a:endParaRPr lang="en-US" sz="2000" dirty="0"/>
          </a:p>
          <a:p>
            <a:r>
              <a:rPr lang="en-US" sz="2000" dirty="0"/>
              <a:t>[NCR, p. 50 &amp; 61]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879" y="376843"/>
            <a:ext cx="253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3742056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Statement of Cash Flows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4020362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19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8" y="1218451"/>
            <a:ext cx="53550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How did the company receive cash?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How did the company use its cash?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Shows how cash changed from the beginning to the end of the period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Reports the amount of cash collected and paid out by a company in </a:t>
            </a:r>
            <a:r>
              <a:rPr lang="en-US" sz="2400" i="1" dirty="0"/>
              <a:t>operating, investing, </a:t>
            </a:r>
            <a:r>
              <a:rPr lang="en-US" sz="2400" dirty="0"/>
              <a:t>and</a:t>
            </a:r>
            <a:r>
              <a:rPr lang="en-US" sz="2400" i="1" dirty="0"/>
              <a:t> financing</a:t>
            </a:r>
            <a:r>
              <a:rPr lang="en-US" sz="2400" dirty="0"/>
              <a:t> activities.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332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Statement of Cash Flows</a:t>
            </a:r>
          </a:p>
        </p:txBody>
      </p:sp>
    </p:spTree>
    <p:extLst>
      <p:ext uri="{BB962C8B-B14F-4D97-AF65-F5344CB8AC3E}">
        <p14:creationId xmlns:p14="http://schemas.microsoft.com/office/powerpoint/2010/main" val="2373195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880" y="1782331"/>
            <a:ext cx="47911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Operating cash flows </a:t>
            </a:r>
          </a:p>
          <a:p>
            <a:r>
              <a:rPr lang="en-US" sz="2400" u="sng" dirty="0"/>
              <a:t>+</a:t>
            </a:r>
            <a:r>
              <a:rPr lang="en-US" sz="2400" dirty="0"/>
              <a:t> Investing cash flows </a:t>
            </a:r>
          </a:p>
          <a:p>
            <a:r>
              <a:rPr lang="en-US" sz="2400" u="sng" dirty="0"/>
              <a:t>+</a:t>
            </a:r>
            <a:r>
              <a:rPr lang="en-US" sz="2400" dirty="0"/>
              <a:t> </a:t>
            </a:r>
            <a:r>
              <a:rPr lang="en-US" sz="2400" u="sng" dirty="0"/>
              <a:t>Financing cash flows</a:t>
            </a:r>
          </a:p>
          <a:p>
            <a:r>
              <a:rPr lang="en-US" sz="2400" dirty="0"/>
              <a:t>= Change in cash 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332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Statement of Cash Flows</a:t>
            </a:r>
          </a:p>
        </p:txBody>
      </p:sp>
    </p:spTree>
    <p:extLst>
      <p:ext uri="{BB962C8B-B14F-4D97-AF65-F5344CB8AC3E}">
        <p14:creationId xmlns:p14="http://schemas.microsoft.com/office/powerpoint/2010/main" val="2343114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342545"/>
            <a:ext cx="8226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Operating Activities:</a:t>
            </a:r>
          </a:p>
          <a:p>
            <a:r>
              <a:rPr lang="en-US" sz="2400" dirty="0"/>
              <a:t>A company’s day-to-day activities.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Major operating cash inflow—cash receipts from selling goods or from providing services.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Major operating cash outflow—payments to purchase inventory and to pay operating expenses.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Direct vs. Indirect methods</a:t>
            </a:r>
            <a:r>
              <a:rPr lang="en-US" dirty="0"/>
              <a:t> </a:t>
            </a:r>
          </a:p>
          <a:p>
            <a:r>
              <a:rPr lang="en-US" sz="2400" dirty="0"/>
              <a:t>[HD, p. 34]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332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Statement of Cash Flows</a:t>
            </a:r>
          </a:p>
        </p:txBody>
      </p:sp>
    </p:spTree>
    <p:extLst>
      <p:ext uri="{BB962C8B-B14F-4D97-AF65-F5344CB8AC3E}">
        <p14:creationId xmlns:p14="http://schemas.microsoft.com/office/powerpoint/2010/main" val="717637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902221"/>
            <a:ext cx="82269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Investing Activities:</a:t>
            </a:r>
          </a:p>
          <a:p>
            <a:r>
              <a:rPr lang="en-US" sz="2400" dirty="0"/>
              <a:t>Buying and selling long-term assets (land, building, equipment).</a:t>
            </a:r>
          </a:p>
          <a:p>
            <a:endParaRPr lang="en-US" sz="2400" dirty="0"/>
          </a:p>
          <a:p>
            <a:r>
              <a:rPr lang="en-US" sz="2400" dirty="0"/>
              <a:t>[HD, p. 34]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332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Statement of Cash Flows</a:t>
            </a:r>
          </a:p>
        </p:txBody>
      </p:sp>
    </p:spTree>
    <p:extLst>
      <p:ext uri="{BB962C8B-B14F-4D97-AF65-F5344CB8AC3E}">
        <p14:creationId xmlns:p14="http://schemas.microsoft.com/office/powerpoint/2010/main" val="1827343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2162352"/>
            <a:ext cx="85501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Financing Activities:</a:t>
            </a:r>
          </a:p>
          <a:p>
            <a:r>
              <a:rPr lang="en-US" sz="2400" dirty="0"/>
              <a:t>Cash obtained from or repaid to owners and creditors (loans, repayments, stock issuance).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[HD, p. 34]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545582"/>
            <a:ext cx="332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Statement of Cash Flows</a:t>
            </a:r>
          </a:p>
        </p:txBody>
      </p:sp>
    </p:spTree>
    <p:extLst>
      <p:ext uri="{BB962C8B-B14F-4D97-AF65-F5344CB8AC3E}">
        <p14:creationId xmlns:p14="http://schemas.microsoft.com/office/powerpoint/2010/main" val="1875788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515966"/>
            <a:ext cx="8424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Notes to the Financial Statements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Summary of significant accounting policies:  assumptions, estimates, and judgments.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information about the summary totals. [NCR, p. 66]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199" y="366009"/>
            <a:ext cx="332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Statement of Cash Flows</a:t>
            </a:r>
          </a:p>
        </p:txBody>
      </p:sp>
    </p:spTree>
    <p:extLst>
      <p:ext uri="{BB962C8B-B14F-4D97-AF65-F5344CB8AC3E}">
        <p14:creationId xmlns:p14="http://schemas.microsoft.com/office/powerpoint/2010/main" val="700852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254" y="1387366"/>
            <a:ext cx="52315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Audits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Issued by </a:t>
            </a:r>
            <a:r>
              <a:rPr lang="en-US" sz="2000" i="1" dirty="0"/>
              <a:t>independent</a:t>
            </a:r>
            <a:r>
              <a:rPr lang="en-US" sz="2000" dirty="0"/>
              <a:t> CPA firms.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CPAs attest to conformity with GAAP ("present fairly").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Financial statement </a:t>
            </a:r>
            <a:r>
              <a:rPr lang="en-US" sz="2000" i="1" dirty="0"/>
              <a:t>opinion</a:t>
            </a:r>
            <a:r>
              <a:rPr lang="en-US" sz="2000" dirty="0"/>
              <a:t>: unqualified (clean), modified (going concern), adverse [UPS, p. 61]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Financial statements are the responsibility of the company’s management and not the CPA. [UPS, p. 61]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Sarbanes-Oxley Act of 2002: opinions on internal controls [HD, p. 28]</a:t>
            </a: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366009"/>
            <a:ext cx="332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Statement of Cash Flows</a:t>
            </a:r>
          </a:p>
        </p:txBody>
      </p:sp>
    </p:spTree>
    <p:extLst>
      <p:ext uri="{BB962C8B-B14F-4D97-AF65-F5344CB8AC3E}">
        <p14:creationId xmlns:p14="http://schemas.microsoft.com/office/powerpoint/2010/main" val="279530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2082621"/>
            <a:ext cx="4396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 of Financial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Investors (stockholders)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Creditors (banks)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agencies (SEC)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Company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Financial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79" y="843409"/>
            <a:ext cx="481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 to Financial Accounting</a:t>
            </a:r>
          </a:p>
        </p:txBody>
      </p:sp>
    </p:spTree>
    <p:extLst>
      <p:ext uri="{BB962C8B-B14F-4D97-AF65-F5344CB8AC3E}">
        <p14:creationId xmlns:p14="http://schemas.microsoft.com/office/powerpoint/2010/main" val="14511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403" y="422987"/>
            <a:ext cx="4970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 to Financial Accounting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403" y="1488150"/>
            <a:ext cx="58783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Generally Accepted Accounting Principles (GAAP)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Securities &amp; Exchange Commission (SEC)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Financial Accounting Standards Board (FASB)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Financial Reporting Standards (IFRS)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GAAP vs. Tax Accounting</a:t>
            </a:r>
          </a:p>
        </p:txBody>
      </p:sp>
    </p:spTree>
    <p:extLst>
      <p:ext uri="{BB962C8B-B14F-4D97-AF65-F5344CB8AC3E}">
        <p14:creationId xmlns:p14="http://schemas.microsoft.com/office/powerpoint/2010/main" val="178297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1879" y="133691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880" y="24855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880" y="1552951"/>
            <a:ext cx="4356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Qualities of Financial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disclosure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Objectivity [UPS, p. 65]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relevance</a:t>
            </a:r>
          </a:p>
        </p:txBody>
      </p:sp>
      <p:pic>
        <p:nvPicPr>
          <p:cNvPr id="11" name="Picture 10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928" y="544262"/>
            <a:ext cx="481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 to Financial Accounting</a:t>
            </a:r>
          </a:p>
        </p:txBody>
      </p:sp>
    </p:spTree>
    <p:extLst>
      <p:ext uri="{BB962C8B-B14F-4D97-AF65-F5344CB8AC3E}">
        <p14:creationId xmlns:p14="http://schemas.microsoft.com/office/powerpoint/2010/main" val="221287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1880" y="669105"/>
            <a:ext cx="481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 to Financial Accounting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81538" y="2118836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Financial Statements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Balance Sheet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Income Statement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Statement of Cash Flows</a:t>
            </a:r>
          </a:p>
          <a:p>
            <a:pPr marL="4572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70400" y="2656549"/>
            <a:ext cx="477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Overview of Assets &amp; Liabilities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200" y="3942167"/>
            <a:ext cx="38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8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859" y="1088911"/>
            <a:ext cx="53245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Balance Sheet</a:t>
            </a:r>
            <a:endParaRPr lang="en-US" dirty="0"/>
          </a:p>
          <a:p>
            <a:r>
              <a:rPr lang="en-US" dirty="0"/>
              <a:t>Measures financial position at a point in time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Assets = Liabilities + Owners' Equity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Resources = Sources of funding</a:t>
            </a:r>
          </a:p>
          <a:p>
            <a:r>
              <a:rPr lang="en-US" dirty="0"/>
              <a:t>Resources = Creditors’ claims + owners’ claims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Assets: Resources owned or rights to receive resources</a:t>
            </a:r>
          </a:p>
          <a:p>
            <a:pPr lvl="0"/>
            <a:r>
              <a:rPr lang="en-US" dirty="0"/>
              <a:t>Physical</a:t>
            </a:r>
          </a:p>
          <a:p>
            <a:pPr lvl="0"/>
            <a:r>
              <a:rPr lang="en-US" dirty="0"/>
              <a:t>Intangible</a:t>
            </a:r>
          </a:p>
          <a:p>
            <a:pPr lvl="0"/>
            <a:r>
              <a:rPr lang="en-US" dirty="0"/>
              <a:t>Legal rights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2859" y="312516"/>
            <a:ext cx="418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Overview of Assets &amp; Liabilities</a:t>
            </a:r>
          </a:p>
        </p:txBody>
      </p:sp>
    </p:spTree>
    <p:extLst>
      <p:ext uri="{BB962C8B-B14F-4D97-AF65-F5344CB8AC3E}">
        <p14:creationId xmlns:p14="http://schemas.microsoft.com/office/powerpoint/2010/main" val="343472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4809</TotalTime>
  <Words>1012</Words>
  <Application>Microsoft Macintosh PowerPoint</Application>
  <PresentationFormat>On-screen Show (16:10)</PresentationFormat>
  <Paragraphs>300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</dc:creator>
  <cp:lastModifiedBy>Sharifi, Hadi</cp:lastModifiedBy>
  <cp:revision>48</cp:revision>
  <cp:lastPrinted>2015-04-06T16:33:12Z</cp:lastPrinted>
  <dcterms:created xsi:type="dcterms:W3CDTF">2015-04-03T14:55:56Z</dcterms:created>
  <dcterms:modified xsi:type="dcterms:W3CDTF">2019-06-22T12:41:10Z</dcterms:modified>
</cp:coreProperties>
</file>