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rels" ContentType="application/vnd.openxmlformats-package.relationships+xml"/>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8" r:id="rId2"/>
    <p:sldId id="260" r:id="rId3"/>
    <p:sldId id="270" r:id="rId4"/>
    <p:sldId id="271"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Lst>
  <p:sldSz cx="9144000" cy="5715000" type="screen16x10"/>
  <p:notesSz cx="7096125" cy="93821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061341"/>
    <a:srgbClr val="000058"/>
    <a:srgbClr val="E4A50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869" autoAdjust="0"/>
  </p:normalViewPr>
  <p:slideViewPr>
    <p:cSldViewPr snapToGrid="0" snapToObjects="1">
      <p:cViewPr varScale="1">
        <p:scale>
          <a:sx n="39" d="100"/>
          <a:sy n="39" d="100"/>
        </p:scale>
        <p:origin x="-512" y="-96"/>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27C248-B5A8-0D4E-BE0A-1EAC4DA9EA49}" type="datetimeFigureOut">
              <a:rPr lang="en-US" smtClean="0"/>
              <a:t>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2A7CF-4A28-DE44-AF7A-49AEDE9309E7}" type="slidenum">
              <a:rPr lang="en-US" smtClean="0"/>
              <a:t>‹#›</a:t>
            </a:fld>
            <a:endParaRPr lang="en-US"/>
          </a:p>
        </p:txBody>
      </p:sp>
    </p:spTree>
    <p:extLst>
      <p:ext uri="{BB962C8B-B14F-4D97-AF65-F5344CB8AC3E}">
        <p14:creationId xmlns:p14="http://schemas.microsoft.com/office/powerpoint/2010/main" val="96033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27C248-B5A8-0D4E-BE0A-1EAC4DA9EA49}" type="datetimeFigureOut">
              <a:rPr lang="en-US" smtClean="0"/>
              <a:t>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2A7CF-4A28-DE44-AF7A-49AEDE9309E7}" type="slidenum">
              <a:rPr lang="en-US" smtClean="0"/>
              <a:t>‹#›</a:t>
            </a:fld>
            <a:endParaRPr lang="en-US"/>
          </a:p>
        </p:txBody>
      </p:sp>
    </p:spTree>
    <p:extLst>
      <p:ext uri="{BB962C8B-B14F-4D97-AF65-F5344CB8AC3E}">
        <p14:creationId xmlns:p14="http://schemas.microsoft.com/office/powerpoint/2010/main" val="277299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27C248-B5A8-0D4E-BE0A-1EAC4DA9EA49}" type="datetimeFigureOut">
              <a:rPr lang="en-US" smtClean="0"/>
              <a:t>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2A7CF-4A28-DE44-AF7A-49AEDE9309E7}" type="slidenum">
              <a:rPr lang="en-US" smtClean="0"/>
              <a:t>‹#›</a:t>
            </a:fld>
            <a:endParaRPr lang="en-US"/>
          </a:p>
        </p:txBody>
      </p:sp>
    </p:spTree>
    <p:extLst>
      <p:ext uri="{BB962C8B-B14F-4D97-AF65-F5344CB8AC3E}">
        <p14:creationId xmlns:p14="http://schemas.microsoft.com/office/powerpoint/2010/main" val="41265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27C248-B5A8-0D4E-BE0A-1EAC4DA9EA49}" type="datetimeFigureOut">
              <a:rPr lang="en-US" smtClean="0"/>
              <a:t>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2A7CF-4A28-DE44-AF7A-49AEDE9309E7}" type="slidenum">
              <a:rPr lang="en-US" smtClean="0"/>
              <a:t>‹#›</a:t>
            </a:fld>
            <a:endParaRPr lang="en-US"/>
          </a:p>
        </p:txBody>
      </p:sp>
    </p:spTree>
    <p:extLst>
      <p:ext uri="{BB962C8B-B14F-4D97-AF65-F5344CB8AC3E}">
        <p14:creationId xmlns:p14="http://schemas.microsoft.com/office/powerpoint/2010/main" val="248841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27C248-B5A8-0D4E-BE0A-1EAC4DA9EA49}" type="datetimeFigureOut">
              <a:rPr lang="en-US" smtClean="0"/>
              <a:t>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2A7CF-4A28-DE44-AF7A-49AEDE9309E7}" type="slidenum">
              <a:rPr lang="en-US" smtClean="0"/>
              <a:t>‹#›</a:t>
            </a:fld>
            <a:endParaRPr lang="en-US"/>
          </a:p>
        </p:txBody>
      </p:sp>
    </p:spTree>
    <p:extLst>
      <p:ext uri="{BB962C8B-B14F-4D97-AF65-F5344CB8AC3E}">
        <p14:creationId xmlns:p14="http://schemas.microsoft.com/office/powerpoint/2010/main" val="19695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27C248-B5A8-0D4E-BE0A-1EAC4DA9EA49}" type="datetimeFigureOut">
              <a:rPr lang="en-US" smtClean="0"/>
              <a:t>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2A7CF-4A28-DE44-AF7A-49AEDE9309E7}" type="slidenum">
              <a:rPr lang="en-US" smtClean="0"/>
              <a:t>‹#›</a:t>
            </a:fld>
            <a:endParaRPr lang="en-US"/>
          </a:p>
        </p:txBody>
      </p:sp>
    </p:spTree>
    <p:extLst>
      <p:ext uri="{BB962C8B-B14F-4D97-AF65-F5344CB8AC3E}">
        <p14:creationId xmlns:p14="http://schemas.microsoft.com/office/powerpoint/2010/main" val="110851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27C248-B5A8-0D4E-BE0A-1EAC4DA9EA49}" type="datetimeFigureOut">
              <a:rPr lang="en-US" smtClean="0"/>
              <a:t>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42A7CF-4A28-DE44-AF7A-49AEDE9309E7}" type="slidenum">
              <a:rPr lang="en-US" smtClean="0"/>
              <a:t>‹#›</a:t>
            </a:fld>
            <a:endParaRPr lang="en-US"/>
          </a:p>
        </p:txBody>
      </p:sp>
    </p:spTree>
    <p:extLst>
      <p:ext uri="{BB962C8B-B14F-4D97-AF65-F5344CB8AC3E}">
        <p14:creationId xmlns:p14="http://schemas.microsoft.com/office/powerpoint/2010/main" val="262085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27C248-B5A8-0D4E-BE0A-1EAC4DA9EA49}" type="datetimeFigureOut">
              <a:rPr lang="en-US" smtClean="0"/>
              <a:t>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42A7CF-4A28-DE44-AF7A-49AEDE9309E7}" type="slidenum">
              <a:rPr lang="en-US" smtClean="0"/>
              <a:t>‹#›</a:t>
            </a:fld>
            <a:endParaRPr lang="en-US"/>
          </a:p>
        </p:txBody>
      </p:sp>
    </p:spTree>
    <p:extLst>
      <p:ext uri="{BB962C8B-B14F-4D97-AF65-F5344CB8AC3E}">
        <p14:creationId xmlns:p14="http://schemas.microsoft.com/office/powerpoint/2010/main" val="348010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7C248-B5A8-0D4E-BE0A-1EAC4DA9EA49}" type="datetimeFigureOut">
              <a:rPr lang="en-US" smtClean="0"/>
              <a:t>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42A7CF-4A28-DE44-AF7A-49AEDE9309E7}" type="slidenum">
              <a:rPr lang="en-US" smtClean="0"/>
              <a:t>‹#›</a:t>
            </a:fld>
            <a:endParaRPr lang="en-US"/>
          </a:p>
        </p:txBody>
      </p:sp>
    </p:spTree>
    <p:extLst>
      <p:ext uri="{BB962C8B-B14F-4D97-AF65-F5344CB8AC3E}">
        <p14:creationId xmlns:p14="http://schemas.microsoft.com/office/powerpoint/2010/main" val="296466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27C248-B5A8-0D4E-BE0A-1EAC4DA9EA49}" type="datetimeFigureOut">
              <a:rPr lang="en-US" smtClean="0"/>
              <a:t>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2A7CF-4A28-DE44-AF7A-49AEDE9309E7}" type="slidenum">
              <a:rPr lang="en-US" smtClean="0"/>
              <a:t>‹#›</a:t>
            </a:fld>
            <a:endParaRPr lang="en-US"/>
          </a:p>
        </p:txBody>
      </p:sp>
    </p:spTree>
    <p:extLst>
      <p:ext uri="{BB962C8B-B14F-4D97-AF65-F5344CB8AC3E}">
        <p14:creationId xmlns:p14="http://schemas.microsoft.com/office/powerpoint/2010/main" val="30177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27C248-B5A8-0D4E-BE0A-1EAC4DA9EA49}" type="datetimeFigureOut">
              <a:rPr lang="en-US" smtClean="0"/>
              <a:t>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2A7CF-4A28-DE44-AF7A-49AEDE9309E7}" type="slidenum">
              <a:rPr lang="en-US" smtClean="0"/>
              <a:t>‹#›</a:t>
            </a:fld>
            <a:endParaRPr lang="en-US"/>
          </a:p>
        </p:txBody>
      </p:sp>
    </p:spTree>
    <p:extLst>
      <p:ext uri="{BB962C8B-B14F-4D97-AF65-F5344CB8AC3E}">
        <p14:creationId xmlns:p14="http://schemas.microsoft.com/office/powerpoint/2010/main" val="20521757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C027C248-B5A8-0D4E-BE0A-1EAC4DA9EA49}" type="datetimeFigureOut">
              <a:rPr lang="en-US" smtClean="0"/>
              <a:t>1/1/16</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542A7CF-4A28-DE44-AF7A-49AEDE9309E7}" type="slidenum">
              <a:rPr lang="en-US" smtClean="0"/>
              <a:t>‹#›</a:t>
            </a:fld>
            <a:endParaRPr lang="en-US"/>
          </a:p>
        </p:txBody>
      </p:sp>
    </p:spTree>
    <p:extLst>
      <p:ext uri="{BB962C8B-B14F-4D97-AF65-F5344CB8AC3E}">
        <p14:creationId xmlns:p14="http://schemas.microsoft.com/office/powerpoint/2010/main" val="202340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 Id="rId3"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oleObject" Target="../embeddings/Microsoft_Excel_97_-_2004_Worksheet1.xls"/><Relationship Id="rId5" Type="http://schemas.openxmlformats.org/officeDocument/2006/relationships/image" Target="../media/image6.w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oleObject" Target="../embeddings/Microsoft_Excel_97_-_2004_Worksheet2.xls"/><Relationship Id="rId5"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tle slide bk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85750"/>
            <a:ext cx="9143429" cy="5143500"/>
          </a:xfrm>
          <a:prstGeom prst="rect">
            <a:avLst/>
          </a:prstGeom>
        </p:spPr>
      </p:pic>
      <p:pic>
        <p:nvPicPr>
          <p:cNvPr id="7" name="Picture 6" descr="Screen Shot 2015-04-06 at 4.18.20 PM.png"/>
          <p:cNvPicPr>
            <a:picLocks noChangeAspect="1"/>
          </p:cNvPicPr>
          <p:nvPr/>
        </p:nvPicPr>
        <p:blipFill rotWithShape="1">
          <a:blip r:embed="rId3">
            <a:extLst>
              <a:ext uri="{28A0092B-C50C-407E-A947-70E740481C1C}">
                <a14:useLocalDpi xmlns:a14="http://schemas.microsoft.com/office/drawing/2010/main" val="0"/>
              </a:ext>
            </a:extLst>
          </a:blip>
          <a:srcRect t="26217" b="16369"/>
          <a:stretch/>
        </p:blipFill>
        <p:spPr>
          <a:xfrm>
            <a:off x="6334605" y="4673787"/>
            <a:ext cx="2740122" cy="629624"/>
          </a:xfrm>
          <a:prstGeom prst="rect">
            <a:avLst/>
          </a:prstGeom>
        </p:spPr>
      </p:pic>
      <p:sp>
        <p:nvSpPr>
          <p:cNvPr id="4" name="TextBox 3"/>
          <p:cNvSpPr txBox="1"/>
          <p:nvPr/>
        </p:nvSpPr>
        <p:spPr>
          <a:xfrm>
            <a:off x="2901601" y="2799247"/>
            <a:ext cx="6173127" cy="1200329"/>
          </a:xfrm>
          <a:prstGeom prst="rect">
            <a:avLst/>
          </a:prstGeom>
          <a:noFill/>
        </p:spPr>
        <p:txBody>
          <a:bodyPr wrap="square" rtlCol="0">
            <a:spAutoFit/>
          </a:bodyPr>
          <a:lstStyle/>
          <a:p>
            <a:r>
              <a:rPr lang="en-US" sz="2400" b="1" dirty="0">
                <a:cs typeface="Calibri"/>
              </a:rPr>
              <a:t>Principles of Management</a:t>
            </a:r>
          </a:p>
          <a:p>
            <a:r>
              <a:rPr lang="en-US" sz="2400" b="1" dirty="0" smtClean="0">
                <a:cs typeface="Calibri"/>
              </a:rPr>
              <a:t>Managerial Accounting</a:t>
            </a:r>
            <a:endParaRPr lang="en-US" sz="2400" b="1" dirty="0">
              <a:cs typeface="Calibri"/>
            </a:endParaRPr>
          </a:p>
          <a:p>
            <a:r>
              <a:rPr lang="en-US" sz="2400" b="1" dirty="0" smtClean="0"/>
              <a:t>Cost Concepts</a:t>
            </a:r>
            <a:endParaRPr lang="en-US" sz="2400" b="1" dirty="0"/>
          </a:p>
        </p:txBody>
      </p:sp>
      <p:sp>
        <p:nvSpPr>
          <p:cNvPr id="5" name="TextBox 4"/>
          <p:cNvSpPr txBox="1"/>
          <p:nvPr/>
        </p:nvSpPr>
        <p:spPr>
          <a:xfrm>
            <a:off x="3333600" y="3907158"/>
            <a:ext cx="4117065" cy="646331"/>
          </a:xfrm>
          <a:prstGeom prst="rect">
            <a:avLst/>
          </a:prstGeom>
          <a:noFill/>
        </p:spPr>
        <p:txBody>
          <a:bodyPr wrap="square" rtlCol="0">
            <a:spAutoFit/>
          </a:bodyPr>
          <a:lstStyle/>
          <a:p>
            <a:r>
              <a:rPr lang="en-US" dirty="0"/>
              <a:t>Professor Arnold Schneider</a:t>
            </a:r>
          </a:p>
          <a:p>
            <a:r>
              <a:rPr lang="en-US" dirty="0"/>
              <a:t>Scheller College of Business</a:t>
            </a:r>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9574"/>
          <a:stretch/>
        </p:blipFill>
        <p:spPr>
          <a:xfrm>
            <a:off x="458596" y="2569078"/>
            <a:ext cx="2352388" cy="2601467"/>
          </a:xfrm>
          <a:prstGeom prst="rect">
            <a:avLst/>
          </a:prstGeom>
        </p:spPr>
      </p:pic>
    </p:spTree>
    <p:extLst>
      <p:ext uri="{BB962C8B-B14F-4D97-AF65-F5344CB8AC3E}">
        <p14:creationId xmlns:p14="http://schemas.microsoft.com/office/powerpoint/2010/main" val="238813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15" name="TextBox 14"/>
          <p:cNvSpPr txBox="1"/>
          <p:nvPr/>
        </p:nvSpPr>
        <p:spPr>
          <a:xfrm>
            <a:off x="322656" y="366009"/>
            <a:ext cx="3848489" cy="461665"/>
          </a:xfrm>
          <a:prstGeom prst="rect">
            <a:avLst/>
          </a:prstGeom>
          <a:noFill/>
        </p:spPr>
        <p:txBody>
          <a:bodyPr wrap="none" rtlCol="0">
            <a:spAutoFit/>
          </a:bodyPr>
          <a:lstStyle/>
          <a:p>
            <a:r>
              <a:rPr lang="en-US" sz="2400" b="1" dirty="0"/>
              <a:t>Cost of Goods Manufactured</a:t>
            </a:r>
          </a:p>
        </p:txBody>
      </p:sp>
      <p:sp>
        <p:nvSpPr>
          <p:cNvPr id="3" name="Rectangle 2"/>
          <p:cNvSpPr/>
          <p:nvPr/>
        </p:nvSpPr>
        <p:spPr>
          <a:xfrm>
            <a:off x="322656" y="1867376"/>
            <a:ext cx="4572000" cy="369332"/>
          </a:xfrm>
          <a:prstGeom prst="rect">
            <a:avLst/>
          </a:prstGeom>
        </p:spPr>
        <p:txBody>
          <a:bodyPr>
            <a:spAutoFit/>
          </a:bodyPr>
          <a:lstStyle/>
          <a:p>
            <a:pPr marL="457200" marR="0">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105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322656" y="1590377"/>
            <a:ext cx="7967904" cy="3416320"/>
          </a:xfrm>
          <a:prstGeom prst="rect">
            <a:avLst/>
          </a:prstGeom>
        </p:spPr>
        <p:txBody>
          <a:bodyPr wrap="square">
            <a:spAutoFit/>
          </a:bodyPr>
          <a:lstStyle/>
          <a:p>
            <a:r>
              <a:rPr lang="en-US" sz="2400" dirty="0"/>
              <a:t>Schedule of Cost of Goods Manufactured</a:t>
            </a:r>
            <a:r>
              <a:rPr lang="en-US" sz="2400" dirty="0" smtClean="0"/>
              <a:t>:</a:t>
            </a:r>
          </a:p>
          <a:p>
            <a:endParaRPr lang="en-US" sz="2400" dirty="0"/>
          </a:p>
          <a:p>
            <a:r>
              <a:rPr lang="en-US" sz="2400" dirty="0"/>
              <a:t>Direct Materials Used </a:t>
            </a:r>
            <a:r>
              <a:rPr lang="en-US" sz="2400" i="1" dirty="0"/>
              <a:t>[= </a:t>
            </a:r>
            <a:r>
              <a:rPr lang="en-US" sz="2400" i="1" dirty="0" smtClean="0"/>
              <a:t>B. </a:t>
            </a:r>
            <a:r>
              <a:rPr lang="en-US" sz="2400" i="1" dirty="0"/>
              <a:t>DM + DM Purchases – </a:t>
            </a:r>
            <a:r>
              <a:rPr lang="en-US" sz="2400" i="1" dirty="0" smtClean="0"/>
              <a:t>E. </a:t>
            </a:r>
            <a:r>
              <a:rPr lang="en-US" sz="2400" i="1" dirty="0"/>
              <a:t>DM]</a:t>
            </a:r>
            <a:endParaRPr lang="en-US" sz="2400" dirty="0"/>
          </a:p>
          <a:p>
            <a:r>
              <a:rPr lang="en-US" sz="2400" dirty="0"/>
              <a:t>+ Direct Labor </a:t>
            </a:r>
          </a:p>
          <a:p>
            <a:r>
              <a:rPr lang="en-US" sz="2400" u="sng" dirty="0"/>
              <a:t>+ Mfg. Overhead</a:t>
            </a:r>
            <a:endParaRPr lang="en-US" sz="2400" dirty="0"/>
          </a:p>
          <a:p>
            <a:r>
              <a:rPr lang="en-US" sz="2400" dirty="0"/>
              <a:t>Mfg. Costs Incurred</a:t>
            </a:r>
          </a:p>
          <a:p>
            <a:r>
              <a:rPr lang="en-US" sz="2400" dirty="0"/>
              <a:t>+ B. WIP</a:t>
            </a:r>
          </a:p>
          <a:p>
            <a:r>
              <a:rPr lang="en-US" sz="2400" u="sng" dirty="0"/>
              <a:t>- E. WIP</a:t>
            </a:r>
            <a:endParaRPr lang="en-US" sz="2400" dirty="0"/>
          </a:p>
          <a:p>
            <a:r>
              <a:rPr lang="en-US" sz="2400" dirty="0"/>
              <a:t>Cost of Goods Manufactured</a:t>
            </a:r>
          </a:p>
        </p:txBody>
      </p:sp>
    </p:spTree>
    <p:extLst>
      <p:ext uri="{BB962C8B-B14F-4D97-AF65-F5344CB8AC3E}">
        <p14:creationId xmlns:p14="http://schemas.microsoft.com/office/powerpoint/2010/main" val="10980397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317752"/>
            <a:ext cx="3848489" cy="461665"/>
          </a:xfrm>
          <a:prstGeom prst="rect">
            <a:avLst/>
          </a:prstGeom>
        </p:spPr>
        <p:txBody>
          <a:bodyPr wrap="none">
            <a:spAutoFit/>
          </a:bodyPr>
          <a:lstStyle/>
          <a:p>
            <a:r>
              <a:rPr lang="en-US" sz="2400" b="1" dirty="0"/>
              <a:t>Cost of Goods Manufactured</a:t>
            </a:r>
          </a:p>
        </p:txBody>
      </p:sp>
      <p:sp>
        <p:nvSpPr>
          <p:cNvPr id="5" name="Rectangle 4"/>
          <p:cNvSpPr/>
          <p:nvPr/>
        </p:nvSpPr>
        <p:spPr>
          <a:xfrm>
            <a:off x="561879" y="1196339"/>
            <a:ext cx="8307801" cy="2554545"/>
          </a:xfrm>
          <a:prstGeom prst="rect">
            <a:avLst/>
          </a:prstGeom>
        </p:spPr>
        <p:txBody>
          <a:bodyPr wrap="square">
            <a:spAutoFit/>
          </a:bodyPr>
          <a:lstStyle/>
          <a:p>
            <a:pPr indent="457200" algn="just"/>
            <a:r>
              <a:rPr lang="en-US" sz="2000" dirty="0">
                <a:solidFill>
                  <a:srgbClr val="000000"/>
                </a:solidFill>
                <a:ea typeface="Times New Roman" panose="02020603050405020304" pitchFamily="18" charset="0"/>
                <a:cs typeface="Times New Roman" panose="02020603050405020304" pitchFamily="18" charset="0"/>
              </a:rPr>
              <a:t>Solar Technology was organized at the beginning of the current year to produce and market a revolutionary new solar battery that is used in hand-held cellular telephones</a:t>
            </a:r>
            <a:r>
              <a:rPr lang="en-US" sz="2000" dirty="0" smtClean="0">
                <a:solidFill>
                  <a:srgbClr val="000000"/>
                </a:solidFill>
                <a:ea typeface="Times New Roman" panose="02020603050405020304" pitchFamily="18" charset="0"/>
                <a:cs typeface="Times New Roman" panose="02020603050405020304" pitchFamily="18" charset="0"/>
              </a:rPr>
              <a:t>.</a:t>
            </a:r>
            <a:endParaRPr lang="en-US" sz="2000" dirty="0">
              <a:ea typeface="Times New Roman" panose="02020603050405020304" pitchFamily="18" charset="0"/>
            </a:endParaRPr>
          </a:p>
          <a:p>
            <a:pPr indent="457200" algn="just"/>
            <a:r>
              <a:rPr lang="en-US" sz="2000" dirty="0">
                <a:solidFill>
                  <a:srgbClr val="000000"/>
                </a:solidFill>
                <a:ea typeface="Times New Roman" panose="02020603050405020304" pitchFamily="18" charset="0"/>
                <a:cs typeface="Times New Roman" panose="02020603050405020304" pitchFamily="18" charset="0"/>
              </a:rPr>
              <a:t>“I was sure that when our battery hit the market it would be an instant success,” said Roger Strong, founder and president of Solar Technology, Inc.  “But just look at the gusher of red ink for the first quarter.  It’s obvious that we’re better scientists than we are business people</a:t>
            </a:r>
            <a:r>
              <a:rPr lang="en-US" sz="2000" dirty="0" smtClean="0">
                <a:solidFill>
                  <a:srgbClr val="000000"/>
                </a:solidFill>
                <a:ea typeface="Times New Roman" panose="02020603050405020304" pitchFamily="18" charset="0"/>
                <a:cs typeface="Times New Roman" panose="02020603050405020304" pitchFamily="18" charset="0"/>
              </a:rPr>
              <a:t>.”</a:t>
            </a:r>
            <a:endParaRPr lang="en-US" sz="2000" dirty="0">
              <a:ea typeface="Times New Roman" panose="02020603050405020304" pitchFamily="18" charset="0"/>
            </a:endParaRPr>
          </a:p>
          <a:p>
            <a:pPr algn="just"/>
            <a:r>
              <a:rPr lang="en-US" sz="2000" dirty="0">
                <a:solidFill>
                  <a:srgbClr val="000000"/>
                </a:solidFill>
                <a:ea typeface="Times New Roman" panose="02020603050405020304" pitchFamily="18" charset="0"/>
                <a:cs typeface="Times New Roman" panose="02020603050405020304" pitchFamily="18" charset="0"/>
              </a:rPr>
              <a:t>	The data to which Roger was referring follows:</a:t>
            </a:r>
            <a:endParaRPr lang="en-US" sz="2000" dirty="0">
              <a:effectLst/>
              <a:ea typeface="Times New Roman" panose="02020603050405020304" pitchFamily="18" charset="0"/>
            </a:endParaRPr>
          </a:p>
        </p:txBody>
      </p:sp>
    </p:spTree>
    <p:extLst>
      <p:ext uri="{BB962C8B-B14F-4D97-AF65-F5344CB8AC3E}">
        <p14:creationId xmlns:p14="http://schemas.microsoft.com/office/powerpoint/2010/main" val="40804213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249133"/>
            <a:ext cx="3848489" cy="461665"/>
          </a:xfrm>
          <a:prstGeom prst="rect">
            <a:avLst/>
          </a:prstGeom>
        </p:spPr>
        <p:txBody>
          <a:bodyPr wrap="none">
            <a:spAutoFit/>
          </a:bodyPr>
          <a:lstStyle/>
          <a:p>
            <a:r>
              <a:rPr lang="en-US" sz="2400" b="1" dirty="0"/>
              <a:t>Cost of Goods Manufactured</a:t>
            </a:r>
          </a:p>
        </p:txBody>
      </p:sp>
      <p:sp>
        <p:nvSpPr>
          <p:cNvPr id="3" name="Rectangle 2"/>
          <p:cNvSpPr>
            <a:spLocks noChangeArrowheads="1"/>
          </p:cNvSpPr>
          <p:nvPr/>
        </p:nvSpPr>
        <p:spPr bwMode="auto">
          <a:xfrm>
            <a:off x="2275564" y="749915"/>
            <a:ext cx="57166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Solar Technology, Inc.</a:t>
            </a:r>
            <a:endParaRPr kumimoji="0" lang="en-US" altLang="en-US" sz="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Income Statement</a:t>
            </a:r>
            <a:endParaRPr kumimoji="0" lang="en-US" altLang="en-US" sz="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For the Quarter Ended March 31</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79" y="1440180"/>
            <a:ext cx="5483225" cy="40814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61879" y="14401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altLang="en-US" sz="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36846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366009"/>
            <a:ext cx="3848489" cy="461665"/>
          </a:xfrm>
          <a:prstGeom prst="rect">
            <a:avLst/>
          </a:prstGeom>
        </p:spPr>
        <p:txBody>
          <a:bodyPr wrap="none">
            <a:spAutoFit/>
          </a:bodyPr>
          <a:lstStyle/>
          <a:p>
            <a:r>
              <a:rPr lang="en-US" sz="2400" b="1" dirty="0"/>
              <a:t>Cost of Goods Manufactured</a:t>
            </a:r>
          </a:p>
        </p:txBody>
      </p:sp>
      <p:sp>
        <p:nvSpPr>
          <p:cNvPr id="4" name="Rectangle 3"/>
          <p:cNvSpPr/>
          <p:nvPr/>
        </p:nvSpPr>
        <p:spPr>
          <a:xfrm>
            <a:off x="561878" y="963633"/>
            <a:ext cx="5606447" cy="4708981"/>
          </a:xfrm>
          <a:prstGeom prst="rect">
            <a:avLst/>
          </a:prstGeom>
        </p:spPr>
        <p:txBody>
          <a:bodyPr wrap="square">
            <a:spAutoFit/>
          </a:bodyPr>
          <a:lstStyle/>
          <a:p>
            <a:r>
              <a:rPr lang="en-US" sz="2000" dirty="0" smtClean="0"/>
              <a:t>	On </a:t>
            </a:r>
            <a:r>
              <a:rPr lang="en-US" sz="2000" dirty="0"/>
              <a:t>April 3, just after the end of the first quarter, the finished goods storage area was swept by fire and all 8,000 unsold batteries were destroyed. (These batteries were part of the 40,000 units completed during the first quarter.) The company’s insurance policy states that the company will be reimbursed for the “cost” of any finished batteries destroyed or stolen</a:t>
            </a:r>
            <a:r>
              <a:rPr lang="en-US" sz="2000" dirty="0" smtClean="0"/>
              <a:t>.</a:t>
            </a:r>
            <a:endParaRPr lang="en-US" sz="2000" dirty="0"/>
          </a:p>
          <a:p>
            <a:r>
              <a:rPr lang="en-US" sz="2000" dirty="0" smtClean="0"/>
              <a:t>	“</a:t>
            </a:r>
            <a:r>
              <a:rPr lang="en-US" sz="2000" dirty="0"/>
              <a:t>We may not last a year if the insurance company doesn’t pay the $226,000 it owes us for the 8,000 batteries lost in the warehouse fire last week,” said Roger. “The insurance adjuster says our claim is inflated, but he’s just trying to pressure us into a lower figure. We have the data to back up our claim, and it will stand up in any court</a:t>
            </a:r>
            <a:r>
              <a:rPr lang="en-US" sz="2000" dirty="0" smtClean="0"/>
              <a:t>.”</a:t>
            </a:r>
            <a:endParaRPr lang="en-US" sz="2000" dirty="0"/>
          </a:p>
        </p:txBody>
      </p:sp>
    </p:spTree>
    <p:extLst>
      <p:ext uri="{BB962C8B-B14F-4D97-AF65-F5344CB8AC3E}">
        <p14:creationId xmlns:p14="http://schemas.microsoft.com/office/powerpoint/2010/main" val="25294308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366009"/>
            <a:ext cx="3848489" cy="461665"/>
          </a:xfrm>
          <a:prstGeom prst="rect">
            <a:avLst/>
          </a:prstGeom>
        </p:spPr>
        <p:txBody>
          <a:bodyPr wrap="none">
            <a:spAutoFit/>
          </a:bodyPr>
          <a:lstStyle/>
          <a:p>
            <a:r>
              <a:rPr lang="en-US" sz="2400" b="1" dirty="0"/>
              <a:t>Cost of Goods Manufactured</a:t>
            </a:r>
          </a:p>
        </p:txBody>
      </p:sp>
      <p:sp>
        <p:nvSpPr>
          <p:cNvPr id="3" name="Rectangle 2"/>
          <p:cNvSpPr/>
          <p:nvPr/>
        </p:nvSpPr>
        <p:spPr>
          <a:xfrm>
            <a:off x="561878" y="1228695"/>
            <a:ext cx="8460202" cy="3954929"/>
          </a:xfrm>
          <a:prstGeom prst="rect">
            <a:avLst/>
          </a:prstGeom>
        </p:spPr>
        <p:txBody>
          <a:bodyPr wrap="square">
            <a:spAutoFit/>
          </a:bodyPr>
          <a:lstStyle/>
          <a:p>
            <a:r>
              <a:rPr lang="en-US" sz="2400" dirty="0"/>
              <a:t>Roger has determined this cost as follows:</a:t>
            </a:r>
          </a:p>
          <a:p>
            <a:r>
              <a:rPr lang="en-US" sz="2400" dirty="0"/>
              <a:t> </a:t>
            </a:r>
          </a:p>
          <a:p>
            <a:r>
              <a:rPr lang="en-US" sz="2400" dirty="0"/>
              <a:t> </a:t>
            </a:r>
          </a:p>
          <a:p>
            <a:r>
              <a:rPr lang="en-US" sz="2400" dirty="0"/>
              <a:t>Total costs for the quarter, $1,130,000 </a:t>
            </a:r>
          </a:p>
          <a:p>
            <a:r>
              <a:rPr lang="en-US" sz="2400" dirty="0" smtClean="0"/>
              <a:t>-------------------------------------------------------</a:t>
            </a:r>
            <a:r>
              <a:rPr lang="en-US" sz="2400" dirty="0"/>
              <a:t>		=  $28.25 per unit</a:t>
            </a:r>
          </a:p>
          <a:p>
            <a:r>
              <a:rPr lang="en-US" sz="2400" dirty="0"/>
              <a:t>Batteries produced during the quarter, 40,000 </a:t>
            </a:r>
          </a:p>
          <a:p>
            <a:r>
              <a:rPr lang="en-US" sz="2400" dirty="0"/>
              <a:t> </a:t>
            </a:r>
          </a:p>
          <a:p>
            <a:r>
              <a:rPr lang="en-US" sz="2400" dirty="0"/>
              <a:t> </a:t>
            </a:r>
          </a:p>
          <a:p>
            <a:r>
              <a:rPr lang="en-US" sz="2400" dirty="0"/>
              <a:t> </a:t>
            </a:r>
          </a:p>
          <a:p>
            <a:r>
              <a:rPr lang="en-US" sz="2400" dirty="0"/>
              <a:t>8,000 batteries x  $28.25  =  $226,000</a:t>
            </a:r>
          </a:p>
          <a:p>
            <a:endParaRPr lang="en-US" sz="11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90809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366009"/>
            <a:ext cx="3848489" cy="461665"/>
          </a:xfrm>
          <a:prstGeom prst="rect">
            <a:avLst/>
          </a:prstGeom>
        </p:spPr>
        <p:txBody>
          <a:bodyPr wrap="none">
            <a:spAutoFit/>
          </a:bodyPr>
          <a:lstStyle/>
          <a:p>
            <a:r>
              <a:rPr lang="en-US" sz="2400" b="1" dirty="0"/>
              <a:t>Cost of Goods Manufactured</a:t>
            </a:r>
          </a:p>
        </p:txBody>
      </p:sp>
      <p:sp>
        <p:nvSpPr>
          <p:cNvPr id="4" name="Rectangle 3"/>
          <p:cNvSpPr/>
          <p:nvPr/>
        </p:nvSpPr>
        <p:spPr>
          <a:xfrm>
            <a:off x="561879" y="1089660"/>
            <a:ext cx="8277321" cy="3662541"/>
          </a:xfrm>
          <a:prstGeom prst="rect">
            <a:avLst/>
          </a:prstGeom>
        </p:spPr>
        <p:txBody>
          <a:bodyPr wrap="square">
            <a:spAutoFit/>
          </a:bodyPr>
          <a:lstStyle/>
          <a:p>
            <a:r>
              <a:rPr lang="en-US" sz="2000" dirty="0">
                <a:solidFill>
                  <a:srgbClr val="000000"/>
                </a:solidFill>
                <a:ea typeface="Times New Roman" panose="02020603050405020304" pitchFamily="18" charset="0"/>
                <a:cs typeface="Times New Roman" panose="02020603050405020304" pitchFamily="18" charset="0"/>
              </a:rPr>
              <a:t>The following additional information is available</a:t>
            </a:r>
            <a:r>
              <a:rPr lang="en-US" sz="2000" dirty="0" smtClean="0">
                <a:solidFill>
                  <a:srgbClr val="000000"/>
                </a:solidFill>
                <a:ea typeface="Times New Roman" panose="02020603050405020304" pitchFamily="18" charset="0"/>
                <a:cs typeface="Times New Roman" panose="02020603050405020304" pitchFamily="18" charset="0"/>
              </a:rPr>
              <a:t>:</a:t>
            </a:r>
            <a:endParaRPr lang="en-US" sz="2000" dirty="0">
              <a:ea typeface="Times New Roman" panose="02020603050405020304" pitchFamily="18" charset="0"/>
            </a:endParaRPr>
          </a:p>
          <a:p>
            <a:pPr marL="342900" marR="0" lvl="0" indent="-342900">
              <a:spcBef>
                <a:spcPts val="0"/>
              </a:spcBef>
              <a:spcAft>
                <a:spcPts val="0"/>
              </a:spcAft>
              <a:buSzPts val="800"/>
              <a:buFont typeface="Wingdings" panose="05000000000000000000" pitchFamily="2" charset="2"/>
              <a:buChar char=""/>
              <a:tabLst>
                <a:tab pos="457200" algn="l"/>
              </a:tabLst>
            </a:pPr>
            <a:r>
              <a:rPr lang="en-US" sz="2000" dirty="0">
                <a:solidFill>
                  <a:srgbClr val="000000"/>
                </a:solidFill>
                <a:ea typeface="Times New Roman" panose="02020603050405020304" pitchFamily="18" charset="0"/>
                <a:cs typeface="Times New Roman" panose="02020603050405020304" pitchFamily="18" charset="0"/>
              </a:rPr>
              <a:t>There were no inventories at the beginning of the quarter. At the end of the quarter, inventories were as follows:  </a:t>
            </a:r>
            <a:endParaRPr lang="en-US" sz="2000" dirty="0">
              <a:ea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tabLst>
                <a:tab pos="914400" algn="l"/>
              </a:tabLst>
            </a:pPr>
            <a:r>
              <a:rPr lang="en-US" sz="2000" dirty="0">
                <a:solidFill>
                  <a:srgbClr val="000000"/>
                </a:solidFill>
                <a:ea typeface="Times New Roman" panose="02020603050405020304" pitchFamily="18" charset="0"/>
                <a:cs typeface="Times New Roman" panose="02020603050405020304" pitchFamily="18" charset="0"/>
              </a:rPr>
              <a:t>Raw materials, $10,000; </a:t>
            </a:r>
            <a:endParaRPr lang="en-US" sz="2000" dirty="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tabLst>
                <a:tab pos="914400" algn="l"/>
              </a:tabLst>
            </a:pPr>
            <a:r>
              <a:rPr lang="en-US" sz="2000" dirty="0">
                <a:solidFill>
                  <a:srgbClr val="000000"/>
                </a:solidFill>
                <a:ea typeface="Times New Roman" panose="02020603050405020304" pitchFamily="18" charset="0"/>
                <a:cs typeface="Times New Roman" panose="02020603050405020304" pitchFamily="18" charset="0"/>
              </a:rPr>
              <a:t>Work in process, $50,000; </a:t>
            </a:r>
            <a:endParaRPr lang="en-US" sz="2000" dirty="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tabLst>
                <a:tab pos="914400" algn="l"/>
              </a:tabLst>
            </a:pPr>
            <a:r>
              <a:rPr lang="en-US" sz="2000" dirty="0">
                <a:solidFill>
                  <a:srgbClr val="000000"/>
                </a:solidFill>
                <a:ea typeface="Times New Roman" panose="02020603050405020304" pitchFamily="18" charset="0"/>
                <a:cs typeface="Times New Roman" panose="02020603050405020304" pitchFamily="18" charset="0"/>
              </a:rPr>
              <a:t>Finished goods, </a:t>
            </a:r>
            <a:r>
              <a:rPr lang="en-US" sz="2000" b="1" dirty="0" smtClean="0">
                <a:solidFill>
                  <a:srgbClr val="000000"/>
                </a:solidFill>
                <a:ea typeface="Times New Roman" panose="02020603050405020304" pitchFamily="18" charset="0"/>
                <a:cs typeface="Times New Roman" panose="02020603050405020304" pitchFamily="18" charset="0"/>
              </a:rPr>
              <a:t>??</a:t>
            </a:r>
            <a:endParaRPr lang="en-US" sz="2000" dirty="0">
              <a:ea typeface="Times New Roman" panose="02020603050405020304" pitchFamily="18" charset="0"/>
            </a:endParaRPr>
          </a:p>
          <a:p>
            <a:pPr marL="342900" marR="0" lvl="0" indent="-342900">
              <a:spcBef>
                <a:spcPts val="0"/>
              </a:spcBef>
              <a:spcAft>
                <a:spcPts val="0"/>
              </a:spcAft>
              <a:buSzPts val="800"/>
              <a:buFont typeface="Wingdings" panose="05000000000000000000" pitchFamily="2" charset="2"/>
              <a:buChar char=""/>
              <a:tabLst>
                <a:tab pos="457200" algn="l"/>
              </a:tabLst>
            </a:pPr>
            <a:r>
              <a:rPr lang="en-US" sz="2000" dirty="0">
                <a:solidFill>
                  <a:srgbClr val="000000"/>
                </a:solidFill>
                <a:ea typeface="Times New Roman" panose="02020603050405020304" pitchFamily="18" charset="0"/>
                <a:cs typeface="Times New Roman" panose="02020603050405020304" pitchFamily="18" charset="0"/>
              </a:rPr>
              <a:t>80% of the rental cost was for production facilities and 90% of the utilities cost related to manufacturing operations.  The remaining amounts related to selling and administrative activities.</a:t>
            </a:r>
            <a:endParaRPr lang="en-US" sz="2000" dirty="0">
              <a:ea typeface="Times New Roman" panose="02020603050405020304" pitchFamily="18" charset="0"/>
            </a:endParaRPr>
          </a:p>
          <a:p>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Times New Roman" panose="02020603050405020304" pitchFamily="18" charset="0"/>
            </a:endParaRPr>
          </a:p>
          <a:p>
            <a:r>
              <a:rPr lang="en-US" sz="2000" dirty="0" smtClean="0">
                <a:solidFill>
                  <a:srgbClr val="000000"/>
                </a:solidFill>
                <a:ea typeface="Times New Roman" panose="02020603050405020304" pitchFamily="18" charset="0"/>
                <a:cs typeface="Times New Roman" panose="02020603050405020304" pitchFamily="18" charset="0"/>
              </a:rPr>
              <a:t> </a:t>
            </a:r>
            <a:endParaRPr lang="en-US" sz="2000" dirty="0">
              <a:solidFill>
                <a:srgbClr val="000000"/>
              </a:solidFill>
              <a:ea typeface="Times New Roman" panose="02020603050405020304" pitchFamily="18" charset="0"/>
              <a:cs typeface="Times New Roman" panose="02020603050405020304" pitchFamily="18" charset="0"/>
            </a:endParaRPr>
          </a:p>
          <a:p>
            <a:r>
              <a:rPr lang="en-US" sz="1200" dirty="0">
                <a:solidFill>
                  <a:srgbClr val="000000"/>
                </a:solidFill>
                <a:latin typeface="Arial Unicode MS" panose="020B0604020202020204" pitchFamily="34" charset="-128"/>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359725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366009"/>
            <a:ext cx="3848489" cy="461665"/>
          </a:xfrm>
          <a:prstGeom prst="rect">
            <a:avLst/>
          </a:prstGeom>
        </p:spPr>
        <p:txBody>
          <a:bodyPr wrap="none">
            <a:spAutoFit/>
          </a:bodyPr>
          <a:lstStyle/>
          <a:p>
            <a:r>
              <a:rPr lang="en-US" sz="2400" b="1" dirty="0"/>
              <a:t>Cost of Goods Manufactured</a:t>
            </a:r>
          </a:p>
        </p:txBody>
      </p:sp>
      <p:sp>
        <p:nvSpPr>
          <p:cNvPr id="4" name="Rectangle 3"/>
          <p:cNvSpPr/>
          <p:nvPr/>
        </p:nvSpPr>
        <p:spPr>
          <a:xfrm>
            <a:off x="561879" y="1569720"/>
            <a:ext cx="8277321" cy="2431435"/>
          </a:xfrm>
          <a:prstGeom prst="rect">
            <a:avLst/>
          </a:prstGeom>
        </p:spPr>
        <p:txBody>
          <a:bodyPr wrap="square">
            <a:spAutoFit/>
          </a:bodyPr>
          <a:lstStyle/>
          <a:p>
            <a:r>
              <a:rPr lang="en-US" sz="2400" dirty="0">
                <a:solidFill>
                  <a:srgbClr val="000000"/>
                </a:solidFill>
                <a:ea typeface="Times New Roman" panose="02020603050405020304" pitchFamily="18" charset="0"/>
                <a:cs typeface="Times New Roman" panose="02020603050405020304" pitchFamily="18" charset="0"/>
              </a:rPr>
              <a:t>1) What conceptual errors were made in preparing the income </a:t>
            </a:r>
            <a:r>
              <a:rPr lang="en-US" sz="2400" dirty="0" smtClean="0">
                <a:solidFill>
                  <a:srgbClr val="000000"/>
                </a:solidFill>
                <a:ea typeface="Times New Roman" panose="02020603050405020304" pitchFamily="18" charset="0"/>
                <a:cs typeface="Times New Roman" panose="02020603050405020304" pitchFamily="18" charset="0"/>
              </a:rPr>
              <a:t>statement?</a:t>
            </a:r>
            <a:r>
              <a:rPr lang="en-US" sz="2400" dirty="0">
                <a:solidFill>
                  <a:srgbClr val="000000"/>
                </a:solidFill>
                <a:ea typeface="Times New Roman" panose="02020603050405020304" pitchFamily="18" charset="0"/>
                <a:cs typeface="Times New Roman" panose="02020603050405020304" pitchFamily="18" charset="0"/>
              </a:rPr>
              <a:t/>
            </a:r>
            <a:br>
              <a:rPr lang="en-US" sz="2400" dirty="0">
                <a:solidFill>
                  <a:srgbClr val="000000"/>
                </a:solidFill>
                <a:ea typeface="Times New Roman" panose="02020603050405020304" pitchFamily="18" charset="0"/>
                <a:cs typeface="Times New Roman" panose="02020603050405020304" pitchFamily="18" charset="0"/>
              </a:rPr>
            </a:br>
            <a:r>
              <a:rPr lang="en-US" sz="2400" dirty="0">
                <a:solidFill>
                  <a:srgbClr val="000000"/>
                </a:solidFill>
                <a:ea typeface="Times New Roman" panose="02020603050405020304" pitchFamily="18" charset="0"/>
                <a:cs typeface="Times New Roman" panose="02020603050405020304" pitchFamily="18" charset="0"/>
              </a:rPr>
              <a:t/>
            </a:r>
            <a:br>
              <a:rPr lang="en-US" sz="2400" dirty="0">
                <a:solidFill>
                  <a:srgbClr val="000000"/>
                </a:solidFill>
                <a:ea typeface="Times New Roman" panose="02020603050405020304" pitchFamily="18" charset="0"/>
                <a:cs typeface="Times New Roman" panose="02020603050405020304" pitchFamily="18" charset="0"/>
              </a:rPr>
            </a:br>
            <a:r>
              <a:rPr lang="en-US" sz="2400" dirty="0">
                <a:solidFill>
                  <a:srgbClr val="000000"/>
                </a:solidFill>
                <a:ea typeface="Times New Roman" panose="02020603050405020304" pitchFamily="18" charset="0"/>
                <a:cs typeface="Times New Roman" panose="02020603050405020304" pitchFamily="18" charset="0"/>
              </a:rPr>
              <a:t>2) Do you agree that the insurance company owes Solar Technology, Inc., $226,000?  </a:t>
            </a:r>
            <a:endParaRPr lang="en-US" sz="2400" dirty="0">
              <a:ea typeface="Times New Roman" panose="02020603050405020304" pitchFamily="18" charset="0"/>
            </a:endParaRPr>
          </a:p>
          <a:p>
            <a:r>
              <a:rPr lang="en-US" sz="2000" dirty="0" smtClean="0">
                <a:solidFill>
                  <a:srgbClr val="000000"/>
                </a:solidFill>
                <a:ea typeface="Times New Roman" panose="02020603050405020304" pitchFamily="18" charset="0"/>
                <a:cs typeface="Times New Roman" panose="02020603050405020304" pitchFamily="18" charset="0"/>
              </a:rPr>
              <a:t> </a:t>
            </a:r>
            <a:endParaRPr lang="en-US" sz="2000" dirty="0">
              <a:solidFill>
                <a:srgbClr val="000000"/>
              </a:solidFill>
              <a:ea typeface="Times New Roman" panose="02020603050405020304" pitchFamily="18" charset="0"/>
              <a:cs typeface="Times New Roman" panose="02020603050405020304" pitchFamily="18" charset="0"/>
            </a:endParaRPr>
          </a:p>
          <a:p>
            <a:r>
              <a:rPr lang="en-US" sz="1200" dirty="0">
                <a:solidFill>
                  <a:srgbClr val="000000"/>
                </a:solidFill>
                <a:latin typeface="Arial Unicode MS" panose="020B0604020202020204" pitchFamily="34" charset="-128"/>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862967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41410"/>
            <a:ext cx="3848489" cy="461665"/>
          </a:xfrm>
          <a:prstGeom prst="rect">
            <a:avLst/>
          </a:prstGeom>
        </p:spPr>
        <p:txBody>
          <a:bodyPr wrap="none">
            <a:spAutoFit/>
          </a:bodyPr>
          <a:lstStyle/>
          <a:p>
            <a:r>
              <a:rPr lang="en-US" sz="2400" b="1" dirty="0"/>
              <a:t>Cost of Goods Manufactured</a:t>
            </a:r>
          </a:p>
        </p:txBody>
      </p:sp>
      <p:sp>
        <p:nvSpPr>
          <p:cNvPr id="4" name="Rectangle 3"/>
          <p:cNvSpPr/>
          <p:nvPr/>
        </p:nvSpPr>
        <p:spPr>
          <a:xfrm>
            <a:off x="561879" y="1882140"/>
            <a:ext cx="8277321" cy="584775"/>
          </a:xfrm>
          <a:prstGeom prst="rect">
            <a:avLst/>
          </a:prstGeom>
        </p:spPr>
        <p:txBody>
          <a:bodyPr wrap="square">
            <a:spAutoFit/>
          </a:bodyPr>
          <a:lstStyle/>
          <a:p>
            <a:r>
              <a:rPr lang="en-US" sz="2000" dirty="0" smtClean="0">
                <a:solidFill>
                  <a:srgbClr val="000000"/>
                </a:solidFill>
                <a:ea typeface="Times New Roman" panose="02020603050405020304" pitchFamily="18" charset="0"/>
                <a:cs typeface="Times New Roman" panose="02020603050405020304" pitchFamily="18" charset="0"/>
              </a:rPr>
              <a:t> </a:t>
            </a:r>
            <a:endParaRPr lang="en-US" sz="2000" dirty="0">
              <a:solidFill>
                <a:srgbClr val="000000"/>
              </a:solidFill>
              <a:ea typeface="Times New Roman" panose="02020603050405020304" pitchFamily="18" charset="0"/>
              <a:cs typeface="Times New Roman" panose="02020603050405020304" pitchFamily="18" charset="0"/>
            </a:endParaRPr>
          </a:p>
          <a:p>
            <a:r>
              <a:rPr lang="en-US" sz="1200" dirty="0">
                <a:solidFill>
                  <a:srgbClr val="000000"/>
                </a:solidFill>
                <a:latin typeface="Arial Unicode MS" panose="020B0604020202020204" pitchFamily="34" charset="-128"/>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3" name="Rectangle 2"/>
          <p:cNvSpPr>
            <a:spLocks noChangeArrowheads="1"/>
          </p:cNvSpPr>
          <p:nvPr/>
        </p:nvSpPr>
        <p:spPr bwMode="auto">
          <a:xfrm>
            <a:off x="561879" y="496110"/>
            <a:ext cx="23294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Schedule of CGM for first quarter:</a:t>
            </a:r>
            <a:endParaRPr kumimoji="0" lang="en-US" altLang="en-US" sz="600" b="0" i="0" u="none" strike="noStrike" cap="none" normalizeH="0" baseline="0" dirty="0" smtClean="0">
              <a:ln>
                <a:noFill/>
              </a:ln>
              <a:solidFill>
                <a:schemeClr val="tx1"/>
              </a:solidFill>
              <a:effectLst/>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373108378"/>
              </p:ext>
            </p:extLst>
          </p:nvPr>
        </p:nvGraphicFramePr>
        <p:xfrm>
          <a:off x="561879" y="756965"/>
          <a:ext cx="5168900" cy="4845050"/>
        </p:xfrm>
        <a:graphic>
          <a:graphicData uri="http://schemas.openxmlformats.org/presentationml/2006/ole">
            <mc:AlternateContent xmlns:mc="http://schemas.openxmlformats.org/markup-compatibility/2006">
              <mc:Choice xmlns:v="urn:schemas-microsoft-com:vml" Requires="v">
                <p:oleObj spid="_x0000_s1025" name="Worksheet" r:id="rId4" imgW="4914900" imgH="5010150" progId="Excel.Sheet.8">
                  <p:embed/>
                </p:oleObj>
              </mc:Choice>
              <mc:Fallback>
                <p:oleObj name="Worksheet" r:id="rId4" imgW="4914900" imgH="501015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879" y="756965"/>
                        <a:ext cx="5168900" cy="4845050"/>
                      </a:xfrm>
                      <a:prstGeom prst="rect">
                        <a:avLst/>
                      </a:prstGeom>
                      <a:noFill/>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pic>
                </p:oleObj>
              </mc:Fallback>
            </mc:AlternateContent>
          </a:graphicData>
        </a:graphic>
      </p:graphicFrame>
      <p:sp>
        <p:nvSpPr>
          <p:cNvPr id="6" name="Rectangle 3"/>
          <p:cNvSpPr>
            <a:spLocks noChangeArrowheads="1"/>
          </p:cNvSpPr>
          <p:nvPr/>
        </p:nvSpPr>
        <p:spPr bwMode="auto">
          <a:xfrm>
            <a:off x="0" y="10210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altLang="en-US" sz="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91466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422987"/>
            <a:ext cx="3848489" cy="461665"/>
          </a:xfrm>
          <a:prstGeom prst="rect">
            <a:avLst/>
          </a:prstGeom>
        </p:spPr>
        <p:txBody>
          <a:bodyPr wrap="none">
            <a:spAutoFit/>
          </a:bodyPr>
          <a:lstStyle/>
          <a:p>
            <a:r>
              <a:rPr lang="en-US" sz="2400" b="1" dirty="0"/>
              <a:t>Cost of Goods Manufactured</a:t>
            </a:r>
          </a:p>
        </p:txBody>
      </p:sp>
      <p:sp>
        <p:nvSpPr>
          <p:cNvPr id="4" name="Rectangle 3"/>
          <p:cNvSpPr/>
          <p:nvPr/>
        </p:nvSpPr>
        <p:spPr>
          <a:xfrm>
            <a:off x="561879" y="1882140"/>
            <a:ext cx="8277321" cy="584775"/>
          </a:xfrm>
          <a:prstGeom prst="rect">
            <a:avLst/>
          </a:prstGeom>
        </p:spPr>
        <p:txBody>
          <a:bodyPr wrap="square">
            <a:spAutoFit/>
          </a:bodyPr>
          <a:lstStyle/>
          <a:p>
            <a:r>
              <a:rPr lang="en-US" sz="2000" dirty="0" smtClean="0">
                <a:solidFill>
                  <a:srgbClr val="000000"/>
                </a:solidFill>
                <a:ea typeface="Times New Roman" panose="02020603050405020304" pitchFamily="18" charset="0"/>
                <a:cs typeface="Times New Roman" panose="02020603050405020304" pitchFamily="18" charset="0"/>
              </a:rPr>
              <a:t> </a:t>
            </a:r>
            <a:endParaRPr lang="en-US" sz="2000" dirty="0">
              <a:solidFill>
                <a:srgbClr val="000000"/>
              </a:solidFill>
              <a:ea typeface="Times New Roman" panose="02020603050405020304" pitchFamily="18" charset="0"/>
              <a:cs typeface="Times New Roman" panose="02020603050405020304" pitchFamily="18" charset="0"/>
            </a:endParaRPr>
          </a:p>
          <a:p>
            <a:r>
              <a:rPr lang="en-US" sz="1200" dirty="0">
                <a:solidFill>
                  <a:srgbClr val="000000"/>
                </a:solidFill>
                <a:latin typeface="Arial Unicode MS" panose="020B0604020202020204" pitchFamily="34" charset="-128"/>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6" name="Rectangle 3"/>
          <p:cNvSpPr>
            <a:spLocks noChangeArrowheads="1"/>
          </p:cNvSpPr>
          <p:nvPr/>
        </p:nvSpPr>
        <p:spPr bwMode="auto">
          <a:xfrm>
            <a:off x="0" y="10210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altLang="en-US" sz="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561879" y="1580586"/>
            <a:ext cx="4572000" cy="2554545"/>
          </a:xfrm>
          <a:prstGeom prst="rect">
            <a:avLst/>
          </a:prstGeom>
        </p:spPr>
        <p:txBody>
          <a:bodyPr>
            <a:spAutoFit/>
          </a:bodyPr>
          <a:lstStyle/>
          <a:p>
            <a:r>
              <a:rPr lang="en-US" sz="2400" dirty="0">
                <a:latin typeface="Times New Roman" panose="02020603050405020304" pitchFamily="18" charset="0"/>
                <a:ea typeface="Times New Roman" panose="02020603050405020304" pitchFamily="18" charset="0"/>
              </a:rPr>
              <a:t>Cost per battery:</a:t>
            </a:r>
          </a:p>
          <a:p>
            <a:r>
              <a:rPr lang="en-US" sz="2400" dirty="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$780,000 / 40,000 = $19.50</a:t>
            </a:r>
            <a:endParaRPr lang="en-US" sz="2400" dirty="0">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 </a:t>
            </a:r>
          </a:p>
          <a:p>
            <a:r>
              <a:rPr lang="en-US" sz="2400" dirty="0">
                <a:latin typeface="Times New Roman" panose="02020603050405020304" pitchFamily="18" charset="0"/>
                <a:ea typeface="Times New Roman" panose="02020603050405020304" pitchFamily="18" charset="0"/>
              </a:rPr>
              <a:t>Finished goods inventory, 3/31</a:t>
            </a:r>
            <a:r>
              <a:rPr lang="en-US" sz="2400" dirty="0" smtClean="0">
                <a:latin typeface="Times New Roman" panose="02020603050405020304" pitchFamily="18" charset="0"/>
                <a:ea typeface="Times New Roman" panose="02020603050405020304" pitchFamily="18" charset="0"/>
              </a:rPr>
              <a:t>:</a:t>
            </a:r>
          </a:p>
          <a:p>
            <a:r>
              <a:rPr lang="en-US" sz="2400" dirty="0" smtClean="0">
                <a:latin typeface="Times New Roman" panose="02020603050405020304" pitchFamily="18" charset="0"/>
                <a:ea typeface="Times New Roman" panose="02020603050405020304" pitchFamily="18" charset="0"/>
              </a:rPr>
              <a:t>$19.50 x 8000 = $156,000</a:t>
            </a:r>
            <a:endParaRPr lang="en-US" sz="2400" dirty="0">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 </a:t>
            </a:r>
          </a:p>
          <a:p>
            <a:r>
              <a:rPr lang="en-US" sz="1600" dirty="0">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108392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422987"/>
            <a:ext cx="3848489" cy="461665"/>
          </a:xfrm>
          <a:prstGeom prst="rect">
            <a:avLst/>
          </a:prstGeom>
        </p:spPr>
        <p:txBody>
          <a:bodyPr wrap="none">
            <a:spAutoFit/>
          </a:bodyPr>
          <a:lstStyle/>
          <a:p>
            <a:r>
              <a:rPr lang="en-US" sz="2400" b="1" dirty="0"/>
              <a:t>Cost of Goods Manufactured</a:t>
            </a:r>
          </a:p>
        </p:txBody>
      </p:sp>
      <p:sp>
        <p:nvSpPr>
          <p:cNvPr id="4" name="Rectangle 3"/>
          <p:cNvSpPr/>
          <p:nvPr/>
        </p:nvSpPr>
        <p:spPr>
          <a:xfrm>
            <a:off x="561879" y="1882140"/>
            <a:ext cx="8277321" cy="584775"/>
          </a:xfrm>
          <a:prstGeom prst="rect">
            <a:avLst/>
          </a:prstGeom>
        </p:spPr>
        <p:txBody>
          <a:bodyPr wrap="square">
            <a:spAutoFit/>
          </a:bodyPr>
          <a:lstStyle/>
          <a:p>
            <a:r>
              <a:rPr lang="en-US" sz="2000" dirty="0" smtClean="0">
                <a:solidFill>
                  <a:srgbClr val="000000"/>
                </a:solidFill>
                <a:ea typeface="Times New Roman" panose="02020603050405020304" pitchFamily="18" charset="0"/>
                <a:cs typeface="Times New Roman" panose="02020603050405020304" pitchFamily="18" charset="0"/>
              </a:rPr>
              <a:t> </a:t>
            </a:r>
            <a:endParaRPr lang="en-US" sz="2000" dirty="0">
              <a:solidFill>
                <a:srgbClr val="000000"/>
              </a:solidFill>
              <a:ea typeface="Times New Roman" panose="02020603050405020304" pitchFamily="18" charset="0"/>
              <a:cs typeface="Times New Roman" panose="02020603050405020304" pitchFamily="18" charset="0"/>
            </a:endParaRPr>
          </a:p>
          <a:p>
            <a:r>
              <a:rPr lang="en-US" sz="1200" dirty="0">
                <a:solidFill>
                  <a:srgbClr val="000000"/>
                </a:solidFill>
                <a:latin typeface="Arial Unicode MS" panose="020B0604020202020204" pitchFamily="34" charset="-128"/>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6" name="Rectangle 3"/>
          <p:cNvSpPr>
            <a:spLocks noChangeArrowheads="1"/>
          </p:cNvSpPr>
          <p:nvPr/>
        </p:nvSpPr>
        <p:spPr bwMode="auto">
          <a:xfrm>
            <a:off x="0" y="10210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altLang="en-US" sz="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561879" y="2213778"/>
            <a:ext cx="4572000" cy="707886"/>
          </a:xfrm>
          <a:prstGeom prst="rect">
            <a:avLst/>
          </a:prstGeom>
        </p:spPr>
        <p:txBody>
          <a:bodyPr>
            <a:spAutoFit/>
          </a:bodyPr>
          <a:lstStyle/>
          <a:p>
            <a:r>
              <a:rPr lang="en-US" sz="2400" dirty="0">
                <a:latin typeface="Times New Roman" panose="02020603050405020304" pitchFamily="18" charset="0"/>
                <a:ea typeface="Times New Roman" panose="02020603050405020304" pitchFamily="18" charset="0"/>
              </a:rPr>
              <a:t> </a:t>
            </a:r>
          </a:p>
          <a:p>
            <a:r>
              <a:rPr lang="en-US" sz="1600" dirty="0">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sp>
        <p:nvSpPr>
          <p:cNvPr id="3" name="Rectangle 2"/>
          <p:cNvSpPr>
            <a:spLocks noChangeArrowheads="1"/>
          </p:cNvSpPr>
          <p:nvPr/>
        </p:nvSpPr>
        <p:spPr bwMode="auto">
          <a:xfrm>
            <a:off x="567498" y="1239722"/>
            <a:ext cx="30251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panose="02020603050405020304" pitchFamily="18" charset="0"/>
                <a:ea typeface="Times New Roman" panose="02020603050405020304" pitchFamily="18" charset="0"/>
                <a:cs typeface="Tahoma" panose="020B0604030504040204" pitchFamily="34" charset="0"/>
              </a:rPr>
              <a:t>Correct income statement for the first quarter:</a:t>
            </a:r>
            <a:endParaRPr kumimoji="0" lang="en-US" altLang="en-US" sz="600" b="0" i="0" u="none" strike="noStrike" cap="none" normalizeH="0" baseline="0" dirty="0" smtClean="0">
              <a:ln>
                <a:noFill/>
              </a:ln>
              <a:solidFill>
                <a:schemeClr val="tx1"/>
              </a:solidFill>
              <a:effectLst/>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466907509"/>
              </p:ext>
            </p:extLst>
          </p:nvPr>
        </p:nvGraphicFramePr>
        <p:xfrm>
          <a:off x="567498" y="1694471"/>
          <a:ext cx="4948238" cy="3463925"/>
        </p:xfrm>
        <a:graphic>
          <a:graphicData uri="http://schemas.openxmlformats.org/presentationml/2006/ole">
            <mc:AlternateContent xmlns:mc="http://schemas.openxmlformats.org/markup-compatibility/2006">
              <mc:Choice xmlns:v="urn:schemas-microsoft-com:vml" Requires="v">
                <p:oleObj spid="_x0000_s2049" name="Worksheet" r:id="rId4" imgW="4705350" imgH="3581400" progId="Excel.Sheet.8">
                  <p:embed/>
                </p:oleObj>
              </mc:Choice>
              <mc:Fallback>
                <p:oleObj name="Worksheet" r:id="rId4" imgW="4705350" imgH="35814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498" y="1694471"/>
                        <a:ext cx="4948238" cy="3463925"/>
                      </a:xfrm>
                      <a:prstGeom prst="rect">
                        <a:avLst/>
                      </a:prstGeom>
                      <a:noFill/>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pic>
                </p:oleObj>
              </mc:Fallback>
            </mc:AlternateContent>
          </a:graphicData>
        </a:graphic>
      </p:graphicFrame>
      <p:sp>
        <p:nvSpPr>
          <p:cNvPr id="9" name="Rectangle 3"/>
          <p:cNvSpPr>
            <a:spLocks noChangeArrowheads="1"/>
          </p:cNvSpPr>
          <p:nvPr/>
        </p:nvSpPr>
        <p:spPr bwMode="auto">
          <a:xfrm>
            <a:off x="0" y="13570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altLang="en-US" sz="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59974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15" name="TextBox 14"/>
          <p:cNvSpPr txBox="1"/>
          <p:nvPr/>
        </p:nvSpPr>
        <p:spPr>
          <a:xfrm>
            <a:off x="436199" y="326989"/>
            <a:ext cx="1968809" cy="461665"/>
          </a:xfrm>
          <a:prstGeom prst="rect">
            <a:avLst/>
          </a:prstGeom>
          <a:noFill/>
        </p:spPr>
        <p:txBody>
          <a:bodyPr wrap="none" rtlCol="0">
            <a:spAutoFit/>
          </a:bodyPr>
          <a:lstStyle/>
          <a:p>
            <a:r>
              <a:rPr lang="en-US" sz="2400" b="1" dirty="0"/>
              <a:t>Cost Concepts</a:t>
            </a:r>
          </a:p>
        </p:txBody>
      </p:sp>
      <p:sp>
        <p:nvSpPr>
          <p:cNvPr id="2" name="Rectangle 1"/>
          <p:cNvSpPr/>
          <p:nvPr/>
        </p:nvSpPr>
        <p:spPr>
          <a:xfrm>
            <a:off x="436199" y="1060252"/>
            <a:ext cx="6842760" cy="4524315"/>
          </a:xfrm>
          <a:prstGeom prst="rect">
            <a:avLst/>
          </a:prstGeom>
        </p:spPr>
        <p:txBody>
          <a:bodyPr wrap="square">
            <a:spAutoFit/>
          </a:bodyPr>
          <a:lstStyle/>
          <a:p>
            <a:r>
              <a:rPr lang="en-US" sz="2400" dirty="0"/>
              <a:t>Financial vs. Managerial Accounting</a:t>
            </a:r>
          </a:p>
          <a:p>
            <a:r>
              <a:rPr lang="en-US" sz="2400" dirty="0"/>
              <a:t> </a:t>
            </a:r>
          </a:p>
          <a:p>
            <a:r>
              <a:rPr lang="en-US" sz="2400" dirty="0"/>
              <a:t>Determining &amp; Using Costs</a:t>
            </a:r>
          </a:p>
          <a:p>
            <a:r>
              <a:rPr lang="en-US" sz="2400" dirty="0"/>
              <a:t> </a:t>
            </a:r>
          </a:p>
          <a:p>
            <a:r>
              <a:rPr lang="en-US" sz="2400" dirty="0"/>
              <a:t>Cost Objects:</a:t>
            </a:r>
          </a:p>
          <a:p>
            <a:pPr marL="800100" lvl="1" indent="-342900">
              <a:buFont typeface="Arial" panose="020B0604020202020204" pitchFamily="34" charset="0"/>
              <a:buChar char="•"/>
            </a:pPr>
            <a:r>
              <a:rPr lang="en-US" sz="2400" dirty="0"/>
              <a:t>Products</a:t>
            </a:r>
          </a:p>
          <a:p>
            <a:pPr marL="800100" lvl="1" indent="-342900">
              <a:buFont typeface="Arial" panose="020B0604020202020204" pitchFamily="34" charset="0"/>
              <a:buChar char="•"/>
            </a:pPr>
            <a:r>
              <a:rPr lang="en-US" sz="2400" dirty="0"/>
              <a:t>Services</a:t>
            </a:r>
          </a:p>
          <a:p>
            <a:pPr marL="800100" lvl="1" indent="-342900">
              <a:buFont typeface="Arial" panose="020B0604020202020204" pitchFamily="34" charset="0"/>
              <a:buChar char="•"/>
            </a:pPr>
            <a:r>
              <a:rPr lang="en-US" sz="2400" dirty="0"/>
              <a:t>Departments</a:t>
            </a:r>
          </a:p>
          <a:p>
            <a:pPr marL="800100" lvl="1" indent="-342900">
              <a:buFont typeface="Arial" panose="020B0604020202020204" pitchFamily="34" charset="0"/>
              <a:buChar char="•"/>
            </a:pPr>
            <a:r>
              <a:rPr lang="en-US" sz="2400" dirty="0"/>
              <a:t>Programs</a:t>
            </a:r>
          </a:p>
          <a:p>
            <a:pPr marL="800100" lvl="1" indent="-342900">
              <a:buFont typeface="Arial" panose="020B0604020202020204" pitchFamily="34" charset="0"/>
              <a:buChar char="•"/>
            </a:pPr>
            <a:r>
              <a:rPr lang="en-US" sz="2400" dirty="0"/>
              <a:t>Projects</a:t>
            </a:r>
          </a:p>
          <a:p>
            <a:pPr marL="800100" lvl="1" indent="-342900">
              <a:buFont typeface="Arial" panose="020B0604020202020204" pitchFamily="34" charset="0"/>
              <a:buChar char="•"/>
            </a:pPr>
            <a:r>
              <a:rPr lang="en-US" sz="2400" dirty="0"/>
              <a:t>Activities</a:t>
            </a:r>
          </a:p>
          <a:p>
            <a:r>
              <a:rPr lang="en-US" sz="2400" dirty="0"/>
              <a:t> </a:t>
            </a:r>
          </a:p>
        </p:txBody>
      </p:sp>
    </p:spTree>
    <p:extLst>
      <p:ext uri="{BB962C8B-B14F-4D97-AF65-F5344CB8AC3E}">
        <p14:creationId xmlns:p14="http://schemas.microsoft.com/office/powerpoint/2010/main" val="277075129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422987"/>
            <a:ext cx="3848489" cy="461665"/>
          </a:xfrm>
          <a:prstGeom prst="rect">
            <a:avLst/>
          </a:prstGeom>
        </p:spPr>
        <p:txBody>
          <a:bodyPr wrap="none">
            <a:spAutoFit/>
          </a:bodyPr>
          <a:lstStyle/>
          <a:p>
            <a:r>
              <a:rPr lang="en-US" sz="2400" b="1" dirty="0"/>
              <a:t>Cost of Goods Manufactured</a:t>
            </a:r>
          </a:p>
        </p:txBody>
      </p:sp>
      <p:sp>
        <p:nvSpPr>
          <p:cNvPr id="4" name="Rectangle 3"/>
          <p:cNvSpPr/>
          <p:nvPr/>
        </p:nvSpPr>
        <p:spPr>
          <a:xfrm>
            <a:off x="561879" y="1882140"/>
            <a:ext cx="8277321" cy="584775"/>
          </a:xfrm>
          <a:prstGeom prst="rect">
            <a:avLst/>
          </a:prstGeom>
        </p:spPr>
        <p:txBody>
          <a:bodyPr wrap="square">
            <a:spAutoFit/>
          </a:bodyPr>
          <a:lstStyle/>
          <a:p>
            <a:r>
              <a:rPr lang="en-US" sz="2000" dirty="0" smtClean="0">
                <a:solidFill>
                  <a:srgbClr val="000000"/>
                </a:solidFill>
                <a:ea typeface="Times New Roman" panose="02020603050405020304" pitchFamily="18" charset="0"/>
                <a:cs typeface="Times New Roman" panose="02020603050405020304" pitchFamily="18" charset="0"/>
              </a:rPr>
              <a:t> </a:t>
            </a:r>
            <a:endParaRPr lang="en-US" sz="2000" dirty="0">
              <a:solidFill>
                <a:srgbClr val="000000"/>
              </a:solidFill>
              <a:ea typeface="Times New Roman" panose="02020603050405020304" pitchFamily="18" charset="0"/>
              <a:cs typeface="Times New Roman" panose="02020603050405020304" pitchFamily="18" charset="0"/>
            </a:endParaRPr>
          </a:p>
          <a:p>
            <a:r>
              <a:rPr lang="en-US" sz="1200" dirty="0">
                <a:solidFill>
                  <a:srgbClr val="000000"/>
                </a:solidFill>
                <a:latin typeface="Arial Unicode MS" panose="020B0604020202020204" pitchFamily="34" charset="-128"/>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6" name="Rectangle 3"/>
          <p:cNvSpPr>
            <a:spLocks noChangeArrowheads="1"/>
          </p:cNvSpPr>
          <p:nvPr/>
        </p:nvSpPr>
        <p:spPr bwMode="auto">
          <a:xfrm>
            <a:off x="0" y="10210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altLang="en-US" sz="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561879" y="2213778"/>
            <a:ext cx="4572000" cy="707886"/>
          </a:xfrm>
          <a:prstGeom prst="rect">
            <a:avLst/>
          </a:prstGeom>
        </p:spPr>
        <p:txBody>
          <a:bodyPr>
            <a:spAutoFit/>
          </a:bodyPr>
          <a:lstStyle/>
          <a:p>
            <a:r>
              <a:rPr lang="en-US" sz="2400" dirty="0">
                <a:latin typeface="Times New Roman" panose="02020603050405020304" pitchFamily="18" charset="0"/>
                <a:ea typeface="Times New Roman" panose="02020603050405020304" pitchFamily="18" charset="0"/>
              </a:rPr>
              <a:t> </a:t>
            </a:r>
          </a:p>
          <a:p>
            <a:r>
              <a:rPr lang="en-US" sz="1600" dirty="0">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sp>
        <p:nvSpPr>
          <p:cNvPr id="9" name="Rectangle 3"/>
          <p:cNvSpPr>
            <a:spLocks noChangeArrowheads="1"/>
          </p:cNvSpPr>
          <p:nvPr/>
        </p:nvSpPr>
        <p:spPr bwMode="auto">
          <a:xfrm>
            <a:off x="0" y="13570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altLang="en-US" sz="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561879" y="1805941"/>
            <a:ext cx="8163021" cy="2677656"/>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Difference of $216,000 in Net Income (from -$170,000 to +$46,000</a:t>
            </a:r>
            <a:r>
              <a:rPr lang="en-US" sz="2400" dirty="0" smtClean="0">
                <a:latin typeface="Times New Roman" panose="02020603050405020304" pitchFamily="18" charset="0"/>
                <a:ea typeface="Times New Roman" panose="02020603050405020304" pitchFamily="18" charset="0"/>
              </a:rPr>
              <a:t>):</a:t>
            </a:r>
          </a:p>
          <a:p>
            <a:endParaRPr lang="en-US" sz="2400" dirty="0">
              <a:effectLst/>
              <a:latin typeface="Times New Roman" panose="02020603050405020304" pitchFamily="18" charset="0"/>
              <a:ea typeface="Times New Roman" panose="02020603050405020304" pitchFamily="18" charset="0"/>
            </a:endParaRPr>
          </a:p>
          <a:p>
            <a:r>
              <a:rPr lang="en-US" sz="2400" dirty="0" smtClean="0">
                <a:latin typeface="Times New Roman" panose="02020603050405020304" pitchFamily="18" charset="0"/>
                <a:ea typeface="Times New Roman" panose="02020603050405020304" pitchFamily="18" charset="0"/>
              </a:rPr>
              <a:t>Raw Materials, 3/31				$10,000</a:t>
            </a:r>
          </a:p>
          <a:p>
            <a:r>
              <a:rPr lang="en-US" sz="2400" dirty="0" smtClean="0">
                <a:effectLst/>
                <a:latin typeface="Times New Roman" panose="02020603050405020304" pitchFamily="18" charset="0"/>
                <a:ea typeface="Times New Roman" panose="02020603050405020304" pitchFamily="18" charset="0"/>
              </a:rPr>
              <a:t>Finished Goods, 3/31				$156,000</a:t>
            </a:r>
          </a:p>
          <a:p>
            <a:r>
              <a:rPr lang="en-US" sz="2400" dirty="0" smtClean="0">
                <a:latin typeface="Times New Roman" panose="02020603050405020304" pitchFamily="18" charset="0"/>
                <a:ea typeface="Times New Roman" panose="02020603050405020304" pitchFamily="18" charset="0"/>
              </a:rPr>
              <a:t>Work in Process, 3/31				</a:t>
            </a:r>
            <a:r>
              <a:rPr lang="en-US" sz="2400" u="sng" dirty="0" smtClean="0">
                <a:latin typeface="Times New Roman" panose="02020603050405020304" pitchFamily="18" charset="0"/>
                <a:ea typeface="Times New Roman" panose="02020603050405020304" pitchFamily="18" charset="0"/>
              </a:rPr>
              <a:t>$50,000</a:t>
            </a:r>
          </a:p>
          <a:p>
            <a:r>
              <a:rPr lang="en-US" sz="2400" dirty="0" smtClean="0">
                <a:effectLst/>
                <a:latin typeface="Times New Roman" panose="02020603050405020304" pitchFamily="18" charset="0"/>
                <a:ea typeface="Times New Roman" panose="02020603050405020304" pitchFamily="18" charset="0"/>
              </a:rPr>
              <a:t>									$216,000</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674784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tle slide bk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85750"/>
            <a:ext cx="9143429" cy="5143500"/>
          </a:xfrm>
          <a:prstGeom prst="rect">
            <a:avLst/>
          </a:prstGeom>
        </p:spPr>
      </p:pic>
      <p:pic>
        <p:nvPicPr>
          <p:cNvPr id="7" name="Picture 6" descr="Screen Shot 2015-04-06 at 4.18.20 PM.png"/>
          <p:cNvPicPr>
            <a:picLocks noChangeAspect="1"/>
          </p:cNvPicPr>
          <p:nvPr/>
        </p:nvPicPr>
        <p:blipFill rotWithShape="1">
          <a:blip r:embed="rId3">
            <a:extLst>
              <a:ext uri="{28A0092B-C50C-407E-A947-70E740481C1C}">
                <a14:useLocalDpi xmlns:a14="http://schemas.microsoft.com/office/drawing/2010/main" val="0"/>
              </a:ext>
            </a:extLst>
          </a:blip>
          <a:srcRect t="26217" b="16369"/>
          <a:stretch/>
        </p:blipFill>
        <p:spPr>
          <a:xfrm>
            <a:off x="6334605" y="4673787"/>
            <a:ext cx="2740122" cy="629624"/>
          </a:xfrm>
          <a:prstGeom prst="rect">
            <a:avLst/>
          </a:prstGeom>
        </p:spPr>
      </p:pic>
      <p:sp>
        <p:nvSpPr>
          <p:cNvPr id="4" name="TextBox 3"/>
          <p:cNvSpPr txBox="1"/>
          <p:nvPr/>
        </p:nvSpPr>
        <p:spPr>
          <a:xfrm>
            <a:off x="2901601" y="2799247"/>
            <a:ext cx="6173127" cy="1200329"/>
          </a:xfrm>
          <a:prstGeom prst="rect">
            <a:avLst/>
          </a:prstGeom>
          <a:noFill/>
        </p:spPr>
        <p:txBody>
          <a:bodyPr wrap="square" rtlCol="0">
            <a:spAutoFit/>
          </a:bodyPr>
          <a:lstStyle/>
          <a:p>
            <a:r>
              <a:rPr lang="en-US" sz="2400" b="1" dirty="0">
                <a:cs typeface="Calibri"/>
              </a:rPr>
              <a:t>Principles of Management</a:t>
            </a:r>
          </a:p>
          <a:p>
            <a:r>
              <a:rPr lang="en-US" sz="2400" b="1" dirty="0" smtClean="0">
                <a:cs typeface="Calibri"/>
              </a:rPr>
              <a:t>Managerial Accounting</a:t>
            </a:r>
            <a:endParaRPr lang="en-US" sz="2400" b="1" dirty="0">
              <a:cs typeface="Calibri"/>
            </a:endParaRPr>
          </a:p>
          <a:p>
            <a:r>
              <a:rPr lang="en-US" sz="2400" b="1" dirty="0" smtClean="0"/>
              <a:t>Overhead Allocation</a:t>
            </a:r>
            <a:endParaRPr lang="en-US" sz="2400" b="1" dirty="0"/>
          </a:p>
        </p:txBody>
      </p:sp>
      <p:sp>
        <p:nvSpPr>
          <p:cNvPr id="5" name="TextBox 4"/>
          <p:cNvSpPr txBox="1"/>
          <p:nvPr/>
        </p:nvSpPr>
        <p:spPr>
          <a:xfrm>
            <a:off x="3333600" y="3907158"/>
            <a:ext cx="4117065" cy="646331"/>
          </a:xfrm>
          <a:prstGeom prst="rect">
            <a:avLst/>
          </a:prstGeom>
          <a:noFill/>
        </p:spPr>
        <p:txBody>
          <a:bodyPr wrap="square" rtlCol="0">
            <a:spAutoFit/>
          </a:bodyPr>
          <a:lstStyle/>
          <a:p>
            <a:r>
              <a:rPr lang="en-US" dirty="0"/>
              <a:t>Professor Arnold Schneider</a:t>
            </a:r>
          </a:p>
          <a:p>
            <a:r>
              <a:rPr lang="en-US" dirty="0"/>
              <a:t>Scheller College of Business</a:t>
            </a:r>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9574"/>
          <a:stretch/>
        </p:blipFill>
        <p:spPr>
          <a:xfrm>
            <a:off x="458596" y="2569078"/>
            <a:ext cx="2352388" cy="2601467"/>
          </a:xfrm>
          <a:prstGeom prst="rect">
            <a:avLst/>
          </a:prstGeom>
        </p:spPr>
      </p:pic>
    </p:spTree>
    <p:extLst>
      <p:ext uri="{BB962C8B-B14F-4D97-AF65-F5344CB8AC3E}">
        <p14:creationId xmlns:p14="http://schemas.microsoft.com/office/powerpoint/2010/main" val="3055313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15" name="TextBox 14"/>
          <p:cNvSpPr txBox="1"/>
          <p:nvPr/>
        </p:nvSpPr>
        <p:spPr>
          <a:xfrm>
            <a:off x="436199" y="326989"/>
            <a:ext cx="2798010" cy="461665"/>
          </a:xfrm>
          <a:prstGeom prst="rect">
            <a:avLst/>
          </a:prstGeom>
          <a:noFill/>
        </p:spPr>
        <p:txBody>
          <a:bodyPr wrap="none" rtlCol="0">
            <a:spAutoFit/>
          </a:bodyPr>
          <a:lstStyle/>
          <a:p>
            <a:r>
              <a:rPr lang="en-US" sz="2400" b="1" dirty="0" smtClean="0"/>
              <a:t>Overhead Allocation</a:t>
            </a:r>
            <a:endParaRPr lang="en-US" sz="2400" b="1" dirty="0"/>
          </a:p>
        </p:txBody>
      </p:sp>
      <p:sp>
        <p:nvSpPr>
          <p:cNvPr id="2" name="Rectangle 1"/>
          <p:cNvSpPr/>
          <p:nvPr/>
        </p:nvSpPr>
        <p:spPr>
          <a:xfrm>
            <a:off x="436198" y="1060252"/>
            <a:ext cx="8098202" cy="3046988"/>
          </a:xfrm>
          <a:prstGeom prst="rect">
            <a:avLst/>
          </a:prstGeom>
        </p:spPr>
        <p:txBody>
          <a:bodyPr wrap="square">
            <a:spAutoFit/>
          </a:bodyPr>
          <a:lstStyle/>
          <a:p>
            <a:r>
              <a:rPr lang="en-US" sz="2400" dirty="0" smtClean="0"/>
              <a:t>Allocation bases (cost drivers): Usually direct labor</a:t>
            </a:r>
          </a:p>
          <a:p>
            <a:endParaRPr lang="en-US" sz="2400" dirty="0"/>
          </a:p>
          <a:p>
            <a:r>
              <a:rPr lang="en-US" sz="2400" dirty="0" smtClean="0"/>
              <a:t>OH </a:t>
            </a:r>
            <a:r>
              <a:rPr lang="en-US" sz="2400" dirty="0"/>
              <a:t>Rate: Total OH Cost / Total Activity</a:t>
            </a:r>
          </a:p>
          <a:p>
            <a:r>
              <a:rPr lang="en-US" sz="2400" dirty="0"/>
              <a:t> </a:t>
            </a:r>
          </a:p>
          <a:p>
            <a:r>
              <a:rPr lang="en-US" sz="2400" dirty="0"/>
              <a:t>Example of OH rate: $500,000 / 50,000 hrs. = $10/hr.</a:t>
            </a:r>
          </a:p>
          <a:p>
            <a:r>
              <a:rPr lang="en-US" sz="2400" dirty="0"/>
              <a:t> </a:t>
            </a:r>
          </a:p>
          <a:p>
            <a:r>
              <a:rPr lang="en-US" sz="2400" dirty="0"/>
              <a:t>Allocated OH = OH </a:t>
            </a:r>
            <a:r>
              <a:rPr lang="en-US" sz="2400" dirty="0" smtClean="0"/>
              <a:t>Rate </a:t>
            </a:r>
            <a:r>
              <a:rPr lang="en-US" sz="2400" dirty="0"/>
              <a:t>x Actual Activity</a:t>
            </a:r>
          </a:p>
          <a:p>
            <a:r>
              <a:rPr lang="en-US" sz="2400" dirty="0"/>
              <a:t> </a:t>
            </a:r>
          </a:p>
        </p:txBody>
      </p:sp>
    </p:spTree>
    <p:extLst>
      <p:ext uri="{BB962C8B-B14F-4D97-AF65-F5344CB8AC3E}">
        <p14:creationId xmlns:p14="http://schemas.microsoft.com/office/powerpoint/2010/main" val="418879131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15" name="TextBox 14"/>
          <p:cNvSpPr txBox="1"/>
          <p:nvPr/>
        </p:nvSpPr>
        <p:spPr>
          <a:xfrm>
            <a:off x="322656" y="366009"/>
            <a:ext cx="2798010" cy="461665"/>
          </a:xfrm>
          <a:prstGeom prst="rect">
            <a:avLst/>
          </a:prstGeom>
          <a:noFill/>
        </p:spPr>
        <p:txBody>
          <a:bodyPr wrap="none" rtlCol="0">
            <a:spAutoFit/>
          </a:bodyPr>
          <a:lstStyle/>
          <a:p>
            <a:r>
              <a:rPr lang="en-US" sz="2400" b="1" dirty="0"/>
              <a:t>Overhead Allocation</a:t>
            </a:r>
          </a:p>
        </p:txBody>
      </p:sp>
      <p:sp>
        <p:nvSpPr>
          <p:cNvPr id="3" name="Rectangle 2"/>
          <p:cNvSpPr/>
          <p:nvPr/>
        </p:nvSpPr>
        <p:spPr>
          <a:xfrm>
            <a:off x="322656" y="1867376"/>
            <a:ext cx="4572000" cy="369332"/>
          </a:xfrm>
          <a:prstGeom prst="rect">
            <a:avLst/>
          </a:prstGeom>
        </p:spPr>
        <p:txBody>
          <a:bodyPr>
            <a:spAutoFit/>
          </a:bodyPr>
          <a:lstStyle/>
          <a:p>
            <a:pPr marL="457200" marR="0">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105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322656" y="1110317"/>
            <a:ext cx="7967904" cy="3046988"/>
          </a:xfrm>
          <a:prstGeom prst="rect">
            <a:avLst/>
          </a:prstGeom>
        </p:spPr>
        <p:txBody>
          <a:bodyPr wrap="square">
            <a:spAutoFit/>
          </a:bodyPr>
          <a:lstStyle/>
          <a:p>
            <a:r>
              <a:rPr lang="en-US" sz="2400" dirty="0"/>
              <a:t>Short vs. Long Time Periods</a:t>
            </a:r>
          </a:p>
          <a:p>
            <a:r>
              <a:rPr lang="en-US" sz="2400" dirty="0"/>
              <a:t> </a:t>
            </a:r>
          </a:p>
          <a:p>
            <a:r>
              <a:rPr lang="en-US" sz="2400" dirty="0"/>
              <a:t>Predetermined OH Rate: Est. OH Cost / Est. Activity</a:t>
            </a:r>
          </a:p>
          <a:p>
            <a:r>
              <a:rPr lang="en-US" sz="2400" dirty="0"/>
              <a:t> </a:t>
            </a:r>
          </a:p>
          <a:p>
            <a:r>
              <a:rPr lang="en-US" sz="2400" dirty="0"/>
              <a:t>Applied OH = Predetermined OH Rate x Actual </a:t>
            </a:r>
            <a:r>
              <a:rPr lang="en-US" sz="2400" dirty="0" smtClean="0"/>
              <a:t>Activity</a:t>
            </a:r>
          </a:p>
          <a:p>
            <a:endParaRPr lang="en-US" sz="2400" dirty="0"/>
          </a:p>
          <a:p>
            <a:r>
              <a:rPr lang="en-US" sz="2400" dirty="0" smtClean="0"/>
              <a:t>Applied OH &gt; Actual OH </a:t>
            </a:r>
            <a:r>
              <a:rPr lang="en-US" sz="2400" dirty="0" smtClean="0">
                <a:sym typeface="Wingdings" panose="05000000000000000000" pitchFamily="2" charset="2"/>
              </a:rPr>
              <a:t> </a:t>
            </a:r>
            <a:r>
              <a:rPr lang="en-US" sz="2400" dirty="0" err="1" smtClean="0">
                <a:sym typeface="Wingdings" panose="05000000000000000000" pitchFamily="2" charset="2"/>
              </a:rPr>
              <a:t>Overapplied</a:t>
            </a:r>
            <a:r>
              <a:rPr lang="en-US" sz="2400" dirty="0" smtClean="0">
                <a:sym typeface="Wingdings" panose="05000000000000000000" pitchFamily="2" charset="2"/>
              </a:rPr>
              <a:t> OH</a:t>
            </a:r>
          </a:p>
          <a:p>
            <a:r>
              <a:rPr lang="en-US" sz="2400" dirty="0"/>
              <a:t>Applied OH </a:t>
            </a:r>
            <a:r>
              <a:rPr lang="en-US" sz="2400" dirty="0" smtClean="0"/>
              <a:t>&lt; </a:t>
            </a:r>
            <a:r>
              <a:rPr lang="en-US" sz="2400" dirty="0"/>
              <a:t>Actual OH </a:t>
            </a:r>
            <a:r>
              <a:rPr lang="en-US" sz="2400" dirty="0">
                <a:sym typeface="Wingdings" panose="05000000000000000000" pitchFamily="2" charset="2"/>
              </a:rPr>
              <a:t> </a:t>
            </a:r>
            <a:r>
              <a:rPr lang="en-US" sz="2400" dirty="0" err="1" smtClean="0">
                <a:sym typeface="Wingdings" panose="05000000000000000000" pitchFamily="2" charset="2"/>
              </a:rPr>
              <a:t>Underapplied</a:t>
            </a:r>
            <a:r>
              <a:rPr lang="en-US" sz="2400" dirty="0" smtClean="0">
                <a:sym typeface="Wingdings" panose="05000000000000000000" pitchFamily="2" charset="2"/>
              </a:rPr>
              <a:t> OH</a:t>
            </a:r>
            <a:endParaRPr lang="en-US" sz="2400" dirty="0"/>
          </a:p>
        </p:txBody>
      </p:sp>
    </p:spTree>
    <p:extLst>
      <p:ext uri="{BB962C8B-B14F-4D97-AF65-F5344CB8AC3E}">
        <p14:creationId xmlns:p14="http://schemas.microsoft.com/office/powerpoint/2010/main" val="106135905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317752"/>
            <a:ext cx="2798010" cy="461665"/>
          </a:xfrm>
          <a:prstGeom prst="rect">
            <a:avLst/>
          </a:prstGeom>
        </p:spPr>
        <p:txBody>
          <a:bodyPr wrap="none">
            <a:spAutoFit/>
          </a:bodyPr>
          <a:lstStyle/>
          <a:p>
            <a:r>
              <a:rPr lang="en-US" sz="2400" b="1" dirty="0"/>
              <a:t>Overhead Allocation</a:t>
            </a:r>
          </a:p>
        </p:txBody>
      </p:sp>
      <p:sp>
        <p:nvSpPr>
          <p:cNvPr id="5" name="Rectangle 4"/>
          <p:cNvSpPr/>
          <p:nvPr/>
        </p:nvSpPr>
        <p:spPr>
          <a:xfrm>
            <a:off x="561879" y="914399"/>
            <a:ext cx="8307801" cy="3293209"/>
          </a:xfrm>
          <a:prstGeom prst="rect">
            <a:avLst/>
          </a:prstGeom>
        </p:spPr>
        <p:txBody>
          <a:bodyPr wrap="square">
            <a:spAutoFit/>
          </a:bodyPr>
          <a:lstStyle/>
          <a:p>
            <a:r>
              <a:rPr lang="en-US" sz="2000" dirty="0"/>
              <a:t>Example:</a:t>
            </a:r>
          </a:p>
          <a:p>
            <a:pPr lvl="0"/>
            <a:r>
              <a:rPr lang="en-US" sz="2000" dirty="0"/>
              <a:t>For </a:t>
            </a:r>
            <a:r>
              <a:rPr lang="en-US" sz="2000" dirty="0" smtClean="0"/>
              <a:t>2016, </a:t>
            </a:r>
            <a:r>
              <a:rPr lang="en-US" sz="2000" dirty="0"/>
              <a:t>the </a:t>
            </a:r>
            <a:r>
              <a:rPr lang="en-US" sz="2000" u="sng" dirty="0"/>
              <a:t>budgeted</a:t>
            </a:r>
            <a:r>
              <a:rPr lang="en-US" sz="2000" dirty="0"/>
              <a:t> overhead </a:t>
            </a:r>
            <a:r>
              <a:rPr lang="en-US" sz="2000" dirty="0" smtClean="0"/>
              <a:t>is $150,000 </a:t>
            </a:r>
            <a:r>
              <a:rPr lang="en-US" sz="2000" dirty="0"/>
              <a:t>based on 60,000 labor hours. </a:t>
            </a:r>
          </a:p>
          <a:p>
            <a:pPr lvl="0"/>
            <a:r>
              <a:rPr lang="en-US" sz="2000" u="sng" dirty="0"/>
              <a:t>Actual</a:t>
            </a:r>
            <a:r>
              <a:rPr lang="en-US" sz="2000" dirty="0"/>
              <a:t> overhead was $158,000 and actual labor hours amounted to 62,000.</a:t>
            </a:r>
          </a:p>
          <a:p>
            <a:r>
              <a:rPr lang="en-US" sz="2000" dirty="0"/>
              <a:t> </a:t>
            </a:r>
          </a:p>
          <a:p>
            <a:r>
              <a:rPr lang="en-US" sz="2000" i="1" dirty="0"/>
              <a:t>Predetermined OH Rate </a:t>
            </a:r>
            <a:r>
              <a:rPr lang="en-US" sz="2000" i="1" dirty="0" smtClean="0"/>
              <a:t>= </a:t>
            </a:r>
            <a:r>
              <a:rPr lang="en-US" sz="2000" i="1" dirty="0"/>
              <a:t>$150,000 </a:t>
            </a:r>
            <a:r>
              <a:rPr lang="en-US" sz="2000" i="1" dirty="0" smtClean="0"/>
              <a:t>/60,000 = $2.50 per hour</a:t>
            </a:r>
            <a:endParaRPr lang="en-US" sz="2000" dirty="0"/>
          </a:p>
          <a:p>
            <a:r>
              <a:rPr lang="en-US" sz="2000" i="1" dirty="0"/>
              <a:t>Applied OH = $2.50 </a:t>
            </a:r>
            <a:r>
              <a:rPr lang="en-US" sz="2000" i="1" dirty="0" smtClean="0"/>
              <a:t>x 62,000 = $155,000</a:t>
            </a:r>
            <a:endParaRPr lang="en-US" sz="2000" i="1" dirty="0"/>
          </a:p>
          <a:p>
            <a:r>
              <a:rPr lang="en-US" sz="2000" i="1" dirty="0" smtClean="0"/>
              <a:t>Therefore, there was $3,000 of </a:t>
            </a:r>
            <a:r>
              <a:rPr lang="en-US" sz="2000" i="1" dirty="0" err="1" smtClean="0"/>
              <a:t>underapplied</a:t>
            </a:r>
            <a:r>
              <a:rPr lang="en-US" sz="2000" i="1" dirty="0" smtClean="0"/>
              <a:t> overhead.</a:t>
            </a:r>
          </a:p>
          <a:p>
            <a:endParaRPr lang="en-US" sz="2400" i="1" dirty="0" smtClean="0"/>
          </a:p>
          <a:p>
            <a:r>
              <a:rPr lang="en-US" sz="2400" dirty="0" smtClean="0"/>
              <a:t>Cost of Goods Sold is adjusted for any over/under-applied OH.</a:t>
            </a:r>
            <a:endParaRPr lang="en-US" sz="2400" dirty="0"/>
          </a:p>
          <a:p>
            <a:pPr algn="just"/>
            <a:endParaRPr lang="en-US" sz="2000" dirty="0">
              <a:effectLst/>
              <a:ea typeface="Times New Roman" panose="02020603050405020304" pitchFamily="18" charset="0"/>
            </a:endParaRPr>
          </a:p>
        </p:txBody>
      </p:sp>
    </p:spTree>
    <p:extLst>
      <p:ext uri="{BB962C8B-B14F-4D97-AF65-F5344CB8AC3E}">
        <p14:creationId xmlns:p14="http://schemas.microsoft.com/office/powerpoint/2010/main" val="157622367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366009"/>
            <a:ext cx="2798010" cy="461665"/>
          </a:xfrm>
          <a:prstGeom prst="rect">
            <a:avLst/>
          </a:prstGeom>
        </p:spPr>
        <p:txBody>
          <a:bodyPr wrap="none">
            <a:spAutoFit/>
          </a:bodyPr>
          <a:lstStyle/>
          <a:p>
            <a:r>
              <a:rPr lang="en-US" sz="2400" b="1" dirty="0"/>
              <a:t>Overhead Allocation</a:t>
            </a:r>
          </a:p>
        </p:txBody>
      </p:sp>
      <p:sp>
        <p:nvSpPr>
          <p:cNvPr id="3" name="Rectangle 2"/>
          <p:cNvSpPr/>
          <p:nvPr/>
        </p:nvSpPr>
        <p:spPr>
          <a:xfrm>
            <a:off x="561879" y="1446014"/>
            <a:ext cx="5449184" cy="2985433"/>
          </a:xfrm>
          <a:prstGeom prst="rect">
            <a:avLst/>
          </a:prstGeom>
        </p:spPr>
        <p:txBody>
          <a:bodyPr wrap="none">
            <a:spAutoFit/>
          </a:bodyPr>
          <a:lstStyle/>
          <a:p>
            <a:r>
              <a:rPr lang="en-US" sz="2400" dirty="0">
                <a:latin typeface="Times" panose="02020603050405020304" pitchFamily="18" charset="0"/>
                <a:ea typeface="Times New Roman" panose="02020603050405020304" pitchFamily="18" charset="0"/>
                <a:cs typeface="Arial" panose="020B0604020202020204" pitchFamily="34" charset="0"/>
              </a:rPr>
              <a:t>Plant-Wide Rate vs. Departmental </a:t>
            </a:r>
            <a:r>
              <a:rPr lang="en-US" sz="2400" dirty="0" smtClean="0">
                <a:latin typeface="Times" panose="02020603050405020304" pitchFamily="18" charset="0"/>
                <a:ea typeface="Times New Roman" panose="02020603050405020304" pitchFamily="18" charset="0"/>
                <a:cs typeface="Arial" panose="020B0604020202020204" pitchFamily="34" charset="0"/>
              </a:rPr>
              <a:t>Rates</a:t>
            </a:r>
          </a:p>
          <a:p>
            <a:endParaRPr lang="en-US" sz="2400" dirty="0">
              <a:effectLst/>
              <a:latin typeface="Times" panose="02020603050405020304" pitchFamily="18" charset="0"/>
              <a:ea typeface="Times New Roman" panose="02020603050405020304" pitchFamily="18" charset="0"/>
              <a:cs typeface="Arial" panose="020B0604020202020204" pitchFamily="34" charset="0"/>
            </a:endParaRPr>
          </a:p>
          <a:p>
            <a:r>
              <a:rPr lang="en-US" sz="2000" dirty="0" smtClean="0">
                <a:latin typeface="Times" panose="02020603050405020304" pitchFamily="18" charset="0"/>
                <a:ea typeface="Times New Roman" panose="02020603050405020304" pitchFamily="18" charset="0"/>
                <a:cs typeface="Arial" panose="020B0604020202020204" pitchFamily="34" charset="0"/>
              </a:rPr>
              <a:t>Example:</a:t>
            </a:r>
          </a:p>
          <a:p>
            <a:r>
              <a:rPr lang="en-US" sz="2000" dirty="0" smtClean="0">
                <a:latin typeface="Times" panose="02020603050405020304" pitchFamily="18" charset="0"/>
                <a:ea typeface="Times New Roman" panose="02020603050405020304" pitchFamily="18" charset="0"/>
                <a:cs typeface="Arial" panose="020B0604020202020204" pitchFamily="34" charset="0"/>
              </a:rPr>
              <a:t>Dept. A – OH rate of $10/hr.</a:t>
            </a:r>
          </a:p>
          <a:p>
            <a:r>
              <a:rPr lang="en-US" sz="2000" dirty="0" smtClean="0">
                <a:effectLst/>
                <a:latin typeface="Times" panose="02020603050405020304" pitchFamily="18" charset="0"/>
                <a:ea typeface="Times New Roman" panose="02020603050405020304" pitchFamily="18" charset="0"/>
                <a:cs typeface="Arial" panose="020B0604020202020204" pitchFamily="34" charset="0"/>
              </a:rPr>
              <a:t>Dept. B – OH rate of $20/hr.</a:t>
            </a:r>
          </a:p>
          <a:p>
            <a:r>
              <a:rPr lang="en-US" sz="2000" dirty="0" smtClean="0">
                <a:latin typeface="Times" panose="02020603050405020304" pitchFamily="18" charset="0"/>
                <a:ea typeface="Times New Roman" panose="02020603050405020304" pitchFamily="18" charset="0"/>
                <a:cs typeface="Arial" panose="020B0604020202020204" pitchFamily="34" charset="0"/>
              </a:rPr>
              <a:t>=&gt; Plant-wide rate -- $15/hr.</a:t>
            </a:r>
          </a:p>
          <a:p>
            <a:endParaRPr lang="en-US" sz="2000" dirty="0">
              <a:effectLst/>
              <a:latin typeface="Times" panose="02020603050405020304" pitchFamily="18" charset="0"/>
              <a:ea typeface="Times New Roman" panose="02020603050405020304" pitchFamily="18" charset="0"/>
              <a:cs typeface="Arial" panose="020B0604020202020204" pitchFamily="34" charset="0"/>
            </a:endParaRPr>
          </a:p>
          <a:p>
            <a:r>
              <a:rPr lang="en-US" sz="2000" dirty="0" smtClean="0">
                <a:latin typeface="Times New Roman" panose="02020603050405020304" pitchFamily="18" charset="0"/>
                <a:ea typeface="Times New Roman" panose="02020603050405020304" pitchFamily="18" charset="0"/>
              </a:rPr>
              <a:t>Job that uses only Dept. A is </a:t>
            </a:r>
            <a:r>
              <a:rPr lang="en-US" sz="2000" dirty="0" err="1" smtClean="0">
                <a:latin typeface="Times New Roman" panose="02020603050405020304" pitchFamily="18" charset="0"/>
                <a:ea typeface="Times New Roman" panose="02020603050405020304" pitchFamily="18" charset="0"/>
              </a:rPr>
              <a:t>overcosted</a:t>
            </a:r>
            <a:r>
              <a:rPr lang="en-US" sz="2000" dirty="0" smtClean="0">
                <a:latin typeface="Times New Roman" panose="02020603050405020304" pitchFamily="18" charset="0"/>
                <a:ea typeface="Times New Roman" panose="02020603050405020304" pitchFamily="18" charset="0"/>
              </a:rPr>
              <a:t> by $5/hr.</a:t>
            </a:r>
          </a:p>
          <a:p>
            <a:r>
              <a:rPr lang="en-US" sz="2000" dirty="0" smtClean="0">
                <a:effectLst/>
                <a:latin typeface="Times New Roman" panose="02020603050405020304" pitchFamily="18" charset="0"/>
                <a:ea typeface="Times New Roman" panose="02020603050405020304" pitchFamily="18" charset="0"/>
              </a:rPr>
              <a:t>Job that uses only Dept. B is </a:t>
            </a:r>
            <a:r>
              <a:rPr lang="en-US" sz="2000" dirty="0" err="1" smtClean="0">
                <a:effectLst/>
                <a:latin typeface="Times New Roman" panose="02020603050405020304" pitchFamily="18" charset="0"/>
                <a:ea typeface="Times New Roman" panose="02020603050405020304" pitchFamily="18" charset="0"/>
              </a:rPr>
              <a:t>undercosted</a:t>
            </a:r>
            <a:r>
              <a:rPr lang="en-US" sz="2000" dirty="0" smtClean="0">
                <a:effectLst/>
                <a:latin typeface="Times New Roman" panose="02020603050405020304" pitchFamily="18" charset="0"/>
                <a:ea typeface="Times New Roman" panose="02020603050405020304" pitchFamily="18" charset="0"/>
              </a:rPr>
              <a:t> by $5/hr. </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682703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366009"/>
            <a:ext cx="2798010" cy="461665"/>
          </a:xfrm>
          <a:prstGeom prst="rect">
            <a:avLst/>
          </a:prstGeom>
        </p:spPr>
        <p:txBody>
          <a:bodyPr wrap="none">
            <a:spAutoFit/>
          </a:bodyPr>
          <a:lstStyle/>
          <a:p>
            <a:r>
              <a:rPr lang="en-US" sz="2400" b="1" dirty="0"/>
              <a:t>Overhead Allocation</a:t>
            </a:r>
          </a:p>
        </p:txBody>
      </p:sp>
      <p:sp>
        <p:nvSpPr>
          <p:cNvPr id="3" name="Rectangle 2"/>
          <p:cNvSpPr/>
          <p:nvPr/>
        </p:nvSpPr>
        <p:spPr>
          <a:xfrm>
            <a:off x="561878" y="1442055"/>
            <a:ext cx="8460202" cy="2477601"/>
          </a:xfrm>
          <a:prstGeom prst="rect">
            <a:avLst/>
          </a:prstGeom>
        </p:spPr>
        <p:txBody>
          <a:bodyPr wrap="square">
            <a:spAutoFit/>
          </a:bodyPr>
          <a:lstStyle/>
          <a:p>
            <a:r>
              <a:rPr lang="en-US" sz="2400" dirty="0"/>
              <a:t>Denominators:</a:t>
            </a:r>
          </a:p>
          <a:p>
            <a:pPr marL="342900" lvl="0" indent="-342900">
              <a:buFont typeface="Arial" panose="020B0604020202020204" pitchFamily="34" charset="0"/>
              <a:buChar char="•"/>
            </a:pPr>
            <a:r>
              <a:rPr lang="en-US" sz="2400" dirty="0"/>
              <a:t>Ideal Capacity</a:t>
            </a:r>
          </a:p>
          <a:p>
            <a:pPr marL="342900" lvl="0" indent="-342900">
              <a:buFont typeface="Arial" panose="020B0604020202020204" pitchFamily="34" charset="0"/>
              <a:buChar char="•"/>
            </a:pPr>
            <a:r>
              <a:rPr lang="en-US" sz="2400" dirty="0"/>
              <a:t>Practical Capacity</a:t>
            </a:r>
          </a:p>
          <a:p>
            <a:pPr marL="342900" lvl="0" indent="-342900">
              <a:buFont typeface="Arial" panose="020B0604020202020204" pitchFamily="34" charset="0"/>
              <a:buChar char="•"/>
            </a:pPr>
            <a:r>
              <a:rPr lang="en-US" sz="2400" dirty="0"/>
              <a:t>Expected Volume</a:t>
            </a:r>
          </a:p>
          <a:p>
            <a:pPr marL="342900" lvl="0" indent="-342900">
              <a:buFont typeface="Arial" panose="020B0604020202020204" pitchFamily="34" charset="0"/>
              <a:buChar char="•"/>
            </a:pPr>
            <a:r>
              <a:rPr lang="en-US" sz="2400" dirty="0"/>
              <a:t>Normal </a:t>
            </a:r>
            <a:r>
              <a:rPr lang="en-US" sz="2400" dirty="0" smtClean="0"/>
              <a:t>Volume</a:t>
            </a:r>
          </a:p>
          <a:p>
            <a:pPr marL="342900" lvl="0" indent="-342900">
              <a:buFont typeface="Arial" panose="020B0604020202020204" pitchFamily="34" charset="0"/>
              <a:buChar char="•"/>
            </a:pPr>
            <a:endParaRPr lang="en-US" sz="2400" dirty="0"/>
          </a:p>
          <a:p>
            <a:endParaRPr lang="en-US" sz="11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019225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366009"/>
            <a:ext cx="2798010" cy="461665"/>
          </a:xfrm>
          <a:prstGeom prst="rect">
            <a:avLst/>
          </a:prstGeom>
        </p:spPr>
        <p:txBody>
          <a:bodyPr wrap="none">
            <a:spAutoFit/>
          </a:bodyPr>
          <a:lstStyle/>
          <a:p>
            <a:r>
              <a:rPr lang="en-US" sz="2400" b="1" dirty="0"/>
              <a:t>Overhead Allocation</a:t>
            </a:r>
          </a:p>
        </p:txBody>
      </p:sp>
      <p:sp>
        <p:nvSpPr>
          <p:cNvPr id="4" name="Rectangle 3"/>
          <p:cNvSpPr/>
          <p:nvPr/>
        </p:nvSpPr>
        <p:spPr>
          <a:xfrm>
            <a:off x="561879" y="1699260"/>
            <a:ext cx="8363066" cy="2369880"/>
          </a:xfrm>
          <a:prstGeom prst="rect">
            <a:avLst/>
          </a:prstGeom>
        </p:spPr>
        <p:txBody>
          <a:bodyPr wrap="square">
            <a:spAutoFit/>
          </a:bodyPr>
          <a:lstStyle/>
          <a:p>
            <a:pPr lvl="0"/>
            <a:r>
              <a:rPr lang="en-US" sz="2400" dirty="0"/>
              <a:t>Using Expected Volume when demand is falling</a:t>
            </a:r>
            <a:r>
              <a:rPr lang="en-US" sz="2400" dirty="0" smtClean="0"/>
              <a:t>:</a:t>
            </a:r>
          </a:p>
          <a:p>
            <a:pPr lvl="0"/>
            <a:endParaRPr lang="en-US" sz="2400" dirty="0"/>
          </a:p>
          <a:p>
            <a:pPr lvl="0"/>
            <a:r>
              <a:rPr lang="en-US" sz="2400" dirty="0"/>
              <a:t>Expected Volume falls =&gt; P. OH Rate rises =&gt; Applied OH rises</a:t>
            </a:r>
          </a:p>
          <a:p>
            <a:pPr lvl="0"/>
            <a:r>
              <a:rPr lang="en-US" sz="2400" dirty="0"/>
              <a:t>=&gt; Product cost rises =&gt; Selling price rises =&gt; Demand falls further</a:t>
            </a:r>
          </a:p>
          <a:p>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Times New Roman" panose="02020603050405020304" pitchFamily="18" charset="0"/>
            </a:endParaRPr>
          </a:p>
          <a:p>
            <a:r>
              <a:rPr lang="en-US" sz="2000" dirty="0" smtClean="0">
                <a:solidFill>
                  <a:srgbClr val="000000"/>
                </a:solidFill>
                <a:ea typeface="Times New Roman" panose="02020603050405020304" pitchFamily="18" charset="0"/>
                <a:cs typeface="Times New Roman" panose="02020603050405020304" pitchFamily="18" charset="0"/>
              </a:rPr>
              <a:t> </a:t>
            </a:r>
            <a:endParaRPr lang="en-US" sz="2000" dirty="0">
              <a:solidFill>
                <a:srgbClr val="000000"/>
              </a:solidFill>
              <a:ea typeface="Times New Roman" panose="02020603050405020304" pitchFamily="18" charset="0"/>
              <a:cs typeface="Times New Roman" panose="02020603050405020304" pitchFamily="18" charset="0"/>
            </a:endParaRPr>
          </a:p>
          <a:p>
            <a:r>
              <a:rPr lang="en-US" sz="1200" dirty="0">
                <a:solidFill>
                  <a:srgbClr val="000000"/>
                </a:solidFill>
                <a:latin typeface="Arial Unicode MS" panose="020B0604020202020204" pitchFamily="34" charset="-128"/>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368392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15" name="TextBox 14"/>
          <p:cNvSpPr txBox="1"/>
          <p:nvPr/>
        </p:nvSpPr>
        <p:spPr>
          <a:xfrm>
            <a:off x="322656" y="366009"/>
            <a:ext cx="1968809" cy="461665"/>
          </a:xfrm>
          <a:prstGeom prst="rect">
            <a:avLst/>
          </a:prstGeom>
          <a:noFill/>
        </p:spPr>
        <p:txBody>
          <a:bodyPr wrap="none" rtlCol="0">
            <a:spAutoFit/>
          </a:bodyPr>
          <a:lstStyle/>
          <a:p>
            <a:r>
              <a:rPr lang="en-US" sz="2400" b="1" dirty="0"/>
              <a:t>Cost Concepts</a:t>
            </a:r>
          </a:p>
        </p:txBody>
      </p:sp>
      <p:sp>
        <p:nvSpPr>
          <p:cNvPr id="3" name="Rectangle 2"/>
          <p:cNvSpPr/>
          <p:nvPr/>
        </p:nvSpPr>
        <p:spPr>
          <a:xfrm>
            <a:off x="322656" y="1867376"/>
            <a:ext cx="4572000" cy="369332"/>
          </a:xfrm>
          <a:prstGeom prst="rect">
            <a:avLst/>
          </a:prstGeom>
        </p:spPr>
        <p:txBody>
          <a:bodyPr>
            <a:spAutoFit/>
          </a:bodyPr>
          <a:lstStyle/>
          <a:p>
            <a:pPr marL="457200" marR="0">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105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322656" y="1867376"/>
            <a:ext cx="7967904" cy="1569660"/>
          </a:xfrm>
          <a:prstGeom prst="rect">
            <a:avLst/>
          </a:prstGeom>
        </p:spPr>
        <p:txBody>
          <a:bodyPr wrap="square">
            <a:spAutoFit/>
          </a:bodyPr>
          <a:lstStyle/>
          <a:p>
            <a:r>
              <a:rPr lang="en-US" sz="2400" dirty="0"/>
              <a:t>Reasons for Determining Costs</a:t>
            </a:r>
          </a:p>
          <a:p>
            <a:r>
              <a:rPr lang="en-US" sz="2400" dirty="0"/>
              <a:t> </a:t>
            </a:r>
          </a:p>
          <a:p>
            <a:r>
              <a:rPr lang="en-US" sz="2400" dirty="0"/>
              <a:t>Different Costs for Different Purposes</a:t>
            </a:r>
          </a:p>
          <a:p>
            <a:endParaRPr lang="en-US" sz="2400" u="sng" dirty="0"/>
          </a:p>
        </p:txBody>
      </p:sp>
    </p:spTree>
    <p:extLst>
      <p:ext uri="{BB962C8B-B14F-4D97-AF65-F5344CB8AC3E}">
        <p14:creationId xmlns:p14="http://schemas.microsoft.com/office/powerpoint/2010/main" val="7011275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317752"/>
            <a:ext cx="1968809" cy="461665"/>
          </a:xfrm>
          <a:prstGeom prst="rect">
            <a:avLst/>
          </a:prstGeom>
        </p:spPr>
        <p:txBody>
          <a:bodyPr wrap="none">
            <a:spAutoFit/>
          </a:bodyPr>
          <a:lstStyle/>
          <a:p>
            <a:r>
              <a:rPr lang="en-US" sz="2400" b="1" dirty="0"/>
              <a:t>Cost Concepts</a:t>
            </a:r>
          </a:p>
        </p:txBody>
      </p:sp>
      <p:sp>
        <p:nvSpPr>
          <p:cNvPr id="3" name="Rectangle 2"/>
          <p:cNvSpPr/>
          <p:nvPr/>
        </p:nvSpPr>
        <p:spPr>
          <a:xfrm>
            <a:off x="561879" y="827673"/>
            <a:ext cx="8056341" cy="4647426"/>
          </a:xfrm>
          <a:prstGeom prst="rect">
            <a:avLst/>
          </a:prstGeom>
        </p:spPr>
        <p:txBody>
          <a:bodyPr wrap="square">
            <a:spAutoFit/>
          </a:bodyPr>
          <a:lstStyle/>
          <a:p>
            <a:r>
              <a:rPr lang="en-US" sz="2400" dirty="0">
                <a:ea typeface="Times New Roman" panose="02020603050405020304" pitchFamily="18" charset="0"/>
              </a:rPr>
              <a:t>Direct vs. Indirect (Common) Costs</a:t>
            </a:r>
          </a:p>
          <a:p>
            <a:pPr marL="342900" marR="0" lvl="0" indent="-342900">
              <a:spcBef>
                <a:spcPts val="0"/>
              </a:spcBef>
              <a:spcAft>
                <a:spcPts val="0"/>
              </a:spcAft>
              <a:buFont typeface="Wingdings" panose="05000000000000000000" pitchFamily="2" charset="2"/>
              <a:buChar char=""/>
            </a:pPr>
            <a:r>
              <a:rPr lang="en-US" sz="2400" dirty="0">
                <a:ea typeface="Times New Roman" panose="02020603050405020304" pitchFamily="18" charset="0"/>
                <a:cs typeface="Times New Roman" panose="02020603050405020304" pitchFamily="18" charset="0"/>
              </a:rPr>
              <a:t>Traceable to cost object </a:t>
            </a:r>
            <a:r>
              <a:rPr lang="en-US" sz="2400" dirty="0">
                <a:ea typeface="Times New Roman" panose="02020603050405020304" pitchFamily="18" charset="0"/>
                <a:cs typeface="Times New Roman" panose="02020603050405020304" pitchFamily="18" charset="0"/>
                <a:sym typeface="Wingdings" panose="05000000000000000000" pitchFamily="2" charset="2"/>
              </a:rPr>
              <a:t></a:t>
            </a:r>
            <a:r>
              <a:rPr lang="en-US" sz="2400" dirty="0">
                <a:ea typeface="Times New Roman" panose="02020603050405020304" pitchFamily="18" charset="0"/>
                <a:cs typeface="Times New Roman" panose="02020603050405020304" pitchFamily="18" charset="0"/>
              </a:rPr>
              <a:t>Direct</a:t>
            </a:r>
          </a:p>
          <a:p>
            <a:pPr marL="342900" marR="0" lvl="0" indent="-342900">
              <a:spcBef>
                <a:spcPts val="0"/>
              </a:spcBef>
              <a:spcAft>
                <a:spcPts val="0"/>
              </a:spcAft>
              <a:buFont typeface="Wingdings" panose="05000000000000000000" pitchFamily="2" charset="2"/>
              <a:buChar char=""/>
            </a:pPr>
            <a:r>
              <a:rPr lang="en-US" sz="2400" dirty="0">
                <a:ea typeface="Times New Roman" panose="02020603050405020304" pitchFamily="18" charset="0"/>
                <a:cs typeface="Times New Roman" panose="02020603050405020304" pitchFamily="18" charset="0"/>
              </a:rPr>
              <a:t>Not traceable to cost object </a:t>
            </a:r>
            <a:r>
              <a:rPr lang="en-US" sz="2400" dirty="0">
                <a:ea typeface="Times New Roman" panose="02020603050405020304" pitchFamily="18" charset="0"/>
                <a:cs typeface="Times New Roman" panose="02020603050405020304" pitchFamily="18" charset="0"/>
                <a:sym typeface="Wingdings" panose="05000000000000000000" pitchFamily="2" charset="2"/>
              </a:rPr>
              <a:t></a:t>
            </a:r>
            <a:r>
              <a:rPr lang="en-US" sz="2400" dirty="0">
                <a:ea typeface="Times New Roman" panose="02020603050405020304" pitchFamily="18" charset="0"/>
                <a:cs typeface="Times New Roman" panose="02020603050405020304" pitchFamily="18" charset="0"/>
              </a:rPr>
              <a:t>Indirect</a:t>
            </a:r>
          </a:p>
          <a:p>
            <a:r>
              <a:rPr lang="en-US" sz="2400" dirty="0">
                <a:ea typeface="Times New Roman" panose="02020603050405020304" pitchFamily="18" charset="0"/>
              </a:rPr>
              <a:t> </a:t>
            </a:r>
          </a:p>
          <a:p>
            <a:r>
              <a:rPr lang="en-US" sz="2000" dirty="0">
                <a:ea typeface="Times New Roman" panose="02020603050405020304" pitchFamily="18" charset="0"/>
              </a:rPr>
              <a:t>Example:</a:t>
            </a:r>
          </a:p>
          <a:p>
            <a:r>
              <a:rPr lang="en-US" sz="2000" dirty="0">
                <a:solidFill>
                  <a:srgbClr val="000000"/>
                </a:solidFill>
                <a:ea typeface="Times New Roman" panose="02020603050405020304" pitchFamily="18" charset="0"/>
              </a:rPr>
              <a:t>Following are costs incurred by the </a:t>
            </a:r>
            <a:r>
              <a:rPr lang="en-US" sz="2000" dirty="0" err="1">
                <a:solidFill>
                  <a:srgbClr val="000000"/>
                </a:solidFill>
                <a:ea typeface="Times New Roman" panose="02020603050405020304" pitchFamily="18" charset="0"/>
              </a:rPr>
              <a:t>AmeriBell</a:t>
            </a:r>
            <a:r>
              <a:rPr lang="en-US" sz="2000" dirty="0">
                <a:solidFill>
                  <a:srgbClr val="000000"/>
                </a:solidFill>
                <a:ea typeface="Times New Roman" panose="02020603050405020304" pitchFamily="18" charset="0"/>
              </a:rPr>
              <a:t> Co., a cellular telephone manufacturer.</a:t>
            </a:r>
            <a:r>
              <a:rPr lang="en-US" sz="2000" dirty="0">
                <a:solidFill>
                  <a:srgbClr val="000000"/>
                </a:solidFill>
                <a:ea typeface="Arial Unicode MS" panose="020B0604020202020204" pitchFamily="34" charset="-128"/>
              </a:rPr>
              <a:t> </a:t>
            </a:r>
            <a:r>
              <a:rPr lang="en-US" sz="2000" dirty="0">
                <a:solidFill>
                  <a:srgbClr val="000000"/>
                </a:solidFill>
                <a:ea typeface="Times New Roman" panose="02020603050405020304" pitchFamily="18" charset="0"/>
              </a:rPr>
              <a:t>For each, determine if the cost would be a </a:t>
            </a:r>
            <a:r>
              <a:rPr lang="en-US" sz="2000" b="1" dirty="0">
                <a:solidFill>
                  <a:srgbClr val="000000"/>
                </a:solidFill>
                <a:ea typeface="Times New Roman" panose="02020603050405020304" pitchFamily="18" charset="0"/>
              </a:rPr>
              <a:t>direct or indirect cost</a:t>
            </a:r>
            <a:r>
              <a:rPr lang="en-US" sz="2000" dirty="0">
                <a:solidFill>
                  <a:srgbClr val="000000"/>
                </a:solidFill>
                <a:ea typeface="Times New Roman" panose="02020603050405020304" pitchFamily="18" charset="0"/>
              </a:rPr>
              <a:t> at the manufacturing plant level</a:t>
            </a:r>
            <a:r>
              <a:rPr lang="en-US" sz="2000" dirty="0" smtClean="0">
                <a:solidFill>
                  <a:srgbClr val="000000"/>
                </a:solidFill>
                <a:ea typeface="Times New Roman" panose="02020603050405020304" pitchFamily="18" charset="0"/>
              </a:rPr>
              <a:t>.</a:t>
            </a:r>
            <a:endParaRPr lang="en-US" sz="2000" dirty="0">
              <a:ea typeface="Times New Roman" panose="02020603050405020304" pitchFamily="18" charset="0"/>
            </a:endParaRPr>
          </a:p>
          <a:p>
            <a:pPr marL="342900" marR="0" lvl="0" indent="-342900">
              <a:spcBef>
                <a:spcPts val="0"/>
              </a:spcBef>
              <a:spcAft>
                <a:spcPts val="0"/>
              </a:spcAft>
              <a:buSzPts val="800"/>
              <a:buFont typeface="Wingdings" panose="05000000000000000000" pitchFamily="2" charset="2"/>
              <a:buChar char=""/>
              <a:tabLst>
                <a:tab pos="457200" algn="l"/>
              </a:tabLst>
            </a:pPr>
            <a:r>
              <a:rPr lang="en-US" sz="2000" dirty="0">
                <a:solidFill>
                  <a:srgbClr val="000000"/>
                </a:solidFill>
                <a:ea typeface="Times New Roman" panose="02020603050405020304" pitchFamily="18" charset="0"/>
              </a:rPr>
              <a:t>President’s salary.</a:t>
            </a:r>
            <a:endParaRPr lang="en-US" sz="2000" dirty="0">
              <a:ea typeface="Times New Roman" panose="02020603050405020304" pitchFamily="18" charset="0"/>
            </a:endParaRPr>
          </a:p>
          <a:p>
            <a:pPr marL="342900" marR="0" lvl="0" indent="-342900">
              <a:spcBef>
                <a:spcPts val="0"/>
              </a:spcBef>
              <a:spcAft>
                <a:spcPts val="0"/>
              </a:spcAft>
              <a:buSzPts val="800"/>
              <a:buFont typeface="Wingdings" panose="05000000000000000000" pitchFamily="2" charset="2"/>
              <a:buChar char=""/>
              <a:tabLst>
                <a:tab pos="457200" algn="l"/>
              </a:tabLst>
            </a:pPr>
            <a:r>
              <a:rPr lang="en-US" sz="2000" dirty="0">
                <a:solidFill>
                  <a:srgbClr val="000000"/>
                </a:solidFill>
                <a:ea typeface="Times New Roman" panose="02020603050405020304" pitchFamily="18" charset="0"/>
              </a:rPr>
              <a:t>Cost of telephone keypads.</a:t>
            </a:r>
            <a:endParaRPr lang="en-US" sz="2000" dirty="0">
              <a:ea typeface="Times New Roman" panose="02020603050405020304" pitchFamily="18" charset="0"/>
            </a:endParaRPr>
          </a:p>
          <a:p>
            <a:pPr marL="342900" marR="0" lvl="0" indent="-342900">
              <a:spcBef>
                <a:spcPts val="0"/>
              </a:spcBef>
              <a:spcAft>
                <a:spcPts val="0"/>
              </a:spcAft>
              <a:buSzPts val="800"/>
              <a:buFont typeface="Wingdings" panose="05000000000000000000" pitchFamily="2" charset="2"/>
              <a:buChar char=""/>
              <a:tabLst>
                <a:tab pos="457200" algn="l"/>
              </a:tabLst>
            </a:pPr>
            <a:r>
              <a:rPr lang="en-US" sz="2000" dirty="0">
                <a:solidFill>
                  <a:srgbClr val="000000"/>
                </a:solidFill>
                <a:ea typeface="Times New Roman" panose="02020603050405020304" pitchFamily="18" charset="0"/>
              </a:rPr>
              <a:t>Wages of assembly line workers.</a:t>
            </a:r>
            <a:endParaRPr lang="en-US" sz="2000" dirty="0">
              <a:ea typeface="Times New Roman" panose="02020603050405020304" pitchFamily="18" charset="0"/>
            </a:endParaRPr>
          </a:p>
          <a:p>
            <a:pPr marL="342900" marR="0" lvl="0" indent="-342900">
              <a:spcBef>
                <a:spcPts val="0"/>
              </a:spcBef>
              <a:spcAft>
                <a:spcPts val="0"/>
              </a:spcAft>
              <a:buSzPts val="800"/>
              <a:buFont typeface="Wingdings" panose="05000000000000000000" pitchFamily="2" charset="2"/>
              <a:buChar char=""/>
              <a:tabLst>
                <a:tab pos="457200" algn="l"/>
              </a:tabLst>
            </a:pPr>
            <a:r>
              <a:rPr lang="en-US" sz="2000" dirty="0">
                <a:solidFill>
                  <a:srgbClr val="000000"/>
                </a:solidFill>
                <a:ea typeface="Times New Roman" panose="02020603050405020304" pitchFamily="18" charset="0"/>
              </a:rPr>
              <a:t>Cost of utilities in the manufacturing plant.</a:t>
            </a:r>
            <a:endParaRPr lang="en-US" sz="2000" dirty="0">
              <a:ea typeface="Times New Roman" panose="02020603050405020304" pitchFamily="18" charset="0"/>
            </a:endParaRPr>
          </a:p>
          <a:p>
            <a:pPr marL="342900" marR="0" lvl="0" indent="-342900">
              <a:spcBef>
                <a:spcPts val="0"/>
              </a:spcBef>
              <a:spcAft>
                <a:spcPts val="0"/>
              </a:spcAft>
              <a:buSzPts val="800"/>
              <a:buFont typeface="Wingdings" panose="05000000000000000000" pitchFamily="2" charset="2"/>
              <a:buChar char=""/>
              <a:tabLst>
                <a:tab pos="457200" algn="l"/>
              </a:tabLst>
            </a:pPr>
            <a:r>
              <a:rPr lang="en-US" sz="2000" dirty="0">
                <a:solidFill>
                  <a:srgbClr val="000000"/>
                </a:solidFill>
                <a:ea typeface="Times New Roman" panose="02020603050405020304" pitchFamily="18" charset="0"/>
              </a:rPr>
              <a:t>Research and development costs.</a:t>
            </a:r>
            <a:endParaRPr lang="en-US" sz="2000" dirty="0">
              <a:ea typeface="Times New Roman" panose="02020603050405020304" pitchFamily="18" charset="0"/>
            </a:endParaRPr>
          </a:p>
          <a:p>
            <a:pPr marL="342900" marR="0" lvl="0" indent="-342900">
              <a:spcBef>
                <a:spcPts val="0"/>
              </a:spcBef>
              <a:spcAft>
                <a:spcPts val="0"/>
              </a:spcAft>
              <a:buSzPts val="800"/>
              <a:buFont typeface="Wingdings" panose="05000000000000000000" pitchFamily="2" charset="2"/>
              <a:buChar char=""/>
              <a:tabLst>
                <a:tab pos="457200" algn="l"/>
              </a:tabLst>
            </a:pPr>
            <a:r>
              <a:rPr lang="en-US" sz="2000" dirty="0">
                <a:solidFill>
                  <a:srgbClr val="000000"/>
                </a:solidFill>
                <a:ea typeface="Times New Roman" panose="02020603050405020304" pitchFamily="18" charset="0"/>
              </a:rPr>
              <a:t>Cost of market research survey</a:t>
            </a:r>
            <a:r>
              <a:rPr lang="en-US" sz="2000" dirty="0" smtClean="0">
                <a:solidFill>
                  <a:srgbClr val="000000"/>
                </a:solidFill>
                <a:ea typeface="Times New Roman" panose="02020603050405020304" pitchFamily="18" charset="0"/>
              </a:rPr>
              <a:t>.</a:t>
            </a:r>
            <a:endParaRPr lang="en-US" sz="2000" dirty="0">
              <a:ea typeface="Times New Roman" panose="02020603050405020304" pitchFamily="18" charset="0"/>
            </a:endParaRPr>
          </a:p>
        </p:txBody>
      </p:sp>
    </p:spTree>
    <p:extLst>
      <p:ext uri="{BB962C8B-B14F-4D97-AF65-F5344CB8AC3E}">
        <p14:creationId xmlns:p14="http://schemas.microsoft.com/office/powerpoint/2010/main" val="14511571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366009"/>
            <a:ext cx="1968809" cy="461665"/>
          </a:xfrm>
          <a:prstGeom prst="rect">
            <a:avLst/>
          </a:prstGeom>
        </p:spPr>
        <p:txBody>
          <a:bodyPr wrap="none">
            <a:spAutoFit/>
          </a:bodyPr>
          <a:lstStyle/>
          <a:p>
            <a:r>
              <a:rPr lang="en-US" sz="2400" b="1" dirty="0"/>
              <a:t>Cost Concepts</a:t>
            </a:r>
          </a:p>
        </p:txBody>
      </p:sp>
      <p:sp>
        <p:nvSpPr>
          <p:cNvPr id="4" name="Rectangle 3"/>
          <p:cNvSpPr/>
          <p:nvPr/>
        </p:nvSpPr>
        <p:spPr>
          <a:xfrm>
            <a:off x="561878" y="1374339"/>
            <a:ext cx="7690581" cy="3416320"/>
          </a:xfrm>
          <a:prstGeom prst="rect">
            <a:avLst/>
          </a:prstGeom>
        </p:spPr>
        <p:txBody>
          <a:bodyPr wrap="square">
            <a:spAutoFit/>
          </a:bodyPr>
          <a:lstStyle/>
          <a:p>
            <a:r>
              <a:rPr lang="en-US" sz="2400" dirty="0"/>
              <a:t>Manufacturing Costs</a:t>
            </a:r>
          </a:p>
          <a:p>
            <a:pPr marL="342900" lvl="0" indent="-342900">
              <a:buFont typeface="Arial" panose="020B0604020202020204" pitchFamily="34" charset="0"/>
              <a:buChar char="•"/>
            </a:pPr>
            <a:r>
              <a:rPr lang="en-US" sz="2400" dirty="0"/>
              <a:t>Direct Materials</a:t>
            </a:r>
          </a:p>
          <a:p>
            <a:pPr marL="342900" lvl="0" indent="-342900">
              <a:buFont typeface="Arial" panose="020B0604020202020204" pitchFamily="34" charset="0"/>
              <a:buChar char="•"/>
            </a:pPr>
            <a:r>
              <a:rPr lang="en-US" sz="2400" dirty="0"/>
              <a:t>Direct Labor</a:t>
            </a:r>
          </a:p>
          <a:p>
            <a:pPr marL="342900" lvl="0" indent="-342900">
              <a:buFont typeface="Arial" panose="020B0604020202020204" pitchFamily="34" charset="0"/>
              <a:buChar char="•"/>
            </a:pPr>
            <a:r>
              <a:rPr lang="en-US" sz="2400" dirty="0"/>
              <a:t>Manufacturing </a:t>
            </a:r>
            <a:r>
              <a:rPr lang="en-US" sz="2400" dirty="0" smtClean="0"/>
              <a:t>Overhead</a:t>
            </a:r>
          </a:p>
          <a:p>
            <a:pPr lvl="0"/>
            <a:endParaRPr lang="en-US" sz="2400" dirty="0"/>
          </a:p>
          <a:p>
            <a:r>
              <a:rPr lang="en-US" sz="2400" dirty="0"/>
              <a:t>Non-manufacturing Costs</a:t>
            </a:r>
          </a:p>
          <a:p>
            <a:pPr marL="342900" lvl="0" indent="-342900">
              <a:buFont typeface="Arial" panose="020B0604020202020204" pitchFamily="34" charset="0"/>
              <a:buChar char="•"/>
            </a:pPr>
            <a:r>
              <a:rPr lang="en-US" sz="2400" dirty="0"/>
              <a:t>Marketing</a:t>
            </a:r>
          </a:p>
          <a:p>
            <a:pPr marL="342900" lvl="0" indent="-342900">
              <a:buFont typeface="Arial" panose="020B0604020202020204" pitchFamily="34" charset="0"/>
              <a:buChar char="•"/>
            </a:pPr>
            <a:r>
              <a:rPr lang="en-US" sz="2400" dirty="0"/>
              <a:t>Administrative</a:t>
            </a:r>
          </a:p>
          <a:p>
            <a:endParaRPr lang="en-US" sz="2400" dirty="0"/>
          </a:p>
        </p:txBody>
      </p:sp>
    </p:spTree>
    <p:extLst>
      <p:ext uri="{BB962C8B-B14F-4D97-AF65-F5344CB8AC3E}">
        <p14:creationId xmlns:p14="http://schemas.microsoft.com/office/powerpoint/2010/main" val="19225662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366009"/>
            <a:ext cx="1968809" cy="461665"/>
          </a:xfrm>
          <a:prstGeom prst="rect">
            <a:avLst/>
          </a:prstGeom>
        </p:spPr>
        <p:txBody>
          <a:bodyPr wrap="none">
            <a:spAutoFit/>
          </a:bodyPr>
          <a:lstStyle/>
          <a:p>
            <a:r>
              <a:rPr lang="en-US" sz="2400" b="1" dirty="0"/>
              <a:t>Cost Concepts</a:t>
            </a:r>
          </a:p>
        </p:txBody>
      </p:sp>
      <p:sp>
        <p:nvSpPr>
          <p:cNvPr id="4" name="Rectangle 3"/>
          <p:cNvSpPr/>
          <p:nvPr/>
        </p:nvSpPr>
        <p:spPr>
          <a:xfrm>
            <a:off x="561878" y="1374339"/>
            <a:ext cx="7690581" cy="1938992"/>
          </a:xfrm>
          <a:prstGeom prst="rect">
            <a:avLst/>
          </a:prstGeom>
        </p:spPr>
        <p:txBody>
          <a:bodyPr wrap="square">
            <a:spAutoFit/>
          </a:bodyPr>
          <a:lstStyle/>
          <a:p>
            <a:r>
              <a:rPr lang="en-US" sz="2400" dirty="0"/>
              <a:t>Product (</a:t>
            </a:r>
            <a:r>
              <a:rPr lang="en-US" sz="2400" dirty="0" err="1"/>
              <a:t>Inventoriable</a:t>
            </a:r>
            <a:r>
              <a:rPr lang="en-US" sz="2400" dirty="0"/>
              <a:t>) Costs </a:t>
            </a:r>
            <a:r>
              <a:rPr lang="en-US" sz="2400" dirty="0">
                <a:sym typeface="Wingdings" panose="05000000000000000000" pitchFamily="2" charset="2"/>
              </a:rPr>
              <a:t></a:t>
            </a:r>
            <a:r>
              <a:rPr lang="en-US" sz="2400" dirty="0"/>
              <a:t> Mfg. costs</a:t>
            </a:r>
          </a:p>
          <a:p>
            <a:r>
              <a:rPr lang="en-US" sz="2400" dirty="0"/>
              <a:t> </a:t>
            </a:r>
          </a:p>
          <a:p>
            <a:r>
              <a:rPr lang="en-US" sz="2400" dirty="0"/>
              <a:t>Period (Non-</a:t>
            </a:r>
            <a:r>
              <a:rPr lang="en-US" sz="2400" dirty="0" err="1"/>
              <a:t>inventoriable</a:t>
            </a:r>
            <a:r>
              <a:rPr lang="en-US" sz="2400" dirty="0"/>
              <a:t>) Costs </a:t>
            </a:r>
            <a:r>
              <a:rPr lang="en-US" sz="2400" dirty="0">
                <a:sym typeface="Wingdings" panose="05000000000000000000" pitchFamily="2" charset="2"/>
              </a:rPr>
              <a:t></a:t>
            </a:r>
            <a:r>
              <a:rPr lang="en-US" sz="2400" dirty="0"/>
              <a:t> Non-mfg. </a:t>
            </a:r>
            <a:r>
              <a:rPr lang="en-US" sz="2400" dirty="0" smtClean="0"/>
              <a:t>costs</a:t>
            </a:r>
          </a:p>
          <a:p>
            <a:pPr marL="342900" indent="-342900">
              <a:buFont typeface="Arial" panose="020B0604020202020204" pitchFamily="34" charset="0"/>
              <a:buChar char="•"/>
            </a:pPr>
            <a:r>
              <a:rPr lang="en-US" sz="2400" dirty="0" smtClean="0"/>
              <a:t>Not </a:t>
            </a:r>
            <a:r>
              <a:rPr lang="en-US" sz="2400" dirty="0"/>
              <a:t>all costs have been incurred yet</a:t>
            </a:r>
          </a:p>
          <a:p>
            <a:pPr marL="342900" indent="-342900">
              <a:buFont typeface="Arial" panose="020B0604020202020204" pitchFamily="34" charset="0"/>
              <a:buChar char="•"/>
            </a:pPr>
            <a:r>
              <a:rPr lang="en-US" sz="2400" dirty="0" smtClean="0"/>
              <a:t>Far </a:t>
            </a:r>
            <a:r>
              <a:rPr lang="en-US" sz="2400" dirty="0"/>
              <a:t>removed from products</a:t>
            </a:r>
          </a:p>
        </p:txBody>
      </p:sp>
    </p:spTree>
    <p:extLst>
      <p:ext uri="{BB962C8B-B14F-4D97-AF65-F5344CB8AC3E}">
        <p14:creationId xmlns:p14="http://schemas.microsoft.com/office/powerpoint/2010/main" val="9401581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2" name="Rectangle 1"/>
          <p:cNvSpPr/>
          <p:nvPr/>
        </p:nvSpPr>
        <p:spPr>
          <a:xfrm>
            <a:off x="561879" y="366009"/>
            <a:ext cx="1968809" cy="461665"/>
          </a:xfrm>
          <a:prstGeom prst="rect">
            <a:avLst/>
          </a:prstGeom>
        </p:spPr>
        <p:txBody>
          <a:bodyPr wrap="none">
            <a:spAutoFit/>
          </a:bodyPr>
          <a:lstStyle/>
          <a:p>
            <a:r>
              <a:rPr lang="en-US" sz="2400" b="1" dirty="0"/>
              <a:t>Cost Concepts</a:t>
            </a:r>
          </a:p>
        </p:txBody>
      </p:sp>
      <p:sp>
        <p:nvSpPr>
          <p:cNvPr id="3" name="Rectangle 2"/>
          <p:cNvSpPr/>
          <p:nvPr/>
        </p:nvSpPr>
        <p:spPr>
          <a:xfrm>
            <a:off x="561878" y="1061055"/>
            <a:ext cx="8460202" cy="3785652"/>
          </a:xfrm>
          <a:prstGeom prst="rect">
            <a:avLst/>
          </a:prstGeom>
        </p:spPr>
        <p:txBody>
          <a:bodyPr wrap="square">
            <a:spAutoFit/>
          </a:bodyPr>
          <a:lstStyle/>
          <a:p>
            <a:r>
              <a:rPr lang="en-US" sz="2400" dirty="0">
                <a:ea typeface="Times New Roman" panose="02020603050405020304" pitchFamily="18" charset="0"/>
              </a:rPr>
              <a:t>Example:</a:t>
            </a:r>
          </a:p>
          <a:p>
            <a:r>
              <a:rPr lang="en-US" sz="2400" dirty="0" smtClean="0">
                <a:solidFill>
                  <a:srgbClr val="000000"/>
                </a:solidFill>
                <a:ea typeface="Times New Roman" panose="02020603050405020304" pitchFamily="18" charset="0"/>
                <a:cs typeface="Arial" panose="020B0604020202020204" pitchFamily="34" charset="0"/>
              </a:rPr>
              <a:t>	Red</a:t>
            </a:r>
            <a:r>
              <a:rPr lang="en-US" sz="2400" dirty="0">
                <a:solidFill>
                  <a:srgbClr val="000000"/>
                </a:solidFill>
                <a:ea typeface="Times New Roman" panose="02020603050405020304" pitchFamily="18" charset="0"/>
                <a:cs typeface="Arial" panose="020B0604020202020204" pitchFamily="34" charset="0"/>
              </a:rPr>
              <a:t>, Inc. produced 100 pens in May, and sold 80 of them that month.  The remaining 20 were sold in June.  </a:t>
            </a:r>
            <a:endParaRPr lang="en-US" sz="2400" dirty="0">
              <a:ea typeface="Times New Roman" panose="02020603050405020304" pitchFamily="18" charset="0"/>
            </a:endParaRPr>
          </a:p>
          <a:p>
            <a:r>
              <a:rPr lang="en-US" sz="2400" dirty="0" smtClean="0">
                <a:solidFill>
                  <a:srgbClr val="000000"/>
                </a:solidFill>
                <a:ea typeface="Times New Roman" panose="02020603050405020304" pitchFamily="18" charset="0"/>
                <a:cs typeface="Arial" panose="020B0604020202020204" pitchFamily="34" charset="0"/>
              </a:rPr>
              <a:t>	In </a:t>
            </a:r>
            <a:r>
              <a:rPr lang="en-US" sz="2400" dirty="0">
                <a:solidFill>
                  <a:srgbClr val="000000"/>
                </a:solidFill>
                <a:ea typeface="Times New Roman" panose="02020603050405020304" pitchFamily="18" charset="0"/>
                <a:cs typeface="Arial" panose="020B0604020202020204" pitchFamily="34" charset="0"/>
              </a:rPr>
              <a:t>May, factory heat cost $7,000 and heat for sales offices also cost $7,000</a:t>
            </a:r>
            <a:r>
              <a:rPr lang="en-US" sz="2400" dirty="0" smtClean="0">
                <a:solidFill>
                  <a:srgbClr val="000000"/>
                </a:solidFill>
                <a:ea typeface="Times New Roman" panose="02020603050405020304" pitchFamily="18" charset="0"/>
                <a:cs typeface="Arial" panose="020B0604020202020204" pitchFamily="34" charset="0"/>
              </a:rPr>
              <a:t>.</a:t>
            </a:r>
            <a:endParaRPr lang="en-US" sz="2400" dirty="0">
              <a:ea typeface="Times New Roman" panose="02020603050405020304" pitchFamily="18" charset="0"/>
            </a:endParaRPr>
          </a:p>
          <a:p>
            <a:r>
              <a:rPr lang="en-US" sz="2400" dirty="0">
                <a:solidFill>
                  <a:srgbClr val="000000"/>
                </a:solidFill>
                <a:ea typeface="Times New Roman" panose="02020603050405020304" pitchFamily="18" charset="0"/>
                <a:cs typeface="Arial Unicode MS" panose="020B0604020202020204" pitchFamily="34" charset="-128"/>
              </a:rPr>
              <a:t>		</a:t>
            </a:r>
            <a:r>
              <a:rPr lang="en-US" sz="2400" u="sng" dirty="0">
                <a:solidFill>
                  <a:srgbClr val="000000"/>
                </a:solidFill>
                <a:ea typeface="Times New Roman" panose="02020603050405020304" pitchFamily="18" charset="0"/>
                <a:cs typeface="Arial Unicode MS" panose="020B0604020202020204" pitchFamily="34" charset="-128"/>
              </a:rPr>
              <a:t>Factory Heat-May</a:t>
            </a:r>
            <a:r>
              <a:rPr lang="en-US" sz="2400" dirty="0">
                <a:solidFill>
                  <a:srgbClr val="000000"/>
                </a:solidFill>
                <a:ea typeface="Times New Roman" panose="02020603050405020304" pitchFamily="18" charset="0"/>
                <a:cs typeface="Arial Unicode MS" panose="020B0604020202020204" pitchFamily="34" charset="-128"/>
              </a:rPr>
              <a:t>	</a:t>
            </a:r>
            <a:r>
              <a:rPr lang="en-US" sz="2400" dirty="0" smtClean="0">
                <a:solidFill>
                  <a:srgbClr val="000000"/>
                </a:solidFill>
                <a:ea typeface="Times New Roman" panose="02020603050405020304" pitchFamily="18" charset="0"/>
                <a:cs typeface="Arial Unicode MS" panose="020B0604020202020204" pitchFamily="34" charset="-128"/>
              </a:rPr>
              <a:t>	</a:t>
            </a:r>
            <a:r>
              <a:rPr lang="en-US" sz="2400" u="sng" dirty="0" smtClean="0">
                <a:solidFill>
                  <a:srgbClr val="000000"/>
                </a:solidFill>
                <a:ea typeface="Times New Roman" panose="02020603050405020304" pitchFamily="18" charset="0"/>
                <a:cs typeface="Arial Unicode MS" panose="020B0604020202020204" pitchFamily="34" charset="-128"/>
              </a:rPr>
              <a:t>Sales </a:t>
            </a:r>
            <a:r>
              <a:rPr lang="en-US" sz="2400" u="sng" dirty="0">
                <a:solidFill>
                  <a:srgbClr val="000000"/>
                </a:solidFill>
                <a:ea typeface="Times New Roman" panose="02020603050405020304" pitchFamily="18" charset="0"/>
                <a:cs typeface="Arial Unicode MS" panose="020B0604020202020204" pitchFamily="34" charset="-128"/>
              </a:rPr>
              <a:t>Office Heat-May</a:t>
            </a:r>
            <a:endParaRPr lang="en-US" sz="2400" dirty="0">
              <a:ea typeface="Times New Roman" panose="02020603050405020304" pitchFamily="18" charset="0"/>
            </a:endParaRPr>
          </a:p>
          <a:p>
            <a:r>
              <a:rPr lang="en-US" sz="2400" dirty="0">
                <a:solidFill>
                  <a:srgbClr val="000000"/>
                </a:solidFill>
                <a:ea typeface="Times New Roman" panose="02020603050405020304" pitchFamily="18" charset="0"/>
                <a:cs typeface="Arial Unicode MS" panose="020B0604020202020204" pitchFamily="34" charset="-128"/>
              </a:rPr>
              <a:t>May</a:t>
            </a:r>
            <a:r>
              <a:rPr lang="en-US" sz="2400" dirty="0" smtClean="0">
                <a:solidFill>
                  <a:srgbClr val="000000"/>
                </a:solidFill>
                <a:ea typeface="Times New Roman" panose="02020603050405020304" pitchFamily="18" charset="0"/>
                <a:cs typeface="Arial Unicode MS" panose="020B0604020202020204" pitchFamily="34" charset="-128"/>
              </a:rPr>
              <a:t>:		$5600 CGS				$7000 expense</a:t>
            </a:r>
          </a:p>
          <a:p>
            <a:r>
              <a:rPr lang="en-US" sz="2400" dirty="0">
                <a:solidFill>
                  <a:srgbClr val="000000"/>
                </a:solidFill>
                <a:ea typeface="Times New Roman" panose="02020603050405020304" pitchFamily="18" charset="0"/>
                <a:cs typeface="Arial Unicode MS" panose="020B0604020202020204" pitchFamily="34" charset="-128"/>
              </a:rPr>
              <a:t>	</a:t>
            </a:r>
            <a:r>
              <a:rPr lang="en-US" sz="2400" dirty="0" smtClean="0">
                <a:solidFill>
                  <a:srgbClr val="000000"/>
                </a:solidFill>
                <a:ea typeface="Times New Roman" panose="02020603050405020304" pitchFamily="18" charset="0"/>
                <a:cs typeface="Arial Unicode MS" panose="020B0604020202020204" pitchFamily="34" charset="-128"/>
              </a:rPr>
              <a:t>		$1400 inventory</a:t>
            </a:r>
            <a:endParaRPr lang="en-US" sz="2400" dirty="0">
              <a:ea typeface="Times New Roman" panose="02020603050405020304" pitchFamily="18" charset="0"/>
            </a:endParaRPr>
          </a:p>
          <a:p>
            <a:r>
              <a:rPr lang="en-US" sz="2400" dirty="0">
                <a:solidFill>
                  <a:srgbClr val="000000"/>
                </a:solidFill>
                <a:ea typeface="Times New Roman" panose="02020603050405020304" pitchFamily="18" charset="0"/>
                <a:cs typeface="Arial Unicode MS" panose="020B0604020202020204" pitchFamily="34" charset="-128"/>
              </a:rPr>
              <a:t> </a:t>
            </a:r>
            <a:endParaRPr lang="en-US" sz="2400" dirty="0">
              <a:ea typeface="Times New Roman" panose="02020603050405020304" pitchFamily="18" charset="0"/>
            </a:endParaRPr>
          </a:p>
          <a:p>
            <a:r>
              <a:rPr lang="en-US" sz="2400" dirty="0">
                <a:solidFill>
                  <a:srgbClr val="000000"/>
                </a:solidFill>
                <a:ea typeface="Times New Roman" panose="02020603050405020304" pitchFamily="18" charset="0"/>
                <a:cs typeface="Arial Unicode MS" panose="020B0604020202020204" pitchFamily="34" charset="-128"/>
              </a:rPr>
              <a:t>June</a:t>
            </a:r>
            <a:r>
              <a:rPr lang="en-US" sz="2400" dirty="0" smtClean="0">
                <a:solidFill>
                  <a:srgbClr val="000000"/>
                </a:solidFill>
                <a:ea typeface="Times New Roman" panose="02020603050405020304" pitchFamily="18" charset="0"/>
                <a:cs typeface="Arial Unicode MS" panose="020B0604020202020204" pitchFamily="34" charset="-128"/>
              </a:rPr>
              <a:t>:		$1400 CGS</a:t>
            </a:r>
            <a:endParaRPr lang="en-US" sz="11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6273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tle slide bk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85750"/>
            <a:ext cx="9143429" cy="5143500"/>
          </a:xfrm>
          <a:prstGeom prst="rect">
            <a:avLst/>
          </a:prstGeom>
        </p:spPr>
      </p:pic>
      <p:pic>
        <p:nvPicPr>
          <p:cNvPr id="7" name="Picture 6" descr="Screen Shot 2015-04-06 at 4.18.20 PM.png"/>
          <p:cNvPicPr>
            <a:picLocks noChangeAspect="1"/>
          </p:cNvPicPr>
          <p:nvPr/>
        </p:nvPicPr>
        <p:blipFill rotWithShape="1">
          <a:blip r:embed="rId3">
            <a:extLst>
              <a:ext uri="{28A0092B-C50C-407E-A947-70E740481C1C}">
                <a14:useLocalDpi xmlns:a14="http://schemas.microsoft.com/office/drawing/2010/main" val="0"/>
              </a:ext>
            </a:extLst>
          </a:blip>
          <a:srcRect t="26217" b="16369"/>
          <a:stretch/>
        </p:blipFill>
        <p:spPr>
          <a:xfrm>
            <a:off x="6334605" y="4673787"/>
            <a:ext cx="2740122" cy="629624"/>
          </a:xfrm>
          <a:prstGeom prst="rect">
            <a:avLst/>
          </a:prstGeom>
        </p:spPr>
      </p:pic>
      <p:sp>
        <p:nvSpPr>
          <p:cNvPr id="4" name="TextBox 3"/>
          <p:cNvSpPr txBox="1"/>
          <p:nvPr/>
        </p:nvSpPr>
        <p:spPr>
          <a:xfrm>
            <a:off x="2901601" y="2799247"/>
            <a:ext cx="6173127" cy="1200329"/>
          </a:xfrm>
          <a:prstGeom prst="rect">
            <a:avLst/>
          </a:prstGeom>
          <a:noFill/>
        </p:spPr>
        <p:txBody>
          <a:bodyPr wrap="square" rtlCol="0">
            <a:spAutoFit/>
          </a:bodyPr>
          <a:lstStyle/>
          <a:p>
            <a:r>
              <a:rPr lang="en-US" sz="2400" b="1" dirty="0">
                <a:cs typeface="Calibri"/>
              </a:rPr>
              <a:t>Principles of Management</a:t>
            </a:r>
          </a:p>
          <a:p>
            <a:r>
              <a:rPr lang="en-US" sz="2400" b="1" dirty="0" smtClean="0">
                <a:cs typeface="Calibri"/>
              </a:rPr>
              <a:t>Managerial Accounting</a:t>
            </a:r>
            <a:endParaRPr lang="en-US" sz="2400" b="1" dirty="0">
              <a:cs typeface="Calibri"/>
            </a:endParaRPr>
          </a:p>
          <a:p>
            <a:r>
              <a:rPr lang="en-US" sz="2400" b="1" dirty="0" smtClean="0"/>
              <a:t>Cost of Goods Manufactured</a:t>
            </a:r>
            <a:endParaRPr lang="en-US" sz="2400" b="1" dirty="0"/>
          </a:p>
        </p:txBody>
      </p:sp>
      <p:sp>
        <p:nvSpPr>
          <p:cNvPr id="5" name="TextBox 4"/>
          <p:cNvSpPr txBox="1"/>
          <p:nvPr/>
        </p:nvSpPr>
        <p:spPr>
          <a:xfrm>
            <a:off x="3333600" y="3907158"/>
            <a:ext cx="4117065" cy="646331"/>
          </a:xfrm>
          <a:prstGeom prst="rect">
            <a:avLst/>
          </a:prstGeom>
          <a:noFill/>
        </p:spPr>
        <p:txBody>
          <a:bodyPr wrap="square" rtlCol="0">
            <a:spAutoFit/>
          </a:bodyPr>
          <a:lstStyle/>
          <a:p>
            <a:r>
              <a:rPr lang="en-US" dirty="0"/>
              <a:t>Professor Arnold Schneider</a:t>
            </a:r>
          </a:p>
          <a:p>
            <a:r>
              <a:rPr lang="en-US" dirty="0"/>
              <a:t>Scheller College of Business</a:t>
            </a:r>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9574"/>
          <a:stretch/>
        </p:blipFill>
        <p:spPr>
          <a:xfrm>
            <a:off x="458596" y="2569078"/>
            <a:ext cx="2352388" cy="2601467"/>
          </a:xfrm>
          <a:prstGeom prst="rect">
            <a:avLst/>
          </a:prstGeom>
        </p:spPr>
      </p:pic>
    </p:spTree>
    <p:extLst>
      <p:ext uri="{BB962C8B-B14F-4D97-AF65-F5344CB8AC3E}">
        <p14:creationId xmlns:p14="http://schemas.microsoft.com/office/powerpoint/2010/main" val="207902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i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831" y="479966"/>
            <a:ext cx="823114" cy="347708"/>
          </a:xfrm>
          <a:prstGeom prst="rect">
            <a:avLst/>
          </a:prstGeom>
        </p:spPr>
      </p:pic>
      <p:sp>
        <p:nvSpPr>
          <p:cNvPr id="15" name="TextBox 14"/>
          <p:cNvSpPr txBox="1"/>
          <p:nvPr/>
        </p:nvSpPr>
        <p:spPr>
          <a:xfrm>
            <a:off x="436199" y="326989"/>
            <a:ext cx="3848489" cy="461665"/>
          </a:xfrm>
          <a:prstGeom prst="rect">
            <a:avLst/>
          </a:prstGeom>
          <a:noFill/>
        </p:spPr>
        <p:txBody>
          <a:bodyPr wrap="none" rtlCol="0">
            <a:spAutoFit/>
          </a:bodyPr>
          <a:lstStyle/>
          <a:p>
            <a:r>
              <a:rPr lang="en-US" sz="2400" b="1" dirty="0"/>
              <a:t>Cost of Goods Manufactured</a:t>
            </a:r>
          </a:p>
        </p:txBody>
      </p:sp>
      <p:sp>
        <p:nvSpPr>
          <p:cNvPr id="2" name="Rectangle 1"/>
          <p:cNvSpPr/>
          <p:nvPr/>
        </p:nvSpPr>
        <p:spPr>
          <a:xfrm>
            <a:off x="436198" y="1060252"/>
            <a:ext cx="8098202" cy="2308324"/>
          </a:xfrm>
          <a:prstGeom prst="rect">
            <a:avLst/>
          </a:prstGeom>
        </p:spPr>
        <p:txBody>
          <a:bodyPr wrap="square">
            <a:spAutoFit/>
          </a:bodyPr>
          <a:lstStyle/>
          <a:p>
            <a:r>
              <a:rPr lang="en-US" sz="2400" u="sng" dirty="0"/>
              <a:t>Balance Sheet for Mfg. Company</a:t>
            </a:r>
          </a:p>
          <a:p>
            <a:r>
              <a:rPr lang="en-US" sz="2400" dirty="0"/>
              <a:t>3 inventories: Raw Materials, Finished Goods, Work in Process</a:t>
            </a:r>
          </a:p>
          <a:p>
            <a:r>
              <a:rPr lang="en-US" sz="2400" dirty="0"/>
              <a:t> </a:t>
            </a:r>
          </a:p>
          <a:p>
            <a:r>
              <a:rPr lang="en-US" sz="2400" u="sng" dirty="0"/>
              <a:t>Income Statement for Mfg. Company</a:t>
            </a:r>
          </a:p>
          <a:p>
            <a:pPr marL="2003425" indent="-2003425"/>
            <a:r>
              <a:rPr lang="en-US" sz="2400" dirty="0"/>
              <a:t>Merchandising: Cost of Goods Sold = </a:t>
            </a:r>
            <a:r>
              <a:rPr lang="en-US" sz="2400" dirty="0" smtClean="0"/>
              <a:t>BI + Purchases </a:t>
            </a:r>
            <a:r>
              <a:rPr lang="en-US" sz="2400" dirty="0"/>
              <a:t>– </a:t>
            </a:r>
            <a:r>
              <a:rPr lang="en-US" sz="2400" dirty="0" smtClean="0"/>
              <a:t>EI</a:t>
            </a:r>
            <a:endParaRPr lang="en-US" sz="2400" dirty="0"/>
          </a:p>
          <a:p>
            <a:pPr marL="2003425" indent="-2003425"/>
            <a:r>
              <a:rPr lang="en-US" sz="2400" dirty="0"/>
              <a:t>Manufacturing: Cost of Goods Sold = </a:t>
            </a:r>
            <a:r>
              <a:rPr lang="en-US" sz="2400" dirty="0" smtClean="0"/>
              <a:t>BI + </a:t>
            </a:r>
            <a:r>
              <a:rPr lang="en-US" sz="2400" dirty="0"/>
              <a:t>CGM – </a:t>
            </a:r>
            <a:r>
              <a:rPr lang="en-US" sz="2400" dirty="0" smtClean="0"/>
              <a:t>E</a:t>
            </a:r>
            <a:r>
              <a:rPr lang="en-US" sz="2400" dirty="0"/>
              <a:t>I </a:t>
            </a:r>
          </a:p>
        </p:txBody>
      </p:sp>
    </p:spTree>
    <p:extLst>
      <p:ext uri="{BB962C8B-B14F-4D97-AF65-F5344CB8AC3E}">
        <p14:creationId xmlns:p14="http://schemas.microsoft.com/office/powerpoint/2010/main" val="1119702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5303</TotalTime>
  <Words>666</Words>
  <Application>Microsoft Macintosh PowerPoint</Application>
  <PresentationFormat>On-screen Show (16:10)</PresentationFormat>
  <Paragraphs>215</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Microsoft Excel 97 - 2004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Gatech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c:creator>
  <cp:lastModifiedBy>Alan Flury</cp:lastModifiedBy>
  <cp:revision>113</cp:revision>
  <cp:lastPrinted>2015-10-09T16:43:11Z</cp:lastPrinted>
  <dcterms:created xsi:type="dcterms:W3CDTF">2015-04-03T14:55:56Z</dcterms:created>
  <dcterms:modified xsi:type="dcterms:W3CDTF">2016-01-01T21:47:23Z</dcterms:modified>
</cp:coreProperties>
</file>