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0" r:id="rId3"/>
    <p:sldId id="270" r:id="rId4"/>
    <p:sldId id="27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5715000" type="screen16x10"/>
  <p:notesSz cx="7096125" cy="9382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869" autoAdjust="0"/>
  </p:normalViewPr>
  <p:slideViewPr>
    <p:cSldViewPr snapToGrid="0" snapToObjects="1">
      <p:cViewPr varScale="1">
        <p:scale>
          <a:sx n="39" d="100"/>
          <a:sy n="39" d="100"/>
        </p:scale>
        <p:origin x="-88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 smtClean="0">
                <a:cs typeface="Calibri"/>
              </a:rPr>
              <a:t>Managerial Accounting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Activity Based Costing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17752"/>
            <a:ext cx="47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879" y="1173479"/>
            <a:ext cx="830780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Allocation using ABC:</a:t>
            </a:r>
          </a:p>
          <a:p>
            <a:r>
              <a:rPr lang="en-US" sz="2000" dirty="0"/>
              <a:t>Setup rate = $250,000 / (5 + 20) = $10,000 / setup</a:t>
            </a:r>
          </a:p>
          <a:p>
            <a:r>
              <a:rPr lang="en-US" sz="2000" dirty="0"/>
              <a:t>Engineering rate = $180,000 / (450 + 450) = $200 / </a:t>
            </a:r>
            <a:r>
              <a:rPr lang="en-US" sz="2000" dirty="0" err="1"/>
              <a:t>e.h.</a:t>
            </a:r>
            <a:endParaRPr lang="en-US" sz="2000" dirty="0"/>
          </a:p>
          <a:p>
            <a:r>
              <a:rPr lang="en-US" sz="2000" dirty="0"/>
              <a:t>Machine rate = $900,000 / (2,000 + 4,000) = $150 / </a:t>
            </a:r>
            <a:r>
              <a:rPr lang="en-US" sz="2000" dirty="0" err="1"/>
              <a:t>m.h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Regular: $33 + $32 + </a:t>
            </a:r>
            <a:r>
              <a:rPr lang="en-US" sz="2000" dirty="0" smtClean="0"/>
              <a:t>[$</a:t>
            </a:r>
            <a:r>
              <a:rPr lang="en-US" sz="2000" dirty="0"/>
              <a:t>10,000(5)+$200(450)+$150(2000)] / 8,000 = $120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err="1"/>
              <a:t>SuperPro</a:t>
            </a:r>
            <a:r>
              <a:rPr lang="en-US" sz="2000" dirty="0"/>
              <a:t>: $38 + $44 </a:t>
            </a:r>
            <a:r>
              <a:rPr lang="en-US" sz="2000" dirty="0" smtClean="0"/>
              <a:t>+ [$</a:t>
            </a:r>
            <a:r>
              <a:rPr lang="en-US" sz="2000" dirty="0"/>
              <a:t>10,000(20)+$200(450)+$150(4000)] / 2,200 = $487</a:t>
            </a:r>
          </a:p>
          <a:p>
            <a:pPr algn="just"/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66009"/>
            <a:ext cx="47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9" y="1446014"/>
            <a:ext cx="83630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u="sng" dirty="0" smtClean="0"/>
              <a:t>DLH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u="sng" dirty="0" smtClean="0"/>
              <a:t>ABC</a:t>
            </a:r>
            <a:endParaRPr lang="en-US" sz="2400" dirty="0"/>
          </a:p>
          <a:p>
            <a:r>
              <a:rPr lang="en-US" sz="2400" dirty="0"/>
              <a:t>Regular	</a:t>
            </a:r>
            <a:r>
              <a:rPr lang="en-US" sz="2400" dirty="0" smtClean="0"/>
              <a:t>	$</a:t>
            </a:r>
            <a:r>
              <a:rPr lang="en-US" sz="2400" dirty="0"/>
              <a:t>198	</a:t>
            </a:r>
            <a:r>
              <a:rPr lang="en-US" sz="2400" dirty="0" smtClean="0"/>
              <a:t>	$</a:t>
            </a:r>
            <a:r>
              <a:rPr lang="en-US" sz="2400" dirty="0"/>
              <a:t>120</a:t>
            </a:r>
          </a:p>
          <a:p>
            <a:r>
              <a:rPr lang="en-US" sz="2400" dirty="0" err="1"/>
              <a:t>SuperPro</a:t>
            </a:r>
            <a:r>
              <a:rPr lang="en-US" sz="2400" dirty="0"/>
              <a:t>	</a:t>
            </a:r>
            <a:r>
              <a:rPr lang="en-US" sz="2400" dirty="0" smtClean="0"/>
              <a:t>	$</a:t>
            </a:r>
            <a:r>
              <a:rPr lang="en-US" sz="2400" dirty="0"/>
              <a:t>203	</a:t>
            </a:r>
            <a:r>
              <a:rPr lang="en-US" sz="2400" dirty="0" smtClean="0"/>
              <a:t>	$</a:t>
            </a:r>
            <a:r>
              <a:rPr lang="en-US" sz="2400" dirty="0"/>
              <a:t>487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Using DLH, Regular was </a:t>
            </a:r>
            <a:r>
              <a:rPr lang="en-US" sz="2400" dirty="0" err="1"/>
              <a:t>overcosted</a:t>
            </a:r>
            <a:r>
              <a:rPr lang="en-US" sz="2400" dirty="0"/>
              <a:t>, and </a:t>
            </a:r>
            <a:r>
              <a:rPr lang="en-US" sz="2400" dirty="0" err="1"/>
              <a:t>SuperPro</a:t>
            </a:r>
            <a:r>
              <a:rPr lang="en-US" sz="2400" dirty="0"/>
              <a:t> was </a:t>
            </a:r>
            <a:r>
              <a:rPr lang="en-US" sz="2400" dirty="0" err="1"/>
              <a:t>undercosted</a:t>
            </a:r>
            <a:r>
              <a:rPr lang="en-US" sz="2400" dirty="0"/>
              <a:t>. Why?</a:t>
            </a:r>
          </a:p>
          <a:p>
            <a:endParaRPr lang="en-US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249133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192155"/>
            <a:ext cx="47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42055"/>
            <a:ext cx="84602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879" y="1489628"/>
            <a:ext cx="675313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ABC for </a:t>
            </a:r>
            <a:r>
              <a:rPr lang="en-US" altLang="en-US" sz="2400" dirty="0" smtClean="0"/>
              <a:t>non-manufacturing costs</a:t>
            </a:r>
          </a:p>
          <a:p>
            <a:pPr>
              <a:buFontTx/>
              <a:buNone/>
              <a:defRPr/>
            </a:pP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Increasing </a:t>
            </a:r>
            <a:r>
              <a:rPr lang="en-US" sz="2400" dirty="0"/>
              <a:t>emphasis on non-mfg. costs (in a mfg. co</a:t>
            </a:r>
            <a:r>
              <a:rPr lang="en-US" sz="2400" dirty="0" smtClean="0"/>
              <a:t>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Growing </a:t>
            </a:r>
            <a:r>
              <a:rPr lang="en-US" sz="2400" dirty="0"/>
              <a:t>portion of total </a:t>
            </a:r>
            <a:r>
              <a:rPr lang="en-US" sz="2400" dirty="0" smtClean="0"/>
              <a:t>costs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Feasibility </a:t>
            </a:r>
            <a:r>
              <a:rPr lang="en-US" sz="2400" dirty="0"/>
              <a:t>of  multiple cost systems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38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249133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192155"/>
            <a:ext cx="47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42055"/>
            <a:ext cx="84602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879" y="1489628"/>
            <a:ext cx="41067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defRPr/>
            </a:pPr>
            <a:r>
              <a:rPr lang="en-US" sz="2400" dirty="0" smtClean="0"/>
              <a:t>ABC in the Service Sector</a:t>
            </a:r>
          </a:p>
          <a:p>
            <a:pPr>
              <a:buClr>
                <a:schemeClr val="bg2"/>
              </a:buClr>
              <a:defRPr/>
            </a:pPr>
            <a:r>
              <a:rPr lang="en-US" sz="2400" dirty="0" smtClean="0"/>
              <a:t>-- Financial </a:t>
            </a:r>
            <a:r>
              <a:rPr lang="en-US" sz="2400" dirty="0"/>
              <a:t>Institutions</a:t>
            </a:r>
          </a:p>
          <a:p>
            <a:pPr>
              <a:buClr>
                <a:schemeClr val="bg2"/>
              </a:buClr>
              <a:defRPr/>
            </a:pPr>
            <a:r>
              <a:rPr lang="en-US" sz="2400" dirty="0" smtClean="0"/>
              <a:t>-- Health </a:t>
            </a:r>
            <a:r>
              <a:rPr lang="en-US" sz="2400" dirty="0"/>
              <a:t>Care Institutions</a:t>
            </a:r>
          </a:p>
          <a:p>
            <a:pPr>
              <a:buClr>
                <a:schemeClr val="bg2"/>
              </a:buClr>
              <a:defRPr/>
            </a:pPr>
            <a:r>
              <a:rPr lang="en-US" sz="2400" dirty="0" smtClean="0"/>
              <a:t>-- Telecommunications </a:t>
            </a:r>
            <a:r>
              <a:rPr lang="en-US" sz="2400" dirty="0"/>
              <a:t>Industry</a:t>
            </a:r>
          </a:p>
          <a:p>
            <a:pPr>
              <a:buClr>
                <a:schemeClr val="bg2"/>
              </a:buClr>
              <a:defRPr/>
            </a:pPr>
            <a:r>
              <a:rPr lang="en-US" sz="2400" dirty="0" smtClean="0"/>
              <a:t>-- Transportation </a:t>
            </a:r>
            <a:r>
              <a:rPr lang="en-US" sz="2400" dirty="0"/>
              <a:t>Industry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09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326989"/>
            <a:ext cx="300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Activity Based Costing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8" y="1060252"/>
            <a:ext cx="8098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 of two different types of pens manufactured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100,000 pens all with black ink and black casings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100,000 pens with variety of ink colors and casing colors</a:t>
            </a:r>
          </a:p>
          <a:p>
            <a:endParaRPr lang="en-US" sz="2400" dirty="0"/>
          </a:p>
          <a:p>
            <a:r>
              <a:rPr lang="en-US" sz="2400" dirty="0" smtClean="0"/>
              <a:t>Cost comparisons between the two types of pens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Direct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Direct labor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Manufacturing overhead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366009"/>
            <a:ext cx="300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656" y="1110317"/>
            <a:ext cx="7967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U. S. manufacturer of high volume, simple, no-frills tires:</a:t>
            </a:r>
          </a:p>
          <a:p>
            <a:r>
              <a:rPr lang="en-US" altLang="en-US" sz="2400" dirty="0"/>
              <a:t>Price - $45</a:t>
            </a:r>
          </a:p>
          <a:p>
            <a:r>
              <a:rPr lang="en-US" altLang="en-US" sz="2400" dirty="0"/>
              <a:t>Cost - $30</a:t>
            </a:r>
          </a:p>
          <a:p>
            <a:endParaRPr lang="en-US" altLang="en-US" sz="2400" dirty="0"/>
          </a:p>
          <a:p>
            <a:r>
              <a:rPr lang="en-US" altLang="en-US" sz="2400" dirty="0"/>
              <a:t>Non-U.S. competitor:</a:t>
            </a:r>
          </a:p>
          <a:p>
            <a:r>
              <a:rPr lang="en-US" altLang="en-US" sz="2400" dirty="0"/>
              <a:t>Price - $</a:t>
            </a:r>
            <a:r>
              <a:rPr lang="en-US" altLang="en-US" sz="2400" dirty="0" smtClean="0"/>
              <a:t>28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Accusation of violating anti-trust laws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17752"/>
            <a:ext cx="3005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Activity Based Costing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878" y="1187888"/>
            <a:ext cx="8307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ABC vs. Traditional </a:t>
            </a:r>
            <a:r>
              <a:rPr lang="en-US" altLang="en-US" sz="2400" dirty="0" smtClean="0"/>
              <a:t>Volume-Based Costing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878" y="2198936"/>
            <a:ext cx="65094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</a:pPr>
            <a:r>
              <a:rPr lang="en-US" altLang="en-US" sz="2400" dirty="0" smtClean="0"/>
              <a:t>-- Multiple </a:t>
            </a:r>
            <a:r>
              <a:rPr lang="en-US" altLang="en-US" sz="2400" dirty="0"/>
              <a:t>cost </a:t>
            </a:r>
            <a:r>
              <a:rPr lang="en-US" altLang="en-US" sz="2400" dirty="0" smtClean="0"/>
              <a:t>drivers</a:t>
            </a:r>
            <a:endParaRPr lang="en-US" altLang="en-US" sz="2400" dirty="0"/>
          </a:p>
          <a:p>
            <a:pPr>
              <a:spcBef>
                <a:spcPct val="0"/>
              </a:spcBef>
              <a:buClr>
                <a:schemeClr val="bg2"/>
              </a:buClr>
            </a:pPr>
            <a:r>
              <a:rPr lang="en-US" altLang="en-US" sz="2400" dirty="0" smtClean="0"/>
              <a:t>-- Departments </a:t>
            </a:r>
            <a:r>
              <a:rPr lang="en-US" altLang="en-US" sz="2400" dirty="0"/>
              <a:t>vs. </a:t>
            </a:r>
            <a:r>
              <a:rPr lang="en-US" altLang="en-US" sz="2400" dirty="0" smtClean="0"/>
              <a:t>Activities</a:t>
            </a:r>
            <a:endParaRPr lang="en-US" altLang="en-US" sz="2400" dirty="0"/>
          </a:p>
          <a:p>
            <a:pPr>
              <a:spcBef>
                <a:spcPct val="0"/>
              </a:spcBef>
              <a:buClr>
                <a:schemeClr val="bg2"/>
              </a:buClr>
            </a:pPr>
            <a:r>
              <a:rPr lang="en-US" altLang="en-US" sz="2400" dirty="0" smtClean="0"/>
              <a:t>-- Volume-based </a:t>
            </a:r>
            <a:r>
              <a:rPr lang="en-US" altLang="en-US" sz="2400" dirty="0"/>
              <a:t>vs. Activity-based cost </a:t>
            </a:r>
            <a:r>
              <a:rPr lang="en-US" altLang="en-US" sz="2400" dirty="0" smtClean="0"/>
              <a:t>drivers</a:t>
            </a:r>
          </a:p>
          <a:p>
            <a:pPr marL="0" lvl="1">
              <a:spcBef>
                <a:spcPct val="0"/>
              </a:spcBef>
              <a:buClr>
                <a:schemeClr val="bg2"/>
              </a:buClr>
            </a:pPr>
            <a:r>
              <a:rPr lang="en-US" altLang="en-US" sz="2400" dirty="0" smtClean="0"/>
              <a:t>	-- </a:t>
            </a:r>
            <a:r>
              <a:rPr lang="en-US" altLang="en-US" sz="2400" dirty="0"/>
              <a:t>Applicability of DL with automation</a:t>
            </a:r>
          </a:p>
          <a:p>
            <a:pPr>
              <a:spcBef>
                <a:spcPct val="0"/>
              </a:spcBef>
              <a:buClr>
                <a:schemeClr val="bg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66009"/>
            <a:ext cx="3005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9" y="1446014"/>
            <a:ext cx="8079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 smtClean="0"/>
              <a:t>ABC steps: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altLang="en-US" sz="2400" dirty="0" smtClean="0"/>
              <a:t>Identify </a:t>
            </a:r>
            <a:r>
              <a:rPr lang="en-US" altLang="en-US" sz="2400" dirty="0"/>
              <a:t>cost pools (ACTIVITIES).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altLang="en-US" sz="2400" dirty="0"/>
              <a:t>Identify cost drivers.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altLang="en-US" sz="2400" dirty="0"/>
              <a:t>Determine separate cost rates for each pool &amp; apply to each product.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249133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135176"/>
            <a:ext cx="3005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378" y="1350615"/>
            <a:ext cx="84602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51547"/>
              </p:ext>
            </p:extLst>
          </p:nvPr>
        </p:nvGraphicFramePr>
        <p:xfrm>
          <a:off x="3175" y="757873"/>
          <a:ext cx="914082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4943475" imgH="4143375" progId="Excel.Sheet.8">
                  <p:embed/>
                </p:oleObj>
              </mc:Choice>
              <mc:Fallback>
                <p:oleObj name="Worksheet" r:id="rId4" imgW="4943475" imgH="4143375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757873"/>
                        <a:ext cx="914082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2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 smtClean="0">
                <a:cs typeface="Calibri"/>
              </a:rPr>
              <a:t>Managerial Accounting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Illustration of Activity Based Costing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8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206730"/>
            <a:ext cx="47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9" y="803314"/>
            <a:ext cx="80982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 Comparing ABC with Volume Based Costing:</a:t>
            </a:r>
            <a:endParaRPr lang="en-US" dirty="0"/>
          </a:p>
          <a:p>
            <a:r>
              <a:rPr lang="en-US" dirty="0" smtClean="0"/>
              <a:t>JP Co. makes two </a:t>
            </a:r>
            <a:r>
              <a:rPr lang="en-US" dirty="0"/>
              <a:t>types of </a:t>
            </a:r>
            <a:r>
              <a:rPr lang="en-US" dirty="0" smtClean="0"/>
              <a:t>hockey skates--Regular </a:t>
            </a:r>
            <a:r>
              <a:rPr lang="en-US" dirty="0"/>
              <a:t>and </a:t>
            </a:r>
            <a:r>
              <a:rPr lang="en-US" dirty="0" err="1"/>
              <a:t>SuperPro</a:t>
            </a:r>
            <a:r>
              <a:rPr lang="en-US" dirty="0"/>
              <a:t>. </a:t>
            </a:r>
            <a:r>
              <a:rPr lang="en-US" dirty="0" smtClean="0"/>
              <a:t>Data follows: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i="1" dirty="0" smtClean="0"/>
              <a:t>					</a:t>
            </a:r>
            <a:r>
              <a:rPr lang="en-US" i="1" u="sng" dirty="0" smtClean="0"/>
              <a:t>Regular   </a:t>
            </a:r>
            <a:r>
              <a:rPr lang="en-US" i="1" dirty="0" smtClean="0"/>
              <a:t>  </a:t>
            </a:r>
            <a:r>
              <a:rPr lang="en-US" i="1" dirty="0"/>
              <a:t>	</a:t>
            </a:r>
            <a:r>
              <a:rPr lang="en-US" i="1" u="sng" dirty="0" err="1" smtClean="0"/>
              <a:t>SuperPro</a:t>
            </a:r>
            <a:endParaRPr lang="en-US" dirty="0"/>
          </a:p>
          <a:p>
            <a:r>
              <a:rPr lang="en-US" dirty="0"/>
              <a:t>DM cost/unit			$33.00		$38.00</a:t>
            </a:r>
          </a:p>
          <a:p>
            <a:r>
              <a:rPr lang="en-US" dirty="0"/>
              <a:t>DL cost/unit			$32.00		$44.00</a:t>
            </a:r>
          </a:p>
          <a:p>
            <a:r>
              <a:rPr lang="en-US" dirty="0"/>
              <a:t>DL hours				12,000		  3,000</a:t>
            </a:r>
          </a:p>
          <a:p>
            <a:r>
              <a:rPr lang="en-US" dirty="0"/>
              <a:t>Machine hours	 	  </a:t>
            </a:r>
            <a:r>
              <a:rPr lang="en-US" dirty="0" smtClean="0"/>
              <a:t>2,000</a:t>
            </a:r>
            <a:r>
              <a:rPr lang="en-US" dirty="0"/>
              <a:t>		  4,000</a:t>
            </a:r>
          </a:p>
          <a:p>
            <a:r>
              <a:rPr lang="en-US" dirty="0"/>
              <a:t>Engineering hours		     450		     450</a:t>
            </a:r>
          </a:p>
          <a:p>
            <a:r>
              <a:rPr lang="en-US" dirty="0"/>
              <a:t>Number of setups		         5		       20</a:t>
            </a:r>
          </a:p>
          <a:p>
            <a:r>
              <a:rPr lang="en-US" dirty="0"/>
              <a:t>Number of units		  8,000		  2,200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overhead costs consist of the following items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r>
              <a:rPr lang="en-US" dirty="0"/>
              <a:t>Setup costs 		         	         $250,000</a:t>
            </a:r>
          </a:p>
          <a:p>
            <a:r>
              <a:rPr lang="en-US" dirty="0"/>
              <a:t>Engineering costs	                    	$180,000</a:t>
            </a:r>
          </a:p>
          <a:p>
            <a:r>
              <a:rPr lang="en-US" dirty="0"/>
              <a:t>Machine costs		         		$</a:t>
            </a:r>
            <a:r>
              <a:rPr lang="en-US" u="sng" dirty="0" smtClean="0"/>
              <a:t>900,000</a:t>
            </a:r>
            <a:endParaRPr lang="en-US" dirty="0"/>
          </a:p>
          <a:p>
            <a:r>
              <a:rPr lang="en-US" dirty="0"/>
              <a:t>Total			                 		</a:t>
            </a:r>
            <a:r>
              <a:rPr lang="en-US" dirty="0" smtClean="0"/>
              <a:t>	$1,330,000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366009"/>
            <a:ext cx="47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Illustration of Activity Based Costing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656" y="1354157"/>
            <a:ext cx="7967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Allocation using direct labor </a:t>
            </a:r>
            <a:r>
              <a:rPr lang="en-US" sz="2400" dirty="0" smtClean="0"/>
              <a:t>hours (Volume-based costing):</a:t>
            </a:r>
          </a:p>
          <a:p>
            <a:pPr lvl="0"/>
            <a:endParaRPr lang="en-US" sz="2400" dirty="0"/>
          </a:p>
          <a:p>
            <a:r>
              <a:rPr lang="en-US" sz="2400" dirty="0"/>
              <a:t>OH rate = $1,330,000 / (12,000 + 3,000) = $88.67 / DLH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Regular: $33 + $32 + [$88.67(12,000)] / 8,000 = $198</a:t>
            </a:r>
          </a:p>
          <a:p>
            <a:r>
              <a:rPr lang="en-US" sz="2400" dirty="0" err="1"/>
              <a:t>SuperPro</a:t>
            </a:r>
            <a:r>
              <a:rPr lang="en-US" sz="2400" dirty="0"/>
              <a:t>: $38 + $44 + [$88.67(3,000)] / 2,200 = $203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55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379</Words>
  <Application>Microsoft Macintosh PowerPoint</Application>
  <PresentationFormat>On-screen Show (16:10)</PresentationFormat>
  <Paragraphs>94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Alan Flury</cp:lastModifiedBy>
  <cp:revision>132</cp:revision>
  <cp:lastPrinted>2015-10-13T18:32:02Z</cp:lastPrinted>
  <dcterms:created xsi:type="dcterms:W3CDTF">2015-04-03T14:55:56Z</dcterms:created>
  <dcterms:modified xsi:type="dcterms:W3CDTF">2016-01-01T21:51:21Z</dcterms:modified>
</cp:coreProperties>
</file>