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60" r:id="rId3"/>
    <p:sldId id="270" r:id="rId4"/>
    <p:sldId id="271" r:id="rId5"/>
    <p:sldId id="280" r:id="rId6"/>
    <p:sldId id="28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9144000" cy="5715000" type="screen16x10"/>
  <p:notesSz cx="7096125" cy="93821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61341"/>
    <a:srgbClr val="000058"/>
    <a:srgbClr val="E4A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6"/>
    <p:restoredTop sz="98869" autoAdjust="0"/>
  </p:normalViewPr>
  <p:slideViewPr>
    <p:cSldViewPr snapToGrid="0" snapToObjects="1">
      <p:cViewPr varScale="1">
        <p:scale>
          <a:sx n="149" d="100"/>
          <a:sy n="149" d="100"/>
        </p:scale>
        <p:origin x="704" y="17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1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0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C248-B5A8-0D4E-BE0A-1EAC4DA9EA49}" type="datetimeFigureOut">
              <a:rPr lang="en-US" smtClean="0"/>
              <a:t>6/27/19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7CF-4A28-DE44-AF7A-49AEDE930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Managerial Accounting</a:t>
            </a:r>
          </a:p>
          <a:p>
            <a:r>
              <a:rPr lang="en-US" sz="2400" b="1" dirty="0"/>
              <a:t>Standard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3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556166"/>
            <a:ext cx="240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Variance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656" y="18673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656" y="1399877"/>
            <a:ext cx="7967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/>
              <a:t>Often, Quantity Purchased ≠ Quantity Used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MQV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	Use quantity used 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[MQV = SP (AQ – SQ)]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MPV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	Either quantity used or purchased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For cost control, compute variances as soon as possible.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Quantity purchased is recommended.</a:t>
            </a:r>
          </a:p>
        </p:txBody>
      </p:sp>
    </p:spTree>
    <p:extLst>
      <p:ext uri="{BB962C8B-B14F-4D97-AF65-F5344CB8AC3E}">
        <p14:creationId xmlns:p14="http://schemas.microsoft.com/office/powerpoint/2010/main" val="280545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99187"/>
            <a:ext cx="2401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Variance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879" y="1173479"/>
            <a:ext cx="830780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Actual Cost</a:t>
            </a:r>
            <a:r>
              <a:rPr lang="en-US" dirty="0"/>
              <a:t>				</a:t>
            </a:r>
            <a:r>
              <a:rPr lang="en-US" u="sng" dirty="0"/>
              <a:t>Inputs at Standard</a:t>
            </a:r>
            <a:r>
              <a:rPr lang="en-US" dirty="0"/>
              <a:t>				</a:t>
            </a:r>
            <a:r>
              <a:rPr lang="en-US" u="sng" dirty="0"/>
              <a:t>Standard Cost</a:t>
            </a:r>
            <a:endParaRPr lang="en-US" dirty="0"/>
          </a:p>
          <a:p>
            <a:r>
              <a:rPr lang="en-US" i="1" dirty="0"/>
              <a:t>AH x AR---------------------------------AH x SR--------------------------------SH x SR</a:t>
            </a:r>
            <a:endParaRPr lang="en-US" dirty="0"/>
          </a:p>
          <a:p>
            <a:r>
              <a:rPr lang="en-US" sz="2400" dirty="0"/>
              <a:t> </a:t>
            </a:r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dirty="0"/>
              <a:t>DL Variances: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Labor Rate Variance (LRV) = AH (AR – SR)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Labor Efficiency </a:t>
            </a:r>
            <a:r>
              <a:rPr lang="en-US" sz="2400"/>
              <a:t>Variance (LEV</a:t>
            </a:r>
            <a:r>
              <a:rPr lang="en-US" sz="2400" dirty="0"/>
              <a:t>) = SR (AH – SH)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Variances &gt; 0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U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Variances &lt; 0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7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42209"/>
            <a:ext cx="2401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Variance Analysis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1879" y="1069846"/>
            <a:ext cx="813107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Example</a:t>
            </a:r>
            <a:endParaRPr lang="en-US" sz="2000" dirty="0"/>
          </a:p>
          <a:p>
            <a:r>
              <a:rPr lang="en-US" sz="2000" dirty="0"/>
              <a:t>Standards for the direct costs of producing a bottle of medicine are:</a:t>
            </a:r>
          </a:p>
          <a:p>
            <a:r>
              <a:rPr lang="en-US" sz="2000" dirty="0"/>
              <a:t>Materials (6 ounces @ $3.25)			$19.50</a:t>
            </a:r>
          </a:p>
          <a:p>
            <a:r>
              <a:rPr lang="en-US" sz="2000" dirty="0"/>
              <a:t>Labor (2 hours @ $9.50)				$19.00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During March, 1200 bottles were produced and the following data recorded:</a:t>
            </a:r>
            <a:endParaRPr lang="en-US" sz="2000" b="1" dirty="0"/>
          </a:p>
          <a:p>
            <a:r>
              <a:rPr lang="en-US" sz="2000" dirty="0"/>
              <a:t>• Materials -- </a:t>
            </a:r>
            <a:r>
              <a:rPr lang="en-US" sz="2000" u="sng" dirty="0"/>
              <a:t>purchased</a:t>
            </a:r>
            <a:r>
              <a:rPr lang="en-US" sz="2000" dirty="0"/>
              <a:t> 8000 ounces @ $3.20 and </a:t>
            </a:r>
            <a:r>
              <a:rPr lang="en-US" sz="2000" u="sng" dirty="0"/>
              <a:t>used</a:t>
            </a:r>
            <a:r>
              <a:rPr lang="en-US" sz="2000" dirty="0"/>
              <a:t> 7300 ounces</a:t>
            </a:r>
          </a:p>
          <a:p>
            <a:r>
              <a:rPr lang="en-US" sz="2000" dirty="0"/>
              <a:t>• Labor -- paid an average of $9.70 for 2300 hours</a:t>
            </a:r>
          </a:p>
          <a:p>
            <a:r>
              <a:rPr lang="en-US" sz="2000" dirty="0"/>
              <a:t> </a:t>
            </a:r>
          </a:p>
          <a:p>
            <a:r>
              <a:rPr lang="en-US" sz="2000" i="1" dirty="0"/>
              <a:t>MPV = 8000($3.20 - $3.25) = $400 F</a:t>
            </a:r>
          </a:p>
          <a:p>
            <a:r>
              <a:rPr lang="en-US" sz="2000" i="1" dirty="0"/>
              <a:t>MQV = $3.25(7300 – 7200) = $325 U</a:t>
            </a:r>
          </a:p>
          <a:p>
            <a:r>
              <a:rPr lang="en-US" sz="2000" i="1" dirty="0"/>
              <a:t>LRV = 2300($9.70 - $9.50) = $460 U</a:t>
            </a:r>
          </a:p>
          <a:p>
            <a:r>
              <a:rPr lang="en-US" sz="2000" i="1" dirty="0"/>
              <a:t>LEV = $9.50(2300 – 2400) = $950 F</a:t>
            </a:r>
          </a:p>
        </p:txBody>
      </p:sp>
    </p:spTree>
    <p:extLst>
      <p:ext uri="{BB962C8B-B14F-4D97-AF65-F5344CB8AC3E}">
        <p14:creationId xmlns:p14="http://schemas.microsoft.com/office/powerpoint/2010/main" val="428994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36727"/>
            <a:ext cx="2401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Variance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665655"/>
            <a:ext cx="7652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Causes of MPV [AQ (AP – SP)]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of vendors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mode of transportation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Not taking anticipated purchase discounts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quality of materials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Unanticipated inflation</a:t>
            </a:r>
          </a:p>
        </p:txBody>
      </p:sp>
    </p:spTree>
    <p:extLst>
      <p:ext uri="{BB962C8B-B14F-4D97-AF65-F5344CB8AC3E}">
        <p14:creationId xmlns:p14="http://schemas.microsoft.com/office/powerpoint/2010/main" val="411467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42209"/>
            <a:ext cx="2401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Variance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414195"/>
            <a:ext cx="76524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Causes of MQV [SP (AQ – SQ)]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quality of materials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in manufacturing process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different machines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in workers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/>
            <a:r>
              <a:rPr lang="en-US" sz="2400" dirty="0"/>
              <a:t>Note: change in output does not cause MQV</a:t>
            </a:r>
          </a:p>
        </p:txBody>
      </p:sp>
    </p:spTree>
    <p:extLst>
      <p:ext uri="{BB962C8B-B14F-4D97-AF65-F5344CB8AC3E}">
        <p14:creationId xmlns:p14="http://schemas.microsoft.com/office/powerpoint/2010/main" val="359796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8" y="442209"/>
            <a:ext cx="2401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Variance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414195"/>
            <a:ext cx="76524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Causes of LRV [AH (AR – SR)]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Unanticipated wage changes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types (skills) of workers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Piece-work vs. hourly rates</a:t>
            </a:r>
          </a:p>
        </p:txBody>
      </p:sp>
    </p:spTree>
    <p:extLst>
      <p:ext uri="{BB962C8B-B14F-4D97-AF65-F5344CB8AC3E}">
        <p14:creationId xmlns:p14="http://schemas.microsoft.com/office/powerpoint/2010/main" val="300185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8" y="444347"/>
            <a:ext cx="2401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Variance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414195"/>
            <a:ext cx="76524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Causes of LEV [SR (AH – SH)]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quality of materials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in manufacturing process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different machines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in workers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0"/>
            <a:r>
              <a:rPr lang="en-US" sz="2400" dirty="0"/>
              <a:t>Note: change in output does not cause LEV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250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8" y="442209"/>
            <a:ext cx="2401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Variance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414195"/>
            <a:ext cx="7652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/>
              <a:t>How often are variances reported?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How often are standards revised?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At what point are variances investigated? 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88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199" y="440044"/>
            <a:ext cx="2088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Standard Costs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199" y="1085254"/>
            <a:ext cx="56598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cost components: (1) Price (2) Quantity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Actual Cost = Actual Price x Actual Quantity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Standard – a target</a:t>
            </a:r>
          </a:p>
          <a:p>
            <a:r>
              <a:rPr lang="en-US" sz="2400" dirty="0"/>
              <a:t>Standard Price = Budgeted Price</a:t>
            </a:r>
          </a:p>
          <a:p>
            <a:r>
              <a:rPr lang="en-US" sz="2400" dirty="0"/>
              <a:t>Standard Quantity ≠ Budgeted Quantity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Standard Quantity: the amount of input that should have been used to produce the actual output</a:t>
            </a:r>
          </a:p>
        </p:txBody>
      </p:sp>
    </p:spTree>
    <p:extLst>
      <p:ext uri="{BB962C8B-B14F-4D97-AF65-F5344CB8AC3E}">
        <p14:creationId xmlns:p14="http://schemas.microsoft.com/office/powerpoint/2010/main" val="277075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56" y="499187"/>
            <a:ext cx="2088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Standard Costs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2656" y="18673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2656" y="1605617"/>
            <a:ext cx="7967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Example for DM</a:t>
            </a:r>
            <a:r>
              <a:rPr lang="en-US" sz="2400" dirty="0"/>
              <a:t>:</a:t>
            </a:r>
          </a:p>
          <a:p>
            <a:r>
              <a:rPr lang="en-US" sz="2400" dirty="0"/>
              <a:t>• 3 lbs. of steel for 1 trash can.</a:t>
            </a:r>
          </a:p>
          <a:p>
            <a:r>
              <a:rPr lang="en-US" sz="2400" dirty="0"/>
              <a:t>• 400 trash cans were budgeted.</a:t>
            </a:r>
          </a:p>
          <a:p>
            <a:r>
              <a:rPr lang="en-US" sz="2400" dirty="0"/>
              <a:t>• 450 trash cans produced.</a:t>
            </a:r>
          </a:p>
          <a:p>
            <a:r>
              <a:rPr lang="en-US" sz="2400" dirty="0"/>
              <a:t>• 1300 lbs. of steel used.</a:t>
            </a:r>
          </a:p>
          <a:p>
            <a:r>
              <a:rPr lang="en-US" sz="2400" dirty="0"/>
              <a:t> </a:t>
            </a:r>
          </a:p>
          <a:p>
            <a:r>
              <a:rPr lang="en-US" sz="2400" i="1" dirty="0"/>
              <a:t>Actual quantity of DM = 1300 lbs.</a:t>
            </a:r>
            <a:endParaRPr lang="en-US" sz="2400" dirty="0"/>
          </a:p>
          <a:p>
            <a:r>
              <a:rPr lang="en-US" sz="2400" i="1" dirty="0"/>
              <a:t>Budgeted quantity of DM = 1200 lbs.</a:t>
            </a:r>
            <a:endParaRPr lang="en-US" sz="2400" dirty="0"/>
          </a:p>
          <a:p>
            <a:r>
              <a:rPr lang="en-US" sz="2400" i="1" dirty="0"/>
              <a:t>Standard quantity of DM = 1350 lbs.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112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499187"/>
            <a:ext cx="2088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Standard Costs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879" y="1463039"/>
            <a:ext cx="83078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/>
              <a:t>Example for DL</a:t>
            </a:r>
            <a:r>
              <a:rPr lang="en-US" sz="2400" dirty="0"/>
              <a:t>:</a:t>
            </a:r>
          </a:p>
          <a:p>
            <a:r>
              <a:rPr lang="en-US" sz="2400" dirty="0"/>
              <a:t>• 4 hours of DL are needed to produce 1 printer </a:t>
            </a:r>
          </a:p>
          <a:p>
            <a:r>
              <a:rPr lang="en-US" sz="2400" dirty="0"/>
              <a:t>• Budgeted output was 200 printers</a:t>
            </a:r>
          </a:p>
          <a:p>
            <a:r>
              <a:rPr lang="en-US" sz="2400" dirty="0"/>
              <a:t>• Actual output was 220 printers </a:t>
            </a:r>
          </a:p>
          <a:p>
            <a:r>
              <a:rPr lang="en-US" sz="2400" dirty="0"/>
              <a:t>• 900 hours were worked</a:t>
            </a:r>
          </a:p>
          <a:p>
            <a:r>
              <a:rPr lang="en-US" sz="2400" dirty="0"/>
              <a:t> </a:t>
            </a:r>
          </a:p>
          <a:p>
            <a:r>
              <a:rPr lang="en-US" sz="2400" i="1" dirty="0"/>
              <a:t>Actual hours = 900</a:t>
            </a:r>
            <a:endParaRPr lang="en-US" sz="2400" dirty="0"/>
          </a:p>
          <a:p>
            <a:r>
              <a:rPr lang="en-US" sz="2400" i="1" dirty="0"/>
              <a:t>Budgeted hours = 800</a:t>
            </a:r>
            <a:endParaRPr lang="en-US" sz="2400" dirty="0"/>
          </a:p>
          <a:p>
            <a:r>
              <a:rPr lang="en-US" sz="2400" i="1" dirty="0"/>
              <a:t>Standard hours = 880</a:t>
            </a:r>
            <a:endParaRPr lang="en-US" sz="2400" dirty="0"/>
          </a:p>
          <a:p>
            <a:pPr algn="just"/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5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556166"/>
            <a:ext cx="2088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Standard Costs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1879" y="1439498"/>
            <a:ext cx="658071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Standard Cost = Standard Price x Standard Quantity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Setting Standards: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• Ideal (Strict) Standards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• Easily Attainable Standards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• Normal Operating Standards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15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249133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8" y="325333"/>
            <a:ext cx="2088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Standard Costs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442055"/>
            <a:ext cx="84602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/>
          </a:p>
          <a:p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1879" y="1489628"/>
            <a:ext cx="444057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For Standard Prices,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Shipping charges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Discounts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For Standard Quantities, consider: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Breakage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Spillage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Theft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62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0" y="463864"/>
            <a:ext cx="823114" cy="3477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1879" y="386293"/>
            <a:ext cx="2088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Standard Costs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61878" y="1442055"/>
            <a:ext cx="84602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/>
          </a:p>
          <a:p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1878" y="1196993"/>
            <a:ext cx="836306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u="sng" dirty="0"/>
              <a:t>Example</a:t>
            </a:r>
            <a:endParaRPr lang="en-US" altLang="en-US" sz="2000" dirty="0"/>
          </a:p>
          <a:p>
            <a:pPr>
              <a:spcBef>
                <a:spcPct val="0"/>
              </a:spcBef>
            </a:pPr>
            <a:r>
              <a:rPr lang="en-US" altLang="en-US" sz="2000" dirty="0"/>
              <a:t>-- Greenbelt Inc. produced 200 quarts of a cleaning solvent.  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-- Each quart of solvent requires an input of 1.3 quarts of material (part of it is lost in evaporation during production).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-- The material is purchased in 15-gallon containers, at a cost of $45 per container. 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-- Discount terms of 2/10, n/30 are offered by the supplier. </a:t>
            </a:r>
          </a:p>
          <a:p>
            <a:pPr>
              <a:spcBef>
                <a:spcPct val="0"/>
              </a:spcBef>
            </a:pPr>
            <a:r>
              <a:rPr lang="en-US" altLang="en-US" sz="2000" dirty="0"/>
              <a:t>-- Greenbelt takes all discounts.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 dirty="0"/>
              <a:t>Standard materials cost for the cleaning solvent: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 dirty="0"/>
              <a:t>SP = [(.98)($45) / (15)(4)] = $.735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 dirty="0"/>
              <a:t>SQ = [(1.3)(200)] = 260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 dirty="0"/>
              <a:t>Total standard cost = $.735 x 260 = $191</a:t>
            </a:r>
          </a:p>
        </p:txBody>
      </p:sp>
    </p:spTree>
    <p:extLst>
      <p:ext uri="{BB962C8B-B14F-4D97-AF65-F5344CB8AC3E}">
        <p14:creationId xmlns:p14="http://schemas.microsoft.com/office/powerpoint/2010/main" val="61623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tle slide bk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5750"/>
            <a:ext cx="9143429" cy="5143500"/>
          </a:xfrm>
          <a:prstGeom prst="rect">
            <a:avLst/>
          </a:prstGeom>
        </p:spPr>
      </p:pic>
      <p:pic>
        <p:nvPicPr>
          <p:cNvPr id="7" name="Picture 6" descr="Screen Shot 2015-04-06 at 4.18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7" b="16369"/>
          <a:stretch/>
        </p:blipFill>
        <p:spPr>
          <a:xfrm>
            <a:off x="6334605" y="4673787"/>
            <a:ext cx="2740122" cy="62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1601" y="2799247"/>
            <a:ext cx="6173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Calibri"/>
              </a:rPr>
              <a:t>Principles of Management</a:t>
            </a:r>
          </a:p>
          <a:p>
            <a:r>
              <a:rPr lang="en-US" sz="2400" b="1" dirty="0">
                <a:cs typeface="Calibri"/>
              </a:rPr>
              <a:t>Managerial Accounting</a:t>
            </a:r>
          </a:p>
          <a:p>
            <a:r>
              <a:rPr lang="en-US" sz="2400" b="1" dirty="0"/>
              <a:t>Variance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3600" y="3907158"/>
            <a:ext cx="41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Professor Arnold Schneider</a:t>
            </a:r>
          </a:p>
          <a:p>
            <a:r>
              <a:rPr lang="en-US" dirty="0"/>
              <a:t>Scheller College of Business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/>
          <a:stretch/>
        </p:blipFill>
        <p:spPr>
          <a:xfrm>
            <a:off x="458596" y="2569078"/>
            <a:ext cx="2352388" cy="26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0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i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31" y="479966"/>
            <a:ext cx="823114" cy="3477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6199" y="440044"/>
            <a:ext cx="240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Variance 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199" y="1230034"/>
            <a:ext cx="854778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Actual Cost</a:t>
            </a:r>
            <a:r>
              <a:rPr lang="en-US" dirty="0"/>
              <a:t>				</a:t>
            </a:r>
            <a:r>
              <a:rPr lang="en-US" u="sng" dirty="0"/>
              <a:t>Inputs at Standard</a:t>
            </a:r>
            <a:r>
              <a:rPr lang="en-US" dirty="0"/>
              <a:t>				</a:t>
            </a:r>
            <a:r>
              <a:rPr lang="en-US" u="sng" dirty="0"/>
              <a:t>Standard Cost</a:t>
            </a:r>
            <a:endParaRPr lang="en-US" dirty="0"/>
          </a:p>
          <a:p>
            <a:r>
              <a:rPr lang="en-US" i="1" dirty="0"/>
              <a:t>AQ x AP---------------------------------AQ x SP--------------------------------SQ x SP</a:t>
            </a:r>
            <a:endParaRPr lang="en-US" dirty="0"/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DM Variances: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Materials Price Variance (MPV) = AQ (AP – SP)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Materials Quantity Variance (MQV) = SP (AQ – SQ)</a:t>
            </a:r>
          </a:p>
          <a:p>
            <a:endParaRPr 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Variances &gt; 0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U</a:t>
            </a:r>
          </a:p>
          <a:p>
            <a:pPr>
              <a:spcBef>
                <a:spcPct val="0"/>
              </a:spcBef>
            </a:pPr>
            <a:r>
              <a:rPr lang="en-US" altLang="en-US" sz="2400" dirty="0"/>
              <a:t>Variances &lt; 0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F</a:t>
            </a:r>
          </a:p>
        </p:txBody>
      </p:sp>
    </p:spTree>
    <p:extLst>
      <p:ext uri="{BB962C8B-B14F-4D97-AF65-F5344CB8AC3E}">
        <p14:creationId xmlns:p14="http://schemas.microsoft.com/office/powerpoint/2010/main" val="3963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450</Words>
  <Application>Microsoft Macintosh PowerPoint</Application>
  <PresentationFormat>On-screen Show (16:10)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</dc:creator>
  <cp:lastModifiedBy>Sharifi, Hadi</cp:lastModifiedBy>
  <cp:revision>153</cp:revision>
  <cp:lastPrinted>2015-10-15T19:23:45Z</cp:lastPrinted>
  <dcterms:created xsi:type="dcterms:W3CDTF">2015-04-03T14:55:56Z</dcterms:created>
  <dcterms:modified xsi:type="dcterms:W3CDTF">2019-06-27T12:52:16Z</dcterms:modified>
</cp:coreProperties>
</file>