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0" r:id="rId3"/>
    <p:sldId id="270" r:id="rId4"/>
    <p:sldId id="27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9144000" cy="5715000" type="screen16x10"/>
  <p:notesSz cx="7096125" cy="9382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69" autoAdjust="0"/>
  </p:normalViewPr>
  <p:slideViewPr>
    <p:cSldViewPr snapToGrid="0" snapToObjects="1">
      <p:cViewPr varScale="1">
        <p:scale>
          <a:sx n="62" d="100"/>
          <a:sy n="62" d="100"/>
        </p:scale>
        <p:origin x="-120" y="-4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 smtClean="0">
                <a:cs typeface="Calibri"/>
              </a:rPr>
              <a:t>Managerial Accounting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Planning &amp; Decision Making Terminology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56166"/>
            <a:ext cx="409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385144"/>
            <a:ext cx="8470824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u="sng" dirty="0" smtClean="0"/>
              <a:t>FIXED COSTS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DIRECT </a:t>
            </a:r>
            <a:r>
              <a:rPr lang="en-US" altLang="en-US" sz="2400" dirty="0"/>
              <a:t>FIXED COSTS: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Avoidable  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  Relevant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Unavoidable 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 Not Relevant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COMMON (ALLOCATED) FIXED COSTS: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Not Relevant [Re-allocated elsewhere]</a:t>
            </a:r>
          </a:p>
          <a:p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99187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8" y="1597998"/>
            <a:ext cx="8155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VARIABLE COSTS: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Usually </a:t>
            </a:r>
            <a:r>
              <a:rPr lang="en-US" altLang="en-US" sz="2400" dirty="0" smtClean="0"/>
              <a:t>relevant</a:t>
            </a:r>
            <a:r>
              <a:rPr lang="en-US" altLang="en-US" sz="2400" dirty="0"/>
              <a:t>, but </a:t>
            </a:r>
            <a:r>
              <a:rPr lang="en-US" altLang="en-US" sz="2400" dirty="0" smtClean="0"/>
              <a:t>not always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Example of </a:t>
            </a:r>
            <a:r>
              <a:rPr lang="en-US" altLang="en-US" sz="2400" dirty="0" smtClean="0"/>
              <a:t>non-relevant </a:t>
            </a:r>
            <a:r>
              <a:rPr lang="en-US" altLang="en-US" sz="2400" dirty="0"/>
              <a:t>VC: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Should you purchase a 2nd car of same type? (Same total miles)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Relevance of gasoline cost.</a:t>
            </a:r>
          </a:p>
        </p:txBody>
      </p:sp>
    </p:spTree>
    <p:extLst>
      <p:ext uri="{BB962C8B-B14F-4D97-AF65-F5344CB8AC3E}">
        <p14:creationId xmlns:p14="http://schemas.microsoft.com/office/powerpoint/2010/main" val="370036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9" y="16947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cs typeface="Arial" pitchFamily="34" charset="0"/>
              </a:rPr>
              <a:t>OPPORTUNITY  COSTS:</a:t>
            </a:r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400" dirty="0">
                <a:cs typeface="Arial" pitchFamily="34" charset="0"/>
              </a:rPr>
              <a:t>Relevant</a:t>
            </a:r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400" dirty="0">
                <a:cs typeface="Arial" pitchFamily="34" charset="0"/>
              </a:rPr>
              <a:t>Usually not easy to quantify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554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36727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9" y="975360"/>
            <a:ext cx="83078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114800" algn="r"/>
              </a:tabLst>
              <a:defRPr/>
            </a:pPr>
            <a:r>
              <a:rPr lang="en-US" altLang="zh-CN" u="sng" dirty="0" smtClean="0">
                <a:cs typeface="Arial" pitchFamily="34" charset="0"/>
              </a:rPr>
              <a:t>Make vs. Buy Example</a:t>
            </a:r>
            <a:r>
              <a:rPr lang="en-US" altLang="zh-CN" dirty="0">
                <a:cs typeface="Arial" pitchFamily="34" charset="0"/>
              </a:rPr>
              <a:t>: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JM Co. needs a subassembly for one of its helicopters. The total purchase cost would be $27,000. </a:t>
            </a:r>
            <a:r>
              <a:rPr lang="en-US" altLang="zh-CN" dirty="0" smtClean="0">
                <a:cs typeface="Arial" pitchFamily="34" charset="0"/>
              </a:rPr>
              <a:t>If </a:t>
            </a:r>
            <a:r>
              <a:rPr lang="en-US" altLang="zh-CN" dirty="0">
                <a:cs typeface="Arial" pitchFamily="34" charset="0"/>
              </a:rPr>
              <a:t>they make it, the cost sheet would show</a:t>
            </a:r>
            <a:r>
              <a:rPr lang="en-US" altLang="zh-CN" dirty="0" smtClean="0">
                <a:cs typeface="Arial" pitchFamily="34" charset="0"/>
              </a:rPr>
              <a:t>:</a:t>
            </a:r>
          </a:p>
          <a:p>
            <a:pPr>
              <a:tabLst>
                <a:tab pos="4114800" algn="r"/>
              </a:tabLst>
              <a:defRPr/>
            </a:pP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DM	$3,000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DL	14,000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Variable OH	1,000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Direct Fixed OH	5,000 	(20% avoidable)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" pitchFamily="34" charset="0"/>
              </a:rPr>
              <a:t>Allocated Fixed OH	</a:t>
            </a:r>
            <a:r>
              <a:rPr lang="en-US" altLang="zh-CN" u="sng" dirty="0">
                <a:cs typeface="Arial" pitchFamily="34" charset="0"/>
              </a:rPr>
              <a:t>6,000</a:t>
            </a: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dirty="0">
                <a:cs typeface="Arial Unicode MS" pitchFamily="34" charset="-128"/>
              </a:rPr>
              <a:t>	$29,000</a:t>
            </a:r>
          </a:p>
          <a:p>
            <a:pPr>
              <a:tabLst>
                <a:tab pos="4114800" algn="r"/>
              </a:tabLst>
              <a:defRPr/>
            </a:pPr>
            <a:endParaRPr lang="en-US" altLang="zh-CN" dirty="0"/>
          </a:p>
          <a:p>
            <a:pPr>
              <a:tabLst>
                <a:tab pos="4114800" algn="r"/>
              </a:tabLst>
              <a:defRPr/>
            </a:pPr>
            <a:r>
              <a:rPr lang="en-US" altLang="zh-CN" i="1" dirty="0" smtClean="0">
                <a:solidFill>
                  <a:srgbClr val="7030A0"/>
                </a:solidFill>
                <a:cs typeface="Arial" pitchFamily="34" charset="0"/>
              </a:rPr>
              <a:t>Cost of </a:t>
            </a:r>
            <a:r>
              <a:rPr lang="en-US" altLang="zh-CN" i="1" dirty="0">
                <a:solidFill>
                  <a:srgbClr val="7030A0"/>
                </a:solidFill>
                <a:cs typeface="Arial" pitchFamily="34" charset="0"/>
              </a:rPr>
              <a:t>making = 3,000 + 14,000 + 1,000 + 1,000 = $19,000</a:t>
            </a:r>
            <a:endParaRPr lang="en-US" altLang="zh-CN" i="1" dirty="0">
              <a:solidFill>
                <a:srgbClr val="7030A0"/>
              </a:solidFill>
            </a:endParaRPr>
          </a:p>
          <a:p>
            <a:pPr>
              <a:tabLst>
                <a:tab pos="4114800" algn="r"/>
              </a:tabLst>
              <a:defRPr/>
            </a:pPr>
            <a:r>
              <a:rPr lang="en-US" altLang="zh-CN" i="1" dirty="0">
                <a:solidFill>
                  <a:srgbClr val="7030A0"/>
                </a:solidFill>
                <a:cs typeface="Arial" pitchFamily="34" charset="0"/>
              </a:rPr>
              <a:t>$19,000 &lt; $27,000 </a:t>
            </a:r>
            <a:r>
              <a:rPr lang="en-US" altLang="zh-CN" i="1" dirty="0" smtClean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zh-CN" i="1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US" altLang="zh-CN" i="1" dirty="0" smtClean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Make </a:t>
            </a:r>
            <a:r>
              <a:rPr lang="en-US" altLang="zh-CN" i="1" dirty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the subassembly</a:t>
            </a:r>
          </a:p>
          <a:p>
            <a:pPr>
              <a:tabLst>
                <a:tab pos="4114800" algn="r"/>
              </a:tabLst>
              <a:defRPr/>
            </a:pPr>
            <a:endParaRPr lang="en-US" altLang="zh-CN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98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36727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9" y="1318260"/>
            <a:ext cx="8307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114800" algn="r"/>
              </a:tabLst>
              <a:defRPr/>
            </a:pPr>
            <a:r>
              <a:rPr lang="en-US" altLang="zh-CN" sz="2400" u="sng" dirty="0">
                <a:cs typeface="Arial" pitchFamily="34" charset="0"/>
              </a:rPr>
              <a:t>Make vs. Buy </a:t>
            </a:r>
            <a:r>
              <a:rPr lang="en-US" altLang="zh-CN" sz="2400" u="sng" dirty="0" smtClean="0">
                <a:cs typeface="Arial" pitchFamily="34" charset="0"/>
              </a:rPr>
              <a:t>Example (continued)</a:t>
            </a:r>
            <a:r>
              <a:rPr lang="en-US" altLang="zh-CN" sz="2400" dirty="0" smtClean="0">
                <a:cs typeface="Arial" pitchFamily="34" charset="0"/>
              </a:rPr>
              <a:t>:</a:t>
            </a:r>
            <a:endParaRPr lang="en-US" altLang="zh-CN" sz="2400" dirty="0">
              <a:sym typeface="Wingdings" pitchFamily="2" charset="2"/>
            </a:endParaRPr>
          </a:p>
          <a:p>
            <a:pPr>
              <a:tabLst>
                <a:tab pos="4114800" algn="r"/>
              </a:tabLst>
              <a:defRPr/>
            </a:pPr>
            <a:r>
              <a:rPr lang="en-US" altLang="zh-CN" sz="2400" dirty="0">
                <a:cs typeface="Arial" pitchFamily="34" charset="0"/>
                <a:sym typeface="Wingdings" pitchFamily="2" charset="2"/>
              </a:rPr>
              <a:t>Suppose with the resources used to make the subassembly (e.g., space, workers, machines, etc.), </a:t>
            </a:r>
            <a:r>
              <a:rPr lang="en-US" altLang="zh-CN" sz="2400" dirty="0" smtClean="0">
                <a:cs typeface="Arial" pitchFamily="34" charset="0"/>
                <a:sym typeface="Wingdings" pitchFamily="2" charset="2"/>
              </a:rPr>
              <a:t>JM </a:t>
            </a:r>
            <a:r>
              <a:rPr lang="en-US" altLang="zh-CN" sz="2400" dirty="0">
                <a:cs typeface="Arial" pitchFamily="34" charset="0"/>
                <a:sym typeface="Wingdings" pitchFamily="2" charset="2"/>
              </a:rPr>
              <a:t>Co. could produce something else that would have a </a:t>
            </a:r>
            <a:r>
              <a:rPr lang="en-US" altLang="zh-CN" sz="2400" dirty="0" smtClean="0">
                <a:cs typeface="Arial" pitchFamily="34" charset="0"/>
                <a:sym typeface="Wingdings" pitchFamily="2" charset="2"/>
              </a:rPr>
              <a:t>profit of </a:t>
            </a:r>
            <a:r>
              <a:rPr lang="en-US" altLang="zh-CN" sz="2400" dirty="0">
                <a:cs typeface="Arial" pitchFamily="34" charset="0"/>
                <a:sym typeface="Wingdings" pitchFamily="2" charset="2"/>
              </a:rPr>
              <a:t>$9,000</a:t>
            </a:r>
            <a:r>
              <a:rPr lang="en-US" altLang="zh-CN" sz="2400" dirty="0" smtClean="0"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tabLst>
                <a:tab pos="4114800" algn="r"/>
              </a:tabLst>
              <a:defRPr/>
            </a:pPr>
            <a:endParaRPr lang="en-US" altLang="zh-CN" sz="2400" dirty="0">
              <a:cs typeface="Arial" pitchFamily="34" charset="0"/>
              <a:sym typeface="Wingdings" pitchFamily="2" charset="2"/>
            </a:endParaRPr>
          </a:p>
          <a:p>
            <a:pPr>
              <a:tabLst>
                <a:tab pos="4114800" algn="r"/>
              </a:tabLst>
              <a:defRPr/>
            </a:pPr>
            <a:r>
              <a:rPr lang="en-US" altLang="zh-CN" sz="2400" i="1" dirty="0" smtClean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Cost of </a:t>
            </a:r>
            <a:r>
              <a:rPr lang="en-US" altLang="zh-CN" sz="2400" i="1" dirty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making = $19,000 + $9,000 = $28,000</a:t>
            </a:r>
            <a:endParaRPr lang="en-US" altLang="zh-CN" sz="2400" i="1" dirty="0">
              <a:solidFill>
                <a:srgbClr val="7030A0"/>
              </a:solidFill>
              <a:sym typeface="Wingdings" pitchFamily="2" charset="2"/>
            </a:endParaRPr>
          </a:p>
          <a:p>
            <a:pPr>
              <a:tabLst>
                <a:tab pos="4114800" algn="r"/>
              </a:tabLst>
              <a:defRPr/>
            </a:pPr>
            <a:r>
              <a:rPr lang="en-US" altLang="zh-CN" sz="2400" i="1" dirty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$28,000 &gt; $27,000 </a:t>
            </a:r>
            <a:r>
              <a:rPr lang="en-US" altLang="zh-CN" sz="2400" i="1" dirty="0" smtClean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zh-CN" sz="2400" i="1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US" altLang="zh-CN" sz="2400" i="1" dirty="0" smtClean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Buy </a:t>
            </a:r>
            <a:r>
              <a:rPr lang="en-US" altLang="zh-CN" sz="2400" i="1" dirty="0">
                <a:solidFill>
                  <a:srgbClr val="7030A0"/>
                </a:solidFill>
                <a:cs typeface="Arial" pitchFamily="34" charset="0"/>
                <a:sym typeface="Wingdings" pitchFamily="2" charset="2"/>
              </a:rPr>
              <a:t>the subassembly</a:t>
            </a:r>
          </a:p>
        </p:txBody>
      </p:sp>
    </p:spTree>
    <p:extLst>
      <p:ext uri="{BB962C8B-B14F-4D97-AF65-F5344CB8AC3E}">
        <p14:creationId xmlns:p14="http://schemas.microsoft.com/office/powerpoint/2010/main" val="99439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</a:t>
            </a:r>
            <a:r>
              <a:rPr lang="en-US" sz="2400" b="1" dirty="0" smtClean="0"/>
              <a:t>Making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61879" y="1158239"/>
            <a:ext cx="82468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u="sng" dirty="0" smtClean="0"/>
              <a:t>Special Order Example</a:t>
            </a:r>
            <a:r>
              <a:rPr lang="en-US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A bakery bakes and sells 500 breads per </a:t>
            </a:r>
            <a:r>
              <a:rPr lang="en-US" altLang="en-US" dirty="0" smtClean="0"/>
              <a:t>day for $1.45/bread. Capacity </a:t>
            </a:r>
            <a:r>
              <a:rPr lang="en-US" altLang="en-US" dirty="0"/>
              <a:t>is 750 </a:t>
            </a:r>
            <a:r>
              <a:rPr lang="en-US" altLang="en-US" dirty="0" smtClean="0"/>
              <a:t>breads. A </a:t>
            </a:r>
            <a:r>
              <a:rPr lang="en-US" altLang="en-US" dirty="0"/>
              <a:t>supermarket in another city offers to buy 300 breads for $1.25 per </a:t>
            </a:r>
            <a:r>
              <a:rPr lang="en-US" altLang="en-US" dirty="0" smtClean="0"/>
              <a:t>bread. The bakery </a:t>
            </a:r>
            <a:r>
              <a:rPr lang="en-US" altLang="en-US" dirty="0"/>
              <a:t>would give up some regular sales to fill the new order.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Costs </a:t>
            </a:r>
            <a:r>
              <a:rPr lang="en-US" altLang="en-US" dirty="0" smtClean="0"/>
              <a:t>per </a:t>
            </a:r>
            <a:r>
              <a:rPr lang="en-US" altLang="en-US" dirty="0"/>
              <a:t>unit are: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Ingredients and labor 	</a:t>
            </a:r>
            <a:r>
              <a:rPr lang="en-US" altLang="en-US" dirty="0" smtClean="0"/>
              <a:t>	$.</a:t>
            </a:r>
            <a:r>
              <a:rPr lang="en-US" altLang="en-US" dirty="0"/>
              <a:t>75	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Variable overhead                 	.34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Fixed overhead			.19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Should the </a:t>
            </a:r>
            <a:r>
              <a:rPr lang="en-US" altLang="en-US" dirty="0"/>
              <a:t>bakery </a:t>
            </a:r>
            <a:r>
              <a:rPr lang="en-US" altLang="en-US" dirty="0" smtClean="0"/>
              <a:t>sell </a:t>
            </a:r>
            <a:r>
              <a:rPr lang="en-US" altLang="en-US" dirty="0"/>
              <a:t>to the </a:t>
            </a:r>
            <a:r>
              <a:rPr lang="en-US" altLang="en-US" dirty="0" smtClean="0"/>
              <a:t>supermarket?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i="1" dirty="0">
                <a:solidFill>
                  <a:srgbClr val="7030A0"/>
                </a:solidFill>
              </a:rPr>
              <a:t>Incremental profit = [300 x ($1.25 - $.75 - $.34)] </a:t>
            </a:r>
            <a:endParaRPr lang="en-US" altLang="en-US" i="1" dirty="0" smtClean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i="1" dirty="0">
                <a:solidFill>
                  <a:srgbClr val="7030A0"/>
                </a:solidFill>
              </a:rPr>
              <a:t>	</a:t>
            </a:r>
            <a:r>
              <a:rPr lang="en-US" altLang="en-US" i="1" dirty="0" smtClean="0">
                <a:solidFill>
                  <a:srgbClr val="7030A0"/>
                </a:solidFill>
              </a:rPr>
              <a:t>			- </a:t>
            </a:r>
            <a:r>
              <a:rPr lang="en-US" altLang="en-US" i="1" dirty="0">
                <a:solidFill>
                  <a:srgbClr val="7030A0"/>
                </a:solidFill>
              </a:rPr>
              <a:t>[50 x ($1.45 - $.75 - $.34)]</a:t>
            </a:r>
          </a:p>
          <a:p>
            <a:pPr>
              <a:spcBef>
                <a:spcPct val="0"/>
              </a:spcBef>
            </a:pPr>
            <a:r>
              <a:rPr lang="en-US" altLang="en-US" i="1" dirty="0">
                <a:solidFill>
                  <a:srgbClr val="7030A0"/>
                </a:solidFill>
              </a:rPr>
              <a:t>	                  </a:t>
            </a:r>
            <a:r>
              <a:rPr lang="en-US" altLang="en-US" i="1" dirty="0" smtClean="0">
                <a:solidFill>
                  <a:srgbClr val="7030A0"/>
                </a:solidFill>
              </a:rPr>
              <a:t>	= </a:t>
            </a:r>
            <a:r>
              <a:rPr lang="en-US" altLang="en-US" i="1" dirty="0">
                <a:solidFill>
                  <a:srgbClr val="7030A0"/>
                </a:solidFill>
              </a:rPr>
              <a:t>$48 - $18 = $30</a:t>
            </a:r>
          </a:p>
        </p:txBody>
      </p:sp>
    </p:spTree>
    <p:extLst>
      <p:ext uri="{BB962C8B-B14F-4D97-AF65-F5344CB8AC3E}">
        <p14:creationId xmlns:p14="http://schemas.microsoft.com/office/powerpoint/2010/main" val="185016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</a:t>
            </a:r>
            <a:r>
              <a:rPr lang="en-US" sz="2400" b="1" dirty="0" smtClean="0"/>
              <a:t>Making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61879" y="1074418"/>
            <a:ext cx="82468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Example: Adding/Dropping a </a:t>
            </a:r>
            <a:r>
              <a:rPr lang="en-US" sz="1600" u="sng" dirty="0" smtClean="0"/>
              <a:t>Segment</a:t>
            </a:r>
            <a:endParaRPr lang="en-US" sz="1600" dirty="0"/>
          </a:p>
          <a:p>
            <a:r>
              <a:rPr lang="en-US" sz="1600" dirty="0"/>
              <a:t>ABCDE Department Store has five departments ‑‑ A, B, C, D, and E.  Department E's future is being evaluated using the data below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						 </a:t>
            </a:r>
            <a:r>
              <a:rPr lang="en-US" sz="1600" b="1" u="sng" dirty="0" smtClean="0"/>
              <a:t>All </a:t>
            </a:r>
            <a:r>
              <a:rPr lang="en-US" sz="1600" b="1" u="sng" dirty="0"/>
              <a:t>Others</a:t>
            </a:r>
            <a:r>
              <a:rPr lang="en-US" sz="1600" dirty="0"/>
              <a:t>	</a:t>
            </a:r>
            <a:r>
              <a:rPr lang="en-US" sz="1600" b="1" u="sng" dirty="0"/>
              <a:t>Dept. E</a:t>
            </a:r>
            <a:r>
              <a:rPr lang="en-US" sz="1600" dirty="0"/>
              <a:t>	</a:t>
            </a:r>
            <a:r>
              <a:rPr lang="en-US" sz="1600" b="1" u="sng" dirty="0"/>
              <a:t>Total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Sales................... 	</a:t>
            </a:r>
            <a:r>
              <a:rPr lang="en-US" sz="1600" dirty="0" smtClean="0"/>
              <a:t>$</a:t>
            </a:r>
            <a:r>
              <a:rPr lang="en-US" sz="1600" dirty="0"/>
              <a:t>4,500,000	     $ 500,000	  $5,000,000</a:t>
            </a:r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Cost of sales........... 	</a:t>
            </a:r>
            <a:r>
              <a:rPr lang="en-US" sz="1600" u="sng" dirty="0" smtClean="0"/>
              <a:t>2,200,000</a:t>
            </a:r>
            <a:r>
              <a:rPr lang="en-US" sz="1600" dirty="0" smtClean="0"/>
              <a:t> </a:t>
            </a:r>
            <a:r>
              <a:rPr lang="en-US" sz="1600" dirty="0"/>
              <a:t>	    </a:t>
            </a:r>
            <a:r>
              <a:rPr lang="en-US" sz="1600" u="sng" dirty="0"/>
              <a:t>  300,000</a:t>
            </a:r>
            <a:r>
              <a:rPr lang="en-US" sz="1600" dirty="0"/>
              <a:t> 	    </a:t>
            </a:r>
            <a:r>
              <a:rPr lang="en-US" sz="1600" u="sng" dirty="0"/>
              <a:t> 2,500,000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</a:t>
            </a:r>
            <a:r>
              <a:rPr lang="en-US" sz="1600" dirty="0" smtClean="0"/>
              <a:t>Gross </a:t>
            </a:r>
            <a:r>
              <a:rPr lang="en-US" sz="1600" dirty="0"/>
              <a:t>margin.......... 	</a:t>
            </a:r>
            <a:r>
              <a:rPr lang="en-US" sz="1600" u="sng" dirty="0" smtClean="0"/>
              <a:t>$</a:t>
            </a:r>
            <a:r>
              <a:rPr lang="en-US" sz="1600" u="sng" dirty="0"/>
              <a:t>2,300,000</a:t>
            </a:r>
            <a:r>
              <a:rPr lang="en-US" sz="1600" dirty="0"/>
              <a:t> 	    </a:t>
            </a:r>
            <a:r>
              <a:rPr lang="en-US" sz="1600" u="sng" dirty="0"/>
              <a:t>$ 200,000</a:t>
            </a:r>
            <a:r>
              <a:rPr lang="en-US" sz="1600" dirty="0"/>
              <a:t> 	    </a:t>
            </a:r>
            <a:r>
              <a:rPr lang="en-US" sz="1600" u="sng" dirty="0"/>
              <a:t>$2,500,000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Rent and services....... 	</a:t>
            </a:r>
            <a:r>
              <a:rPr lang="en-US" sz="1600" dirty="0" smtClean="0"/>
              <a:t>$  </a:t>
            </a:r>
            <a:r>
              <a:rPr lang="en-US" sz="1600" dirty="0"/>
              <a:t>800,000	     $ 200,000	  $1,000,000</a:t>
            </a:r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Direct salaries (avoidable).......    	</a:t>
            </a:r>
            <a:r>
              <a:rPr lang="en-US" sz="1600" dirty="0" smtClean="0"/>
              <a:t>450,000</a:t>
            </a:r>
            <a:r>
              <a:rPr lang="en-US" sz="1600" dirty="0"/>
              <a:t>	        50,000	     500,000</a:t>
            </a:r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Advertising expenses.... 	</a:t>
            </a:r>
            <a:r>
              <a:rPr lang="en-US" sz="1600" u="sng" dirty="0" smtClean="0"/>
              <a:t>450,000</a:t>
            </a:r>
            <a:r>
              <a:rPr lang="en-US" sz="1600" dirty="0"/>
              <a:t>	</a:t>
            </a:r>
            <a:r>
              <a:rPr lang="en-US" sz="1600" u="sng" dirty="0"/>
              <a:t>   50,000</a:t>
            </a:r>
            <a:r>
              <a:rPr lang="en-US" sz="1600" dirty="0"/>
              <a:t> 	</a:t>
            </a:r>
            <a:r>
              <a:rPr lang="en-US" sz="1600" u="sng" dirty="0"/>
              <a:t>   500,000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</a:t>
            </a:r>
            <a:r>
              <a:rPr lang="en-US" sz="1600" dirty="0" smtClean="0"/>
              <a:t>Total </a:t>
            </a:r>
            <a:r>
              <a:rPr lang="en-US" sz="1600" dirty="0"/>
              <a:t>expenses........ 	</a:t>
            </a:r>
            <a:r>
              <a:rPr lang="en-US" sz="1600" u="sng" dirty="0" smtClean="0"/>
              <a:t>$</a:t>
            </a:r>
            <a:r>
              <a:rPr lang="en-US" sz="1600" u="sng" dirty="0"/>
              <a:t>1,700,000</a:t>
            </a:r>
            <a:r>
              <a:rPr lang="en-US" sz="1600" dirty="0"/>
              <a:t> 	</a:t>
            </a:r>
            <a:r>
              <a:rPr lang="en-US" sz="1600" u="sng" dirty="0"/>
              <a:t>$ 300,000</a:t>
            </a:r>
            <a:r>
              <a:rPr lang="en-US" sz="1600" dirty="0"/>
              <a:t> 	</a:t>
            </a:r>
            <a:r>
              <a:rPr lang="en-US" sz="1600" u="sng" dirty="0"/>
              <a:t>$2,000,000</a:t>
            </a:r>
            <a:endParaRPr lang="en-US" sz="1600" dirty="0"/>
          </a:p>
          <a:p>
            <a:pPr>
              <a:tabLst>
                <a:tab pos="228600" algn="l"/>
                <a:tab pos="3657600" algn="r"/>
                <a:tab pos="5486400" algn="r"/>
                <a:tab pos="7315200" algn="r"/>
              </a:tabLst>
            </a:pPr>
            <a:r>
              <a:rPr lang="en-US" sz="1600" dirty="0"/>
              <a:t>	Net profit (loss)....... 	</a:t>
            </a:r>
            <a:r>
              <a:rPr lang="en-US" sz="1600" u="dbl" dirty="0" smtClean="0"/>
              <a:t>$  </a:t>
            </a:r>
            <a:r>
              <a:rPr lang="en-US" sz="1600" u="dbl" dirty="0"/>
              <a:t>600,000</a:t>
            </a:r>
            <a:r>
              <a:rPr lang="en-US" sz="1600" dirty="0"/>
              <a:t> 	    </a:t>
            </a:r>
            <a:r>
              <a:rPr lang="en-US" sz="1600" u="dbl" dirty="0"/>
              <a:t>$(100,000</a:t>
            </a:r>
            <a:r>
              <a:rPr lang="en-US" sz="1600" dirty="0"/>
              <a:t>)	    </a:t>
            </a:r>
            <a:r>
              <a:rPr lang="en-US" sz="1600" u="dbl" dirty="0"/>
              <a:t>$  500,000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Rent and services are corporate fixed expenses and are allocated evenly to the five departments.  Half of the advertising expenses vary with sales; the other half will not change regardless of the decision and is allocated using sales dollars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Should Dept. E be eliminated</a:t>
            </a:r>
            <a:r>
              <a:rPr lang="en-US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2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Relevance for Decision </a:t>
            </a:r>
            <a:r>
              <a:rPr lang="en-US" sz="2400" b="1" dirty="0" smtClean="0"/>
              <a:t>Making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61879" y="1074418"/>
            <a:ext cx="82468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Example: Adding/Dropping a </a:t>
            </a:r>
            <a:r>
              <a:rPr lang="en-US" sz="1600" u="sng" dirty="0" smtClean="0"/>
              <a:t>Segment (continued)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							</a:t>
            </a:r>
            <a:r>
              <a:rPr lang="en-US" sz="1600" b="1" u="sng" dirty="0"/>
              <a:t>Dept. </a:t>
            </a:r>
            <a:r>
              <a:rPr lang="en-US" sz="1600" b="1" u="sng" dirty="0" smtClean="0"/>
              <a:t>E-total</a:t>
            </a:r>
            <a:r>
              <a:rPr lang="en-US" sz="1600" dirty="0"/>
              <a:t>	</a:t>
            </a:r>
            <a:r>
              <a:rPr lang="en-US" sz="1600" b="1" u="sng" dirty="0" smtClean="0"/>
              <a:t>Dept. E-relevant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Sales................... 		     $ 500,000	  </a:t>
            </a:r>
            <a:r>
              <a:rPr lang="en-US" sz="1600" dirty="0" smtClean="0"/>
              <a:t>$500,000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Cost of sales........... 	</a:t>
            </a:r>
            <a:r>
              <a:rPr lang="en-US" sz="1600" dirty="0" smtClean="0"/>
              <a:t> </a:t>
            </a:r>
            <a:r>
              <a:rPr lang="en-US" sz="1600" dirty="0"/>
              <a:t>	    </a:t>
            </a:r>
            <a:r>
              <a:rPr lang="en-US" sz="1600" u="sng" dirty="0"/>
              <a:t>  300,000</a:t>
            </a:r>
            <a:r>
              <a:rPr lang="en-US" sz="1600" dirty="0"/>
              <a:t> 	    </a:t>
            </a:r>
            <a:r>
              <a:rPr lang="en-US" sz="1600" u="sng" dirty="0"/>
              <a:t> </a:t>
            </a:r>
            <a:r>
              <a:rPr lang="en-US" sz="1600" u="sng" dirty="0" smtClean="0"/>
              <a:t>300,000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</a:t>
            </a:r>
            <a:r>
              <a:rPr lang="en-US" sz="1600" dirty="0" smtClean="0"/>
              <a:t>Gross </a:t>
            </a:r>
            <a:r>
              <a:rPr lang="en-US" sz="1600" dirty="0"/>
              <a:t>margin.......... 		    </a:t>
            </a:r>
            <a:r>
              <a:rPr lang="en-US" sz="1600" u="sng" dirty="0"/>
              <a:t>$ 200,000</a:t>
            </a:r>
            <a:r>
              <a:rPr lang="en-US" sz="1600" dirty="0"/>
              <a:t> 	    </a:t>
            </a:r>
            <a:r>
              <a:rPr lang="en-US" sz="1600" u="sng" dirty="0" smtClean="0"/>
              <a:t>$200,000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Rent and services....... 		     $ 200,000	  </a:t>
            </a:r>
            <a:r>
              <a:rPr lang="en-US" sz="1600" dirty="0" smtClean="0"/>
              <a:t>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Direct salaries (avoidable).......    		        50,000	     </a:t>
            </a:r>
            <a:r>
              <a:rPr lang="en-US" sz="1600" dirty="0" smtClean="0"/>
              <a:t>50,000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Advertising expenses.... 		</a:t>
            </a:r>
            <a:r>
              <a:rPr lang="en-US" sz="1600" u="sng" dirty="0"/>
              <a:t>   50,000</a:t>
            </a:r>
            <a:r>
              <a:rPr lang="en-US" sz="1600" dirty="0"/>
              <a:t> 	</a:t>
            </a:r>
            <a:r>
              <a:rPr lang="en-US" sz="1600" u="sng" dirty="0"/>
              <a:t>   </a:t>
            </a:r>
            <a:r>
              <a:rPr lang="en-US" sz="1600" u="sng" dirty="0" smtClean="0"/>
              <a:t>25,000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</a:t>
            </a:r>
            <a:r>
              <a:rPr lang="en-US" sz="1600" dirty="0" smtClean="0"/>
              <a:t>Total </a:t>
            </a:r>
            <a:r>
              <a:rPr lang="en-US" sz="1600" dirty="0"/>
              <a:t>expenses........ 		</a:t>
            </a:r>
            <a:r>
              <a:rPr lang="en-US" sz="1600" u="sng" dirty="0"/>
              <a:t>$ 300,000</a:t>
            </a:r>
            <a:r>
              <a:rPr lang="en-US" sz="1600" dirty="0"/>
              <a:t> 	</a:t>
            </a:r>
            <a:r>
              <a:rPr lang="en-US" sz="1600" u="sng" dirty="0" smtClean="0"/>
              <a:t>$75,000</a:t>
            </a:r>
            <a:endParaRPr lang="en-US" sz="1600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/>
              <a:t>	Net profit (loss)....... 		    </a:t>
            </a:r>
            <a:r>
              <a:rPr lang="en-US" sz="1600" u="dbl" dirty="0"/>
              <a:t>$(100,000</a:t>
            </a:r>
            <a:r>
              <a:rPr lang="en-US" sz="1600" dirty="0"/>
              <a:t>)	    </a:t>
            </a:r>
            <a:r>
              <a:rPr lang="en-US" sz="1600" u="dbl" dirty="0"/>
              <a:t>$ </a:t>
            </a:r>
            <a:r>
              <a:rPr lang="en-US" sz="1600" u="dbl" dirty="0" smtClean="0"/>
              <a:t>125,000</a:t>
            </a:r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endParaRPr lang="en-US" sz="1600" u="dbl" dirty="0"/>
          </a:p>
          <a:p>
            <a:pPr>
              <a:tabLst>
                <a:tab pos="228600" algn="l"/>
                <a:tab pos="3260725" algn="r"/>
                <a:tab pos="5029200" algn="r"/>
                <a:tab pos="7315200" algn="r"/>
              </a:tabLst>
            </a:pPr>
            <a:r>
              <a:rPr lang="en-US" sz="1600" dirty="0" smtClean="0"/>
              <a:t>Since $125,000 &gt; 0, do not eliminate E.</a:t>
            </a:r>
            <a:endParaRPr lang="en-US" sz="1600" dirty="0"/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716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440044"/>
            <a:ext cx="539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197" y="1498015"/>
            <a:ext cx="8488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rgbClr val="3365FB"/>
              </a:buClr>
            </a:pPr>
            <a:r>
              <a:rPr lang="en-US" altLang="en-US" sz="2400" dirty="0" smtClean="0"/>
              <a:t>Cost Behavior: How </a:t>
            </a:r>
            <a:r>
              <a:rPr lang="en-US" altLang="en-US" sz="2400" dirty="0"/>
              <a:t>costs change when business activity </a:t>
            </a:r>
            <a:r>
              <a:rPr lang="en-US" altLang="en-US" sz="2400" dirty="0" smtClean="0"/>
              <a:t>changes</a:t>
            </a:r>
          </a:p>
          <a:p>
            <a:pPr>
              <a:spcBef>
                <a:spcPct val="0"/>
              </a:spcBef>
              <a:buClr>
                <a:srgbClr val="3365FB"/>
              </a:buClr>
            </a:pPr>
            <a:endParaRPr lang="en-US" altLang="en-US" sz="2400" dirty="0"/>
          </a:p>
          <a:p>
            <a:pPr>
              <a:spcBef>
                <a:spcPct val="0"/>
              </a:spcBef>
              <a:buClr>
                <a:srgbClr val="3365FB"/>
              </a:buClr>
            </a:pPr>
            <a:r>
              <a:rPr lang="en-US" altLang="en-US" sz="2400" b="1" dirty="0"/>
              <a:t>Fixed costs</a:t>
            </a:r>
            <a:r>
              <a:rPr lang="en-US" altLang="en-US" sz="2400" dirty="0"/>
              <a:t> - remain constant in </a:t>
            </a:r>
            <a:r>
              <a:rPr lang="en-US" altLang="en-US" sz="2400" i="1" dirty="0"/>
              <a:t>total amount</a:t>
            </a:r>
            <a:r>
              <a:rPr lang="en-US" altLang="en-US" sz="2400" dirty="0"/>
              <a:t> over wide variations in the level of activity of an organization.</a:t>
            </a:r>
          </a:p>
          <a:p>
            <a:pPr>
              <a:spcBef>
                <a:spcPct val="0"/>
              </a:spcBef>
              <a:buClr>
                <a:srgbClr val="3365FB"/>
              </a:buClr>
            </a:pPr>
            <a:endParaRPr lang="en-US" altLang="en-US" sz="2400" dirty="0" smtClean="0"/>
          </a:p>
          <a:p>
            <a:pPr>
              <a:spcBef>
                <a:spcPct val="0"/>
              </a:spcBef>
              <a:buClr>
                <a:srgbClr val="3365FB"/>
              </a:buClr>
            </a:pPr>
            <a:r>
              <a:rPr lang="en-US" altLang="en-US" sz="2400" b="1" dirty="0"/>
              <a:t>Variable costs</a:t>
            </a:r>
            <a:r>
              <a:rPr lang="en-US" altLang="en-US" sz="2400" dirty="0"/>
              <a:t> - vary directly in total amount with changes in the volume of activity.</a:t>
            </a:r>
          </a:p>
          <a:p>
            <a:pPr>
              <a:spcBef>
                <a:spcPct val="0"/>
              </a:spcBef>
              <a:buClr>
                <a:srgbClr val="3365FB"/>
              </a:buClr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56166"/>
            <a:ext cx="539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402557"/>
            <a:ext cx="83336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Following are some costs incurred by the </a:t>
            </a:r>
            <a:r>
              <a:rPr lang="en-US" sz="2400" dirty="0" err="1"/>
              <a:t>AmeriBell</a:t>
            </a:r>
            <a:r>
              <a:rPr lang="en-US" sz="2400" dirty="0"/>
              <a:t> Company, a cellular telephone manufacturer. For each cost, determine if the cost would be considered a </a:t>
            </a:r>
            <a:r>
              <a:rPr lang="en-US" sz="2400" b="1" dirty="0"/>
              <a:t>fixed or variable cost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President’s salary.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Cost of telephone keypads.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Wages of assembly line workers.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Cost of utilities in the manufacturing plant.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and development costs.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Cost of market research survey.</a:t>
            </a:r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99187"/>
            <a:ext cx="5399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825675"/>
            <a:ext cx="7766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Controllable vs. </a:t>
            </a: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Noncontrollable</a:t>
            </a:r>
            <a:r>
              <a:rPr lang="en-US" sz="2400" dirty="0" smtClean="0"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endParaRPr lang="en-US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Degree to which managers have the ability or authority to affect the cost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5399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145621"/>
            <a:ext cx="82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Example: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Following are some costs incurred by the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AmeriBell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Company, a cellular telephone manufacturer. For each cost, determine if the cost would be considered a </a:t>
            </a: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controllable or </a:t>
            </a:r>
            <a:r>
              <a:rPr lang="en-US" sz="2400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noncontrollable</a:t>
            </a: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 cost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by the </a:t>
            </a:r>
            <a:r>
              <a:rPr lang="en-US" sz="2400" i="1" dirty="0">
                <a:solidFill>
                  <a:srgbClr val="000000"/>
                </a:solidFill>
                <a:ea typeface="Times New Roman" panose="02020603050405020304" pitchFamily="18" charset="0"/>
              </a:rPr>
              <a:t>plant manager.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President’s salary.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Cost of telephone keypads.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Wages of assembly line workers.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Cost of utilities in the manufacturing plant.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Research and development costs.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800"/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Cost of market research survey.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36727"/>
            <a:ext cx="5399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879" y="1481583"/>
            <a:ext cx="80861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Opportunity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Sunk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Incremental (Differential) Cost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{Incremental Revenue, Incremental Profit}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55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5399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Planning &amp; Decision Making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8" y="1221652"/>
            <a:ext cx="80944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Example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Item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X:</a:t>
            </a:r>
            <a:r>
              <a:rPr lang="en-US" sz="2400" dirty="0" smtClean="0"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Cost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= $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10/liter; Selling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price =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17/liter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</a:rPr>
              <a:t>X can be made into Y for $6 extra and then sold for $28/liter</a:t>
            </a:r>
          </a:p>
          <a:p>
            <a:r>
              <a:rPr lang="en-US" sz="2400" dirty="0">
                <a:ea typeface="Times New Roman" panose="02020603050405020304" pitchFamily="18" charset="0"/>
              </a:rPr>
              <a:t> </a:t>
            </a:r>
            <a:endParaRPr lang="en-US" sz="2400" dirty="0" smtClean="0">
              <a:ea typeface="Times New Roman" panose="02020603050405020304" pitchFamily="18" charset="0"/>
            </a:endParaRPr>
          </a:p>
          <a:p>
            <a:r>
              <a:rPr lang="en-US" sz="2400" dirty="0">
                <a:ea typeface="Arial Unicode MS" panose="020B0604020202020204" pitchFamily="34" charset="-128"/>
                <a:cs typeface="Tahoma" panose="020B0604030504040204" pitchFamily="34" charset="0"/>
              </a:rPr>
              <a:t>Sunk cost = $10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  <a:cs typeface="Tahoma" panose="020B0604030504040204" pitchFamily="34" charset="0"/>
              </a:rPr>
              <a:t>Opportunity cost of making Y </a:t>
            </a:r>
            <a:r>
              <a:rPr lang="en-US" sz="2400" dirty="0" smtClean="0">
                <a:ea typeface="Times New Roman" panose="02020603050405020304" pitchFamily="18" charset="0"/>
                <a:cs typeface="Tahoma" panose="020B0604030504040204" pitchFamily="34" charset="0"/>
              </a:rPr>
              <a:t>= $17</a:t>
            </a:r>
            <a:endParaRPr lang="en-US" sz="2400" dirty="0">
              <a:ea typeface="Times New Roman" panose="02020603050405020304" pitchFamily="18" charset="0"/>
            </a:endParaRPr>
          </a:p>
          <a:p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  <a:cs typeface="Tahoma" panose="020B0604030504040204" pitchFamily="34" charset="0"/>
              </a:rPr>
              <a:t>Incremental cost of converting X into Y </a:t>
            </a:r>
            <a:r>
              <a:rPr lang="en-US" sz="2400" dirty="0" smtClean="0">
                <a:ea typeface="Times New Roman" panose="02020603050405020304" pitchFamily="18" charset="0"/>
                <a:cs typeface="Tahoma" panose="020B0604030504040204" pitchFamily="34" charset="0"/>
              </a:rPr>
              <a:t>= $6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  <a:cs typeface="Tahoma" panose="020B0604030504040204" pitchFamily="34" charset="0"/>
              </a:rPr>
              <a:t>Incremental revenue </a:t>
            </a:r>
            <a:r>
              <a:rPr lang="en-US" sz="2400" dirty="0" smtClean="0">
                <a:ea typeface="Times New Roman" panose="02020603050405020304" pitchFamily="18" charset="0"/>
                <a:cs typeface="Tahoma" panose="020B0604030504040204" pitchFamily="34" charset="0"/>
              </a:rPr>
              <a:t>= $11</a:t>
            </a:r>
            <a:endParaRPr lang="en-US" sz="2400" dirty="0">
              <a:ea typeface="Times New Roman" panose="02020603050405020304" pitchFamily="18" charset="0"/>
            </a:endParaRPr>
          </a:p>
          <a:p>
            <a:r>
              <a:rPr lang="en-US" sz="2400" dirty="0" smtClean="0">
                <a:ea typeface="Times New Roman" panose="02020603050405020304" pitchFamily="18" charset="0"/>
                <a:cs typeface="Tahoma" panose="020B0604030504040204" pitchFamily="34" charset="0"/>
              </a:rPr>
              <a:t>Incremental </a:t>
            </a:r>
            <a:r>
              <a:rPr lang="en-US" sz="2400" dirty="0">
                <a:ea typeface="Times New Roman" panose="02020603050405020304" pitchFamily="18" charset="0"/>
                <a:cs typeface="Tahoma" panose="020B0604030504040204" pitchFamily="34" charset="0"/>
              </a:rPr>
              <a:t>profit from turning X into Y </a:t>
            </a:r>
            <a:r>
              <a:rPr lang="en-US" sz="2400" dirty="0" smtClean="0">
                <a:ea typeface="Times New Roman" panose="02020603050405020304" pitchFamily="18" charset="0"/>
                <a:cs typeface="Tahoma" panose="020B0604030504040204" pitchFamily="34" charset="0"/>
              </a:rPr>
              <a:t>= $5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3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 smtClean="0">
                <a:cs typeface="Calibri"/>
              </a:rPr>
              <a:t>Managerial Accounting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Relevance for Decision Making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440044"/>
            <a:ext cx="409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Relevance for Decision Making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8" y="1203097"/>
            <a:ext cx="842586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Relevant: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Future costs </a:t>
            </a:r>
            <a:r>
              <a:rPr lang="en-US" altLang="en-US" sz="2400" dirty="0"/>
              <a:t>&amp; </a:t>
            </a:r>
            <a:r>
              <a:rPr lang="en-US" altLang="en-US" sz="2400" dirty="0" smtClean="0"/>
              <a:t>revenues that differ among alternatives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(</a:t>
            </a:r>
            <a:r>
              <a:rPr lang="en-US" altLang="en-US" sz="2400" u="sng" dirty="0" smtClean="0"/>
              <a:t>incremental</a:t>
            </a:r>
            <a:r>
              <a:rPr lang="en-US" altLang="en-US" sz="2400" dirty="0" smtClean="0"/>
              <a:t> costs </a:t>
            </a:r>
            <a:r>
              <a:rPr lang="en-US" altLang="en-US" sz="2400" dirty="0"/>
              <a:t>&amp; </a:t>
            </a:r>
            <a:r>
              <a:rPr lang="en-US" altLang="en-US" sz="2400" dirty="0" smtClean="0"/>
              <a:t>revenues)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Not relevant: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 smtClean="0"/>
              <a:t>Future costs &amp; revenues that do not differ among alternatives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Sunk costs </a:t>
            </a:r>
          </a:p>
          <a:p>
            <a:pPr>
              <a:spcBef>
                <a:spcPct val="0"/>
              </a:spcBef>
            </a:pPr>
            <a:endParaRPr lang="en-US" altLang="en-US" sz="2400" dirty="0" smtClean="0"/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Rule About Sunk Costs Sometimes Violated 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596</Words>
  <Application>Microsoft Macintosh PowerPoint</Application>
  <PresentationFormat>On-screen Show (16:10)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Alan Flury</cp:lastModifiedBy>
  <cp:revision>167</cp:revision>
  <cp:lastPrinted>2015-10-15T19:23:45Z</cp:lastPrinted>
  <dcterms:created xsi:type="dcterms:W3CDTF">2015-04-03T14:55:56Z</dcterms:created>
  <dcterms:modified xsi:type="dcterms:W3CDTF">2016-01-01T22:00:18Z</dcterms:modified>
</cp:coreProperties>
</file>