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27432000" cy="36576000"/>
  <p:notesSz cx="6858000" cy="9144000"/>
  <p:defaultTextStyle>
    <a:defPPr>
      <a:defRPr lang="en-US"/>
    </a:defPPr>
    <a:lvl1pPr marL="0" algn="l" defTabSz="3072261" rtl="0" eaLnBrk="1" latinLnBrk="0" hangingPunct="1">
      <a:defRPr sz="6048" kern="1200">
        <a:solidFill>
          <a:schemeClr val="tx1"/>
        </a:solidFill>
        <a:latin typeface="+mn-lt"/>
        <a:ea typeface="+mn-ea"/>
        <a:cs typeface="+mn-cs"/>
      </a:defRPr>
    </a:lvl1pPr>
    <a:lvl2pPr marL="1536130" algn="l" defTabSz="3072261" rtl="0" eaLnBrk="1" latinLnBrk="0" hangingPunct="1">
      <a:defRPr sz="6048" kern="1200">
        <a:solidFill>
          <a:schemeClr val="tx1"/>
        </a:solidFill>
        <a:latin typeface="+mn-lt"/>
        <a:ea typeface="+mn-ea"/>
        <a:cs typeface="+mn-cs"/>
      </a:defRPr>
    </a:lvl2pPr>
    <a:lvl3pPr marL="3072261" algn="l" defTabSz="3072261" rtl="0" eaLnBrk="1" latinLnBrk="0" hangingPunct="1">
      <a:defRPr sz="6048" kern="1200">
        <a:solidFill>
          <a:schemeClr val="tx1"/>
        </a:solidFill>
        <a:latin typeface="+mn-lt"/>
        <a:ea typeface="+mn-ea"/>
        <a:cs typeface="+mn-cs"/>
      </a:defRPr>
    </a:lvl3pPr>
    <a:lvl4pPr marL="4608391" algn="l" defTabSz="3072261" rtl="0" eaLnBrk="1" latinLnBrk="0" hangingPunct="1">
      <a:defRPr sz="6048" kern="1200">
        <a:solidFill>
          <a:schemeClr val="tx1"/>
        </a:solidFill>
        <a:latin typeface="+mn-lt"/>
        <a:ea typeface="+mn-ea"/>
        <a:cs typeface="+mn-cs"/>
      </a:defRPr>
    </a:lvl4pPr>
    <a:lvl5pPr marL="6144523" algn="l" defTabSz="3072261" rtl="0" eaLnBrk="1" latinLnBrk="0" hangingPunct="1">
      <a:defRPr sz="6048" kern="1200">
        <a:solidFill>
          <a:schemeClr val="tx1"/>
        </a:solidFill>
        <a:latin typeface="+mn-lt"/>
        <a:ea typeface="+mn-ea"/>
        <a:cs typeface="+mn-cs"/>
      </a:defRPr>
    </a:lvl5pPr>
    <a:lvl6pPr marL="7680653" algn="l" defTabSz="3072261" rtl="0" eaLnBrk="1" latinLnBrk="0" hangingPunct="1">
      <a:defRPr sz="6048" kern="1200">
        <a:solidFill>
          <a:schemeClr val="tx1"/>
        </a:solidFill>
        <a:latin typeface="+mn-lt"/>
        <a:ea typeface="+mn-ea"/>
        <a:cs typeface="+mn-cs"/>
      </a:defRPr>
    </a:lvl6pPr>
    <a:lvl7pPr marL="9216783" algn="l" defTabSz="3072261" rtl="0" eaLnBrk="1" latinLnBrk="0" hangingPunct="1">
      <a:defRPr sz="6048" kern="1200">
        <a:solidFill>
          <a:schemeClr val="tx1"/>
        </a:solidFill>
        <a:latin typeface="+mn-lt"/>
        <a:ea typeface="+mn-ea"/>
        <a:cs typeface="+mn-cs"/>
      </a:defRPr>
    </a:lvl7pPr>
    <a:lvl8pPr marL="10752914" algn="l" defTabSz="3072261" rtl="0" eaLnBrk="1" latinLnBrk="0" hangingPunct="1">
      <a:defRPr sz="6048" kern="1200">
        <a:solidFill>
          <a:schemeClr val="tx1"/>
        </a:solidFill>
        <a:latin typeface="+mn-lt"/>
        <a:ea typeface="+mn-ea"/>
        <a:cs typeface="+mn-cs"/>
      </a:defRPr>
    </a:lvl8pPr>
    <a:lvl9pPr marL="12289044" algn="l" defTabSz="3072261"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26" autoAdjust="0"/>
    <p:restoredTop sz="94629" autoAdjust="0"/>
  </p:normalViewPr>
  <p:slideViewPr>
    <p:cSldViewPr snapToGrid="0">
      <p:cViewPr>
        <p:scale>
          <a:sx n="68" d="100"/>
          <a:sy n="68" d="100"/>
        </p:scale>
        <p:origin x="152" y="-85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761970" rtl="0" eaLnBrk="1" latinLnBrk="0" hangingPunct="1">
      <a:defRPr sz="1000" kern="1200">
        <a:solidFill>
          <a:schemeClr val="tx1"/>
        </a:solidFill>
        <a:latin typeface="+mn-lt"/>
        <a:ea typeface="+mn-ea"/>
        <a:cs typeface="+mn-cs"/>
      </a:defRPr>
    </a:lvl1pPr>
    <a:lvl2pPr marL="380985" algn="l" defTabSz="761970" rtl="0" eaLnBrk="1" latinLnBrk="0" hangingPunct="1">
      <a:defRPr sz="1000" kern="1200">
        <a:solidFill>
          <a:schemeClr val="tx1"/>
        </a:solidFill>
        <a:latin typeface="+mn-lt"/>
        <a:ea typeface="+mn-ea"/>
        <a:cs typeface="+mn-cs"/>
      </a:defRPr>
    </a:lvl2pPr>
    <a:lvl3pPr marL="761970" algn="l" defTabSz="761970" rtl="0" eaLnBrk="1" latinLnBrk="0" hangingPunct="1">
      <a:defRPr sz="1000" kern="1200">
        <a:solidFill>
          <a:schemeClr val="tx1"/>
        </a:solidFill>
        <a:latin typeface="+mn-lt"/>
        <a:ea typeface="+mn-ea"/>
        <a:cs typeface="+mn-cs"/>
      </a:defRPr>
    </a:lvl3pPr>
    <a:lvl4pPr marL="1142954" algn="l" defTabSz="761970" rtl="0" eaLnBrk="1" latinLnBrk="0" hangingPunct="1">
      <a:defRPr sz="1000" kern="1200">
        <a:solidFill>
          <a:schemeClr val="tx1"/>
        </a:solidFill>
        <a:latin typeface="+mn-lt"/>
        <a:ea typeface="+mn-ea"/>
        <a:cs typeface="+mn-cs"/>
      </a:defRPr>
    </a:lvl4pPr>
    <a:lvl5pPr marL="1523939" algn="l" defTabSz="761970" rtl="0" eaLnBrk="1" latinLnBrk="0" hangingPunct="1">
      <a:defRPr sz="1000" kern="1200">
        <a:solidFill>
          <a:schemeClr val="tx1"/>
        </a:solidFill>
        <a:latin typeface="+mn-lt"/>
        <a:ea typeface="+mn-ea"/>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723900" y="4548785"/>
            <a:ext cx="18859008" cy="718146"/>
          </a:xfrm>
        </p:spPr>
        <p:txBody>
          <a:bodyPr anchor="ctr">
            <a:noAutofit/>
          </a:bodyPr>
          <a:lstStyle>
            <a:lvl1pPr marL="0" indent="0">
              <a:spcBef>
                <a:spcPts val="0"/>
              </a:spcBef>
              <a:buNone/>
              <a:defRPr sz="2250">
                <a:solidFill>
                  <a:schemeClr val="bg1">
                    <a:lumMod val="75000"/>
                  </a:schemeClr>
                </a:solidFill>
              </a:defRPr>
            </a:lvl1pPr>
            <a:lvl2pPr marL="0" indent="0">
              <a:spcBef>
                <a:spcPts val="0"/>
              </a:spcBef>
              <a:buNone/>
              <a:defRPr sz="1500">
                <a:solidFill>
                  <a:schemeClr val="bg1"/>
                </a:solidFill>
              </a:defRPr>
            </a:lvl2pPr>
            <a:lvl3pPr marL="0" indent="0">
              <a:spcBef>
                <a:spcPts val="0"/>
              </a:spcBef>
              <a:buNone/>
              <a:defRPr sz="1500">
                <a:solidFill>
                  <a:schemeClr val="bg1"/>
                </a:solidFill>
              </a:defRPr>
            </a:lvl3pPr>
            <a:lvl4pPr marL="0" indent="0">
              <a:spcBef>
                <a:spcPts val="0"/>
              </a:spcBef>
              <a:buNone/>
              <a:defRPr sz="1500">
                <a:solidFill>
                  <a:schemeClr val="bg1"/>
                </a:solidFill>
              </a:defRPr>
            </a:lvl4pPr>
            <a:lvl5pPr marL="0" indent="0">
              <a:spcBef>
                <a:spcPts val="0"/>
              </a:spcBef>
              <a:buNone/>
              <a:defRPr sz="1500">
                <a:solidFill>
                  <a:schemeClr val="bg1"/>
                </a:solidFill>
              </a:defRPr>
            </a:lvl5pPr>
            <a:lvl6pPr marL="0" indent="0">
              <a:spcBef>
                <a:spcPts val="0"/>
              </a:spcBef>
              <a:buNone/>
              <a:defRPr sz="1500">
                <a:solidFill>
                  <a:schemeClr val="bg1"/>
                </a:solidFill>
              </a:defRPr>
            </a:lvl6pPr>
            <a:lvl7pPr marL="0" indent="0">
              <a:spcBef>
                <a:spcPts val="0"/>
              </a:spcBef>
              <a:buNone/>
              <a:defRPr sz="1500">
                <a:solidFill>
                  <a:schemeClr val="bg1"/>
                </a:solidFill>
              </a:defRPr>
            </a:lvl7pPr>
            <a:lvl8pPr marL="0" indent="0">
              <a:spcBef>
                <a:spcPts val="0"/>
              </a:spcBef>
              <a:buNone/>
              <a:defRPr sz="1500">
                <a:solidFill>
                  <a:schemeClr val="bg1"/>
                </a:solidFill>
              </a:defRPr>
            </a:lvl8pPr>
            <a:lvl9pPr marL="0" indent="0">
              <a:spcBef>
                <a:spcPts val="0"/>
              </a:spcBef>
              <a:buNone/>
              <a:defRPr sz="15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714375" y="6299200"/>
            <a:ext cx="8001000" cy="14224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714375" y="7904480"/>
            <a:ext cx="8001000" cy="3036193"/>
          </a:xfrm>
          <a:solidFill>
            <a:schemeClr val="tx2">
              <a:lumMod val="10000"/>
              <a:lumOff val="90000"/>
            </a:schemeClr>
          </a:solidFill>
        </p:spPr>
        <p:txBody>
          <a:bodyPr lIns="365760" rIns="365760" anchor="ctr">
            <a:noAutofit/>
          </a:bodyPr>
          <a:lstStyle>
            <a:lvl1pPr marL="0" indent="0">
              <a:spcBef>
                <a:spcPts val="750"/>
              </a:spcBef>
              <a:buFont typeface="Arial" panose="020B0604020202020204" pitchFamily="34" charset="0"/>
              <a:buNone/>
              <a:defRPr sz="2750" baseline="0"/>
            </a:lvl1pPr>
            <a:lvl2pPr marL="357170" indent="-357170">
              <a:spcBef>
                <a:spcPts val="750"/>
              </a:spcBef>
              <a:buFont typeface="Arial" panose="020B0604020202020204" pitchFamily="34" charset="0"/>
              <a:buChar char="•"/>
              <a:defRPr sz="2750"/>
            </a:lvl2pPr>
            <a:lvl3pPr marL="357170" indent="-357170">
              <a:spcBef>
                <a:spcPts val="750"/>
              </a:spcBef>
              <a:buFont typeface="Arial" panose="020B0604020202020204" pitchFamily="34" charset="0"/>
              <a:buChar char="•"/>
              <a:defRPr sz="2750"/>
            </a:lvl3pPr>
            <a:lvl4pPr marL="0" indent="0">
              <a:spcBef>
                <a:spcPts val="750"/>
              </a:spcBef>
              <a:buNone/>
              <a:defRPr sz="2750"/>
            </a:lvl4pPr>
            <a:lvl5pPr marL="0" indent="0">
              <a:spcBef>
                <a:spcPts val="750"/>
              </a:spcBef>
              <a:buNone/>
              <a:defRPr sz="2750"/>
            </a:lvl5pPr>
            <a:lvl6pPr marL="0" indent="0">
              <a:spcBef>
                <a:spcPts val="750"/>
              </a:spcBef>
              <a:buNone/>
              <a:defRPr sz="2750"/>
            </a:lvl6pPr>
            <a:lvl7pPr marL="0" indent="0">
              <a:spcBef>
                <a:spcPts val="750"/>
              </a:spcBef>
              <a:buNone/>
              <a:defRPr sz="2750"/>
            </a:lvl7pPr>
            <a:lvl8pPr marL="0" indent="0">
              <a:spcBef>
                <a:spcPts val="750"/>
              </a:spcBef>
              <a:buNone/>
              <a:defRPr sz="2750"/>
            </a:lvl8pPr>
            <a:lvl9pPr marL="0" indent="0">
              <a:spcBef>
                <a:spcPts val="750"/>
              </a:spcBef>
              <a:buNone/>
              <a:defRPr sz="275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714375" y="11663680"/>
            <a:ext cx="8001000" cy="14224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714375" y="13187680"/>
            <a:ext cx="8001000" cy="3119451"/>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714375" y="166116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14375" y="18267682"/>
            <a:ext cx="8001000" cy="6697179"/>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14375" y="254304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14375" y="27035760"/>
            <a:ext cx="8001000" cy="81076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9715500" y="62992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9715500" y="7904480"/>
            <a:ext cx="8001000" cy="7550618"/>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9715500" y="1592072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9715500" y="17526001"/>
            <a:ext cx="8001000" cy="7438859"/>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9715500" y="254304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9715500" y="27035760"/>
            <a:ext cx="8001000" cy="81076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18688050" y="629920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18688050" y="7904480"/>
            <a:ext cx="8001000" cy="812800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18688050" y="16572038"/>
            <a:ext cx="8001000" cy="504290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18688050" y="21963996"/>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18688050" y="23569276"/>
            <a:ext cx="8001000" cy="482754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18688050" y="2858008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3375" cap="none" baseline="0">
                <a:solidFill>
                  <a:schemeClr val="bg1"/>
                </a:solidFill>
                <a:latin typeface="+mj-lt"/>
              </a:defRPr>
            </a:lvl1pPr>
            <a:lvl2pPr marL="0" indent="0">
              <a:spcBef>
                <a:spcPts val="0"/>
              </a:spcBef>
              <a:buNone/>
              <a:defRPr sz="3750" cap="all" baseline="0">
                <a:solidFill>
                  <a:schemeClr val="bg1"/>
                </a:solidFill>
                <a:latin typeface="+mj-lt"/>
              </a:defRPr>
            </a:lvl2pPr>
            <a:lvl3pPr marL="0" indent="0">
              <a:spcBef>
                <a:spcPts val="0"/>
              </a:spcBef>
              <a:buNone/>
              <a:defRPr sz="3750" cap="all" baseline="0">
                <a:solidFill>
                  <a:schemeClr val="bg1"/>
                </a:solidFill>
                <a:latin typeface="+mj-lt"/>
              </a:defRPr>
            </a:lvl3pPr>
            <a:lvl4pPr marL="0" indent="0">
              <a:spcBef>
                <a:spcPts val="0"/>
              </a:spcBef>
              <a:buNone/>
              <a:defRPr sz="3750" cap="all" baseline="0">
                <a:solidFill>
                  <a:schemeClr val="bg1"/>
                </a:solidFill>
                <a:latin typeface="+mj-lt"/>
              </a:defRPr>
            </a:lvl4pPr>
            <a:lvl5pPr marL="0" indent="0">
              <a:spcBef>
                <a:spcPts val="0"/>
              </a:spcBef>
              <a:buNone/>
              <a:defRPr sz="3750" cap="all" baseline="0">
                <a:solidFill>
                  <a:schemeClr val="bg1"/>
                </a:solidFill>
                <a:latin typeface="+mj-lt"/>
              </a:defRPr>
            </a:lvl5pPr>
            <a:lvl6pPr marL="0" indent="0">
              <a:spcBef>
                <a:spcPts val="0"/>
              </a:spcBef>
              <a:buNone/>
              <a:defRPr sz="3750" cap="all" baseline="0">
                <a:solidFill>
                  <a:schemeClr val="bg1"/>
                </a:solidFill>
                <a:latin typeface="+mj-lt"/>
              </a:defRPr>
            </a:lvl6pPr>
            <a:lvl7pPr marL="0" indent="0">
              <a:spcBef>
                <a:spcPts val="0"/>
              </a:spcBef>
              <a:buNone/>
              <a:defRPr sz="3750" cap="all" baseline="0">
                <a:solidFill>
                  <a:schemeClr val="bg1"/>
                </a:solidFill>
                <a:latin typeface="+mj-lt"/>
              </a:defRPr>
            </a:lvl7pPr>
            <a:lvl8pPr marL="0" indent="0">
              <a:spcBef>
                <a:spcPts val="0"/>
              </a:spcBef>
              <a:buNone/>
              <a:defRPr sz="3750" cap="all" baseline="0">
                <a:solidFill>
                  <a:schemeClr val="bg1"/>
                </a:solidFill>
                <a:latin typeface="+mj-lt"/>
              </a:defRPr>
            </a:lvl8pPr>
            <a:lvl9pPr marL="0" indent="0">
              <a:spcBef>
                <a:spcPts val="0"/>
              </a:spcBef>
              <a:buNone/>
              <a:defRPr sz="375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18688050" y="30185360"/>
            <a:ext cx="8001000" cy="4958080"/>
          </a:xfrm>
        </p:spPr>
        <p:txBody>
          <a:bodyPr lIns="91440" tIns="182880"/>
          <a:lstStyle>
            <a:lvl1pPr>
              <a:defRPr sz="2000" baseline="0"/>
            </a:lvl1pPr>
            <a:lvl2pPr>
              <a:defRPr sz="1750"/>
            </a:lvl2pPr>
            <a:lvl3pPr>
              <a:defRPr sz="1750"/>
            </a:lvl3pPr>
            <a:lvl4pPr>
              <a:defRPr sz="1750"/>
            </a:lvl4pPr>
            <a:lvl5pPr>
              <a:defRPr sz="1750"/>
            </a:lvl5pPr>
            <a:lvl6pPr>
              <a:defRPr sz="1750"/>
            </a:lvl6pPr>
            <a:lvl7pPr>
              <a:defRPr sz="1750"/>
            </a:lvl7pPr>
            <a:lvl8pPr>
              <a:defRPr sz="1750"/>
            </a:lvl8pPr>
            <a:lvl9pPr>
              <a:defRPr sz="175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20169188" y="2"/>
            <a:ext cx="7262813" cy="4269383"/>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userDrawn="1">
          <p15:clr>
            <a:srgbClr val="A4A3A4"/>
          </p15:clr>
        </p15:guide>
        <p15:guide id="2" pos="1155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27432000" cy="558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36"/>
          </a:p>
        </p:txBody>
      </p:sp>
      <p:sp>
        <p:nvSpPr>
          <p:cNvPr id="2" name="Title Placeholder 1"/>
          <p:cNvSpPr>
            <a:spLocks noGrp="1"/>
          </p:cNvSpPr>
          <p:nvPr>
            <p:ph type="title"/>
          </p:nvPr>
        </p:nvSpPr>
        <p:spPr bwMode="auto">
          <a:xfrm>
            <a:off x="723900" y="762068"/>
            <a:ext cx="18859500" cy="330193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723901" y="6688667"/>
            <a:ext cx="25993725" cy="2625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4375" y="35682998"/>
            <a:ext cx="6172200" cy="508000"/>
          </a:xfrm>
          <a:prstGeom prst="rect">
            <a:avLst/>
          </a:prstGeom>
        </p:spPr>
        <p:txBody>
          <a:bodyPr vert="horz" lIns="91440" tIns="45720" rIns="91440" bIns="45720" rtlCol="0" anchor="ctr"/>
          <a:lstStyle>
            <a:lvl1pPr algn="l">
              <a:defRPr sz="1000">
                <a:solidFill>
                  <a:schemeClr val="tx1">
                    <a:tint val="75000"/>
                  </a:schemeClr>
                </a:solidFill>
              </a:defRPr>
            </a:lvl1pPr>
          </a:lstStyle>
          <a:p>
            <a:fld id="{ECAA57DF-1C19-4726-AB84-014692BAD8F5}" type="datetimeFigureOut">
              <a:rPr lang="en-US" smtClean="0"/>
              <a:pPr/>
              <a:t>4/20/19</a:t>
            </a:fld>
            <a:endParaRPr lang="en-US"/>
          </a:p>
        </p:txBody>
      </p:sp>
      <p:sp>
        <p:nvSpPr>
          <p:cNvPr id="5" name="Footer Placeholder 4"/>
          <p:cNvSpPr>
            <a:spLocks noGrp="1"/>
          </p:cNvSpPr>
          <p:nvPr>
            <p:ph type="ftr" sz="quarter" idx="3"/>
          </p:nvPr>
        </p:nvSpPr>
        <p:spPr>
          <a:xfrm>
            <a:off x="6886575" y="35682998"/>
            <a:ext cx="13658850" cy="50800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545425" y="35682998"/>
            <a:ext cx="6172200" cy="508000"/>
          </a:xfrm>
          <a:prstGeom prst="rect">
            <a:avLst/>
          </a:prstGeom>
        </p:spPr>
        <p:txBody>
          <a:bodyPr vert="horz" lIns="91440" tIns="45720" rIns="91440" bIns="45720" rtlCol="0" anchor="ctr"/>
          <a:lstStyle>
            <a:lvl1pPr algn="r">
              <a:defRPr sz="10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4318000"/>
            <a:ext cx="27432000" cy="127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36"/>
          </a:p>
        </p:txBody>
      </p:sp>
      <p:cxnSp>
        <p:nvCxnSpPr>
          <p:cNvPr id="9" name="Straight Connector 8"/>
          <p:cNvCxnSpPr/>
          <p:nvPr userDrawn="1"/>
        </p:nvCxnSpPr>
        <p:spPr>
          <a:xfrm>
            <a:off x="0" y="4318000"/>
            <a:ext cx="274320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743063" rtl="0" eaLnBrk="1" latinLnBrk="0" hangingPunct="1">
        <a:lnSpc>
          <a:spcPct val="90000"/>
        </a:lnSpc>
        <a:spcBef>
          <a:spcPct val="0"/>
        </a:spcBef>
        <a:buNone/>
        <a:defRPr sz="7187" b="0" kern="1200">
          <a:solidFill>
            <a:schemeClr val="bg1"/>
          </a:solidFill>
          <a:latin typeface="+mj-lt"/>
          <a:ea typeface="+mj-ea"/>
          <a:cs typeface="+mj-cs"/>
        </a:defRPr>
      </a:lvl1pPr>
    </p:titleStyle>
    <p:body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2743063" rtl="0" eaLnBrk="1" latinLnBrk="0" hangingPunct="1">
        <a:defRPr sz="5400" kern="1200">
          <a:solidFill>
            <a:schemeClr val="tx1"/>
          </a:solidFill>
          <a:latin typeface="+mn-lt"/>
          <a:ea typeface="+mn-ea"/>
          <a:cs typeface="+mn-cs"/>
        </a:defRPr>
      </a:lvl1pPr>
      <a:lvl2pPr marL="1371532" algn="l" defTabSz="2743063" rtl="0" eaLnBrk="1" latinLnBrk="0" hangingPunct="1">
        <a:defRPr sz="5400" kern="1200">
          <a:solidFill>
            <a:schemeClr val="tx1"/>
          </a:solidFill>
          <a:latin typeface="+mn-lt"/>
          <a:ea typeface="+mn-ea"/>
          <a:cs typeface="+mn-cs"/>
        </a:defRPr>
      </a:lvl2pPr>
      <a:lvl3pPr marL="2743063" algn="l" defTabSz="2743063" rtl="0" eaLnBrk="1" latinLnBrk="0" hangingPunct="1">
        <a:defRPr sz="5400" kern="1200">
          <a:solidFill>
            <a:schemeClr val="tx1"/>
          </a:solidFill>
          <a:latin typeface="+mn-lt"/>
          <a:ea typeface="+mn-ea"/>
          <a:cs typeface="+mn-cs"/>
        </a:defRPr>
      </a:lvl3pPr>
      <a:lvl4pPr marL="4114595" algn="l" defTabSz="2743063" rtl="0" eaLnBrk="1" latinLnBrk="0" hangingPunct="1">
        <a:defRPr sz="5400" kern="1200">
          <a:solidFill>
            <a:schemeClr val="tx1"/>
          </a:solidFill>
          <a:latin typeface="+mn-lt"/>
          <a:ea typeface="+mn-ea"/>
          <a:cs typeface="+mn-cs"/>
        </a:defRPr>
      </a:lvl4pPr>
      <a:lvl5pPr marL="5486126" algn="l" defTabSz="2743063" rtl="0" eaLnBrk="1" latinLnBrk="0" hangingPunct="1">
        <a:defRPr sz="5400" kern="1200">
          <a:solidFill>
            <a:schemeClr val="tx1"/>
          </a:solidFill>
          <a:latin typeface="+mn-lt"/>
          <a:ea typeface="+mn-ea"/>
          <a:cs typeface="+mn-cs"/>
        </a:defRPr>
      </a:lvl5pPr>
      <a:lvl6pPr marL="6857657" algn="l" defTabSz="2743063" rtl="0" eaLnBrk="1" latinLnBrk="0" hangingPunct="1">
        <a:defRPr sz="5400" kern="1200">
          <a:solidFill>
            <a:schemeClr val="tx1"/>
          </a:solidFill>
          <a:latin typeface="+mn-lt"/>
          <a:ea typeface="+mn-ea"/>
          <a:cs typeface="+mn-cs"/>
        </a:defRPr>
      </a:lvl6pPr>
      <a:lvl7pPr marL="8229189" algn="l" defTabSz="2743063" rtl="0" eaLnBrk="1" latinLnBrk="0" hangingPunct="1">
        <a:defRPr sz="5400" kern="1200">
          <a:solidFill>
            <a:schemeClr val="tx1"/>
          </a:solidFill>
          <a:latin typeface="+mn-lt"/>
          <a:ea typeface="+mn-ea"/>
          <a:cs typeface="+mn-cs"/>
        </a:defRPr>
      </a:lvl7pPr>
      <a:lvl8pPr marL="9600720" algn="l" defTabSz="2743063" rtl="0" eaLnBrk="1" latinLnBrk="0" hangingPunct="1">
        <a:defRPr sz="5400" kern="1200">
          <a:solidFill>
            <a:schemeClr val="tx1"/>
          </a:solidFill>
          <a:latin typeface="+mn-lt"/>
          <a:ea typeface="+mn-ea"/>
          <a:cs typeface="+mn-cs"/>
        </a:defRPr>
      </a:lvl8pPr>
      <a:lvl9pPr marL="10972252" algn="l" defTabSz="2743063" rtl="0" eaLnBrk="1" latinLnBrk="0" hangingPunct="1">
        <a:defRPr sz="5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0" userDrawn="1">
          <p15:clr>
            <a:srgbClr val="A4A3A4"/>
          </p15:clr>
        </p15:guide>
        <p15:guide id="2" pos="450" userDrawn="1">
          <p15:clr>
            <a:srgbClr val="A4A3A4"/>
          </p15:clr>
        </p15:guide>
        <p15:guide id="3" pos="16830" userDrawn="1">
          <p15:clr>
            <a:srgbClr val="A4A3A4"/>
          </p15:clr>
        </p15:guide>
        <p15:guide id="4" pos="864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Graphic 42">
            <a:extLst>
              <a:ext uri="{FF2B5EF4-FFF2-40B4-BE49-F238E27FC236}">
                <a16:creationId xmlns:a16="http://schemas.microsoft.com/office/drawing/2014/main" id="{28892095-AF73-E943-A7FB-44BB89900A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8043" y="30700699"/>
            <a:ext cx="8398367" cy="5598911"/>
          </a:xfrm>
          <a:prstGeom prst="rect">
            <a:avLst/>
          </a:prstGeom>
        </p:spPr>
      </p:pic>
      <p:pic>
        <p:nvPicPr>
          <p:cNvPr id="49" name="Graphic 48">
            <a:extLst>
              <a:ext uri="{FF2B5EF4-FFF2-40B4-BE49-F238E27FC236}">
                <a16:creationId xmlns:a16="http://schemas.microsoft.com/office/drawing/2014/main" id="{1F0B213D-6E9D-BC47-B6AA-CDA8A5D6A2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042" y="25497535"/>
            <a:ext cx="8398368" cy="5598912"/>
          </a:xfrm>
          <a:prstGeom prst="rect">
            <a:avLst/>
          </a:prstGeom>
        </p:spPr>
      </p:pic>
      <p:pic>
        <p:nvPicPr>
          <p:cNvPr id="26" name="Graphic 25">
            <a:extLst>
              <a:ext uri="{FF2B5EF4-FFF2-40B4-BE49-F238E27FC236}">
                <a16:creationId xmlns:a16="http://schemas.microsoft.com/office/drawing/2014/main" id="{B56994DA-F6CC-8844-8D91-46DE0E0034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26893" y="20353051"/>
            <a:ext cx="8398368" cy="5598912"/>
          </a:xfrm>
          <a:prstGeom prst="rect">
            <a:avLst/>
          </a:prstGeom>
        </p:spPr>
      </p:pic>
      <p:pic>
        <p:nvPicPr>
          <p:cNvPr id="47" name="Graphic 46">
            <a:extLst>
              <a:ext uri="{FF2B5EF4-FFF2-40B4-BE49-F238E27FC236}">
                <a16:creationId xmlns:a16="http://schemas.microsoft.com/office/drawing/2014/main" id="{DBE19F2A-2175-644C-A29A-317A0E64378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659277" y="5713141"/>
            <a:ext cx="8398366" cy="5598911"/>
          </a:xfrm>
          <a:prstGeom prst="rect">
            <a:avLst/>
          </a:prstGeom>
        </p:spPr>
      </p:pic>
      <p:sp>
        <p:nvSpPr>
          <p:cNvPr id="4" name="Title 3"/>
          <p:cNvSpPr>
            <a:spLocks noGrp="1"/>
          </p:cNvSpPr>
          <p:nvPr>
            <p:ph type="title"/>
          </p:nvPr>
        </p:nvSpPr>
        <p:spPr>
          <a:xfrm>
            <a:off x="1079500" y="102336"/>
            <a:ext cx="18859500" cy="3301933"/>
          </a:xfrm>
        </p:spPr>
        <p:txBody>
          <a:bodyPr>
            <a:normAutofit/>
          </a:bodyPr>
          <a:lstStyle/>
          <a:p>
            <a:pPr>
              <a:spcBef>
                <a:spcPts val="4800"/>
              </a:spcBef>
              <a:spcAft>
                <a:spcPts val="4200"/>
              </a:spcAft>
            </a:pPr>
            <a:r>
              <a:rPr lang="en-US" sz="9600" dirty="0">
                <a:latin typeface="Big Caslon Medium" panose="02000603090000020003" pitchFamily="2" charset="-79"/>
                <a:cs typeface="Big Caslon Medium" panose="02000603090000020003" pitchFamily="2" charset="-79"/>
              </a:rPr>
              <a:t>Lowering Depression and Anxiety</a:t>
            </a:r>
            <a:br>
              <a:rPr lang="en-US" dirty="0">
                <a:latin typeface="Big Caslon Medium" panose="02000603090000020003" pitchFamily="2" charset="-79"/>
                <a:cs typeface="Big Caslon Medium" panose="02000603090000020003" pitchFamily="2" charset="-79"/>
              </a:rPr>
            </a:br>
            <a:r>
              <a:rPr lang="en-US" sz="4900" dirty="0">
                <a:latin typeface="Big Caslon Medium" panose="02000603090000020003" pitchFamily="2" charset="-79"/>
                <a:cs typeface="Big Caslon Medium" panose="02000603090000020003" pitchFamily="2" charset="-79"/>
              </a:rPr>
              <a:t>A Quantitative Research on the Effects of Six Common Behaviors on Human’s Mental Health</a:t>
            </a:r>
          </a:p>
        </p:txBody>
      </p:sp>
      <p:sp>
        <p:nvSpPr>
          <p:cNvPr id="23" name="Text Placeholder 22"/>
          <p:cNvSpPr>
            <a:spLocks noGrp="1"/>
          </p:cNvSpPr>
          <p:nvPr>
            <p:ph type="body" sz="quarter" idx="36"/>
          </p:nvPr>
        </p:nvSpPr>
        <p:spPr>
          <a:xfrm>
            <a:off x="1079500" y="4577155"/>
            <a:ext cx="18859008" cy="718146"/>
          </a:xfrm>
        </p:spPr>
        <p:txBody>
          <a:bodyPr/>
          <a:lstStyle/>
          <a:p>
            <a:r>
              <a:rPr lang="en-US" dirty="0"/>
              <a:t>Dang Quang Hoang, Karthikeyan Marikrishnan, Yuqing Ren, Muhammad Hamza Raza, Hadi Sharifi | CSE6242| Georgia Institute of Technology</a:t>
            </a:r>
          </a:p>
        </p:txBody>
      </p:sp>
      <p:sp>
        <p:nvSpPr>
          <p:cNvPr id="67" name="Text Placeholder 66"/>
          <p:cNvSpPr>
            <a:spLocks noGrp="1"/>
          </p:cNvSpPr>
          <p:nvPr>
            <p:ph type="body" sz="quarter" idx="13"/>
          </p:nvPr>
        </p:nvSpPr>
        <p:spPr/>
        <p:txBody>
          <a:bodyPr/>
          <a:lstStyle/>
          <a:p>
            <a:r>
              <a:rPr lang="en-US" dirty="0"/>
              <a:t>Motivation / Introduction</a:t>
            </a:r>
          </a:p>
        </p:txBody>
      </p:sp>
      <p:sp>
        <p:nvSpPr>
          <p:cNvPr id="69" name="Text Placeholder 68"/>
          <p:cNvSpPr>
            <a:spLocks noGrp="1"/>
          </p:cNvSpPr>
          <p:nvPr>
            <p:ph type="body" sz="quarter" idx="39"/>
          </p:nvPr>
        </p:nvSpPr>
        <p:spPr>
          <a:xfrm>
            <a:off x="714375" y="7904480"/>
            <a:ext cx="8001000" cy="7513320"/>
          </a:xfrm>
        </p:spPr>
        <p:txBody>
          <a:bodyPr/>
          <a:lstStyle/>
          <a:p>
            <a:r>
              <a:rPr lang="en-US" dirty="0"/>
              <a:t>Depression and anxiety are two widespread types of disorders that cause a tremendous consequence on human life. The World Health  Organization  (WHO)  has  ranked  depression as  the  fourth  leading  cause  of  human  disability.  By  2020,it  is  expected  to  be  the  second  leading  cause  [19].</a:t>
            </a:r>
          </a:p>
          <a:p>
            <a:r>
              <a:rPr lang="en-US" dirty="0"/>
              <a:t>Depression causes health complications [32], cardiovascular  diseases  [14],  in  some  cases  increases  the risk  of  cardiovascular  diseases  by  80%  [25].  In  case  of anxiety, on average, up to 33.7% of the human populations experience it in their life time [12].</a:t>
            </a:r>
          </a:p>
          <a:p>
            <a:r>
              <a:rPr lang="en-US" dirty="0"/>
              <a:t>To have a healthy society, we need to address mental health issues. In order to address them, we need to better understand what causing them.</a:t>
            </a:r>
          </a:p>
        </p:txBody>
      </p:sp>
      <p:sp>
        <p:nvSpPr>
          <p:cNvPr id="68" name="Text Placeholder 67"/>
          <p:cNvSpPr>
            <a:spLocks noGrp="1"/>
          </p:cNvSpPr>
          <p:nvPr>
            <p:ph type="body" sz="quarter" idx="37"/>
          </p:nvPr>
        </p:nvSpPr>
        <p:spPr>
          <a:xfrm>
            <a:off x="742950" y="15702446"/>
            <a:ext cx="8001000" cy="1422400"/>
          </a:xfrm>
        </p:spPr>
        <p:txBody>
          <a:bodyPr/>
          <a:lstStyle/>
          <a:p>
            <a:r>
              <a:rPr lang="en-US"/>
              <a:t>Hypothesis</a:t>
            </a:r>
            <a:endParaRPr lang="en-US" dirty="0"/>
          </a:p>
        </p:txBody>
      </p:sp>
      <p:sp>
        <p:nvSpPr>
          <p:cNvPr id="11" name="Content Placeholder 10"/>
          <p:cNvSpPr>
            <a:spLocks noGrp="1"/>
          </p:cNvSpPr>
          <p:nvPr>
            <p:ph sz="quarter" idx="38"/>
          </p:nvPr>
        </p:nvSpPr>
        <p:spPr>
          <a:xfrm>
            <a:off x="742950" y="17302647"/>
            <a:ext cx="8001000" cy="2687154"/>
          </a:xfrm>
          <a:solidFill>
            <a:schemeClr val="tx2">
              <a:lumMod val="10000"/>
              <a:lumOff val="90000"/>
            </a:schemeClr>
          </a:solidFill>
        </p:spPr>
        <p:txBody>
          <a:bodyPr vert="horz" lIns="365760" tIns="45720" rIns="365760" bIns="45720" rtlCol="0" anchor="ctr">
            <a:noAutofit/>
          </a:bodyPr>
          <a:lstStyle/>
          <a:p>
            <a:pPr marL="0" indent="0">
              <a:buNone/>
            </a:pPr>
            <a:r>
              <a:rPr lang="en-US" sz="2750" dirty="0"/>
              <a:t>Our research hypothesis is that human behavioral factors such as smoking, drinking alcohol, eating unhealthy, physical activity, education/knowledge, and social media/internet factors has direct effect on the mental health mainly depression and anxiety. </a:t>
            </a:r>
          </a:p>
        </p:txBody>
      </p:sp>
      <p:sp>
        <p:nvSpPr>
          <p:cNvPr id="8" name="Text Placeholder 7"/>
          <p:cNvSpPr>
            <a:spLocks noGrp="1"/>
          </p:cNvSpPr>
          <p:nvPr>
            <p:ph type="body" sz="quarter" idx="19"/>
          </p:nvPr>
        </p:nvSpPr>
        <p:spPr>
          <a:xfrm>
            <a:off x="742950" y="20230802"/>
            <a:ext cx="8001000" cy="1354667"/>
          </a:xfrm>
        </p:spPr>
        <p:txBody>
          <a:bodyPr/>
          <a:lstStyle/>
          <a:p>
            <a:r>
              <a:rPr lang="en-US" dirty="0"/>
              <a:t>Our Research Approach</a:t>
            </a:r>
          </a:p>
        </p:txBody>
      </p:sp>
      <p:sp>
        <p:nvSpPr>
          <p:cNvPr id="9" name="Text Placeholder 8"/>
          <p:cNvSpPr>
            <a:spLocks noGrp="1"/>
          </p:cNvSpPr>
          <p:nvPr>
            <p:ph type="body" sz="quarter" idx="21"/>
          </p:nvPr>
        </p:nvSpPr>
        <p:spPr>
          <a:xfrm>
            <a:off x="9686727" y="6329082"/>
            <a:ext cx="8001000" cy="1354667"/>
          </a:xfrm>
        </p:spPr>
        <p:txBody>
          <a:bodyPr/>
          <a:lstStyle/>
          <a:p>
            <a:r>
              <a:rPr lang="en-US" dirty="0"/>
              <a:t>Research Novelty</a:t>
            </a:r>
          </a:p>
        </p:txBody>
      </p:sp>
      <p:sp>
        <p:nvSpPr>
          <p:cNvPr id="70" name="Text Placeholder 69"/>
          <p:cNvSpPr>
            <a:spLocks noGrp="1"/>
          </p:cNvSpPr>
          <p:nvPr>
            <p:ph type="body" sz="quarter" idx="40"/>
          </p:nvPr>
        </p:nvSpPr>
        <p:spPr>
          <a:xfrm>
            <a:off x="9686726" y="16676998"/>
            <a:ext cx="8001000" cy="1354667"/>
          </a:xfrm>
        </p:spPr>
        <p:txBody>
          <a:bodyPr/>
          <a:lstStyle/>
          <a:p>
            <a:r>
              <a:rPr lang="en-US" dirty="0"/>
              <a:t>Experiments and Results</a:t>
            </a:r>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21" name="Text Placeholder 20"/>
          <p:cNvSpPr>
            <a:spLocks noGrp="1"/>
          </p:cNvSpPr>
          <p:nvPr>
            <p:ph type="body" sz="quarter" idx="34"/>
          </p:nvPr>
        </p:nvSpPr>
        <p:spPr>
          <a:xfrm>
            <a:off x="18688050" y="33467886"/>
            <a:ext cx="8001000" cy="1354667"/>
          </a:xfrm>
        </p:spPr>
        <p:txBody>
          <a:bodyPr/>
          <a:lstStyle/>
          <a:p>
            <a:r>
              <a:rPr lang="en-US"/>
              <a:t>Works Cited</a:t>
            </a:r>
            <a:endParaRPr lang="en-US" dirty="0"/>
          </a:p>
        </p:txBody>
      </p:sp>
      <p:sp>
        <p:nvSpPr>
          <p:cNvPr id="22" name="Content Placeholder 21"/>
          <p:cNvSpPr>
            <a:spLocks noGrp="1"/>
          </p:cNvSpPr>
          <p:nvPr>
            <p:ph sz="quarter" idx="35"/>
          </p:nvPr>
        </p:nvSpPr>
        <p:spPr/>
        <p:txBody>
          <a:bodyPr/>
          <a:lstStyle/>
          <a:p>
            <a:r>
              <a:rPr lang="en-US" dirty="0"/>
              <a:t>Include print and electronic sources in alphabetical order</a:t>
            </a:r>
          </a:p>
        </p:txBody>
      </p:sp>
      <p:pic>
        <p:nvPicPr>
          <p:cNvPr id="105" name="Picture Placeholder 104" title="Sample Picture"/>
          <p:cNvPicPr>
            <a:picLocks noGrp="1" noChangeAspect="1"/>
          </p:cNvPicPr>
          <p:nvPr>
            <p:ph type="pic" sz="quarter" idx="43"/>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20535900" y="-247650"/>
            <a:ext cx="7143749" cy="4804621"/>
          </a:xfrm>
        </p:spPr>
      </p:pic>
      <p:sp>
        <p:nvSpPr>
          <p:cNvPr id="32" name="Content Placeholder 10">
            <a:extLst>
              <a:ext uri="{FF2B5EF4-FFF2-40B4-BE49-F238E27FC236}">
                <a16:creationId xmlns:a16="http://schemas.microsoft.com/office/drawing/2014/main" id="{3F6C88B3-895E-D241-B345-D24917F97401}"/>
              </a:ext>
            </a:extLst>
          </p:cNvPr>
          <p:cNvSpPr txBox="1">
            <a:spLocks/>
          </p:cNvSpPr>
          <p:nvPr/>
        </p:nvSpPr>
        <p:spPr>
          <a:xfrm>
            <a:off x="742950" y="21750270"/>
            <a:ext cx="8001000" cy="14343130"/>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endParaRPr lang="en-US" sz="2750" dirty="0"/>
          </a:p>
          <a:p>
            <a:pPr marL="0" indent="0">
              <a:spcAft>
                <a:spcPts val="1800"/>
              </a:spcAft>
              <a:buNone/>
            </a:pPr>
            <a:r>
              <a:rPr lang="en-US" sz="2750" dirty="0"/>
              <a:t>By research survey, we identified six behavioral factors that proven to have impact on mental health (depression and anxiety).</a:t>
            </a:r>
          </a:p>
          <a:p>
            <a:pPr marL="0" indent="0">
              <a:spcAft>
                <a:spcPts val="1800"/>
              </a:spcAft>
              <a:buNone/>
            </a:pPr>
            <a:r>
              <a:rPr lang="en-US" sz="2750" dirty="0"/>
              <a:t>We decided to quantitatively understand the effect of these factors, come up with a statistical model that could help identify or prevent mental issues based on these behavioral factors. We identified six factors: </a:t>
            </a:r>
            <a:r>
              <a:rPr lang="en-US" sz="2750" b="1" dirty="0"/>
              <a:t>smoking</a:t>
            </a:r>
            <a:r>
              <a:rPr lang="en-US" sz="2750" dirty="0"/>
              <a:t>, </a:t>
            </a:r>
            <a:r>
              <a:rPr lang="en-US" sz="2750" b="1" dirty="0"/>
              <a:t>drinking alcohol</a:t>
            </a:r>
            <a:r>
              <a:rPr lang="en-US" sz="2750" dirty="0"/>
              <a:t>, </a:t>
            </a:r>
            <a:r>
              <a:rPr lang="en-US" sz="2750" b="1" dirty="0"/>
              <a:t>eating unhealthy</a:t>
            </a:r>
            <a:r>
              <a:rPr lang="en-US" sz="2750" dirty="0"/>
              <a:t>, </a:t>
            </a:r>
            <a:r>
              <a:rPr lang="en-US" sz="2750" b="1" dirty="0"/>
              <a:t>physical activity</a:t>
            </a:r>
            <a:r>
              <a:rPr lang="en-US" sz="2750" dirty="0"/>
              <a:t>, </a:t>
            </a:r>
            <a:r>
              <a:rPr lang="en-US" sz="2750" b="1" dirty="0"/>
              <a:t>education</a:t>
            </a:r>
            <a:r>
              <a:rPr lang="en-US" sz="2750" dirty="0"/>
              <a:t>/</a:t>
            </a:r>
            <a:r>
              <a:rPr lang="en-US" sz="2750" b="1" dirty="0"/>
              <a:t>knowledge</a:t>
            </a:r>
            <a:r>
              <a:rPr lang="en-US" sz="2750" dirty="0"/>
              <a:t>, and </a:t>
            </a:r>
            <a:r>
              <a:rPr lang="en-US" sz="2750" b="1" dirty="0"/>
              <a:t>social</a:t>
            </a:r>
            <a:r>
              <a:rPr lang="en-US" sz="2750" dirty="0"/>
              <a:t> </a:t>
            </a:r>
            <a:r>
              <a:rPr lang="en-US" sz="2750" b="1" dirty="0"/>
              <a:t>media</a:t>
            </a:r>
            <a:r>
              <a:rPr lang="en-US" sz="2750" dirty="0"/>
              <a:t>/</a:t>
            </a:r>
            <a:r>
              <a:rPr lang="en-US" sz="2750" b="1" dirty="0"/>
              <a:t>internet</a:t>
            </a:r>
            <a:r>
              <a:rPr lang="en-US" sz="2750" dirty="0"/>
              <a:t>. </a:t>
            </a:r>
          </a:p>
          <a:p>
            <a:pPr marL="0" indent="0">
              <a:spcAft>
                <a:spcPts val="1800"/>
              </a:spcAft>
              <a:buNone/>
            </a:pPr>
            <a:r>
              <a:rPr lang="en-US" sz="2750" dirty="0"/>
              <a:t>We used Behavioral Risk Factor Surveillance System (BRFSS)[4] as the source of  our research dataset. We statistically analyzed the data for years 2007 to 2017. The statistical results approved our hypothesis that these six factors indeed effects the mental health.</a:t>
            </a:r>
          </a:p>
          <a:p>
            <a:pPr marL="0" indent="0">
              <a:spcAft>
                <a:spcPts val="1800"/>
              </a:spcAft>
              <a:buNone/>
            </a:pPr>
            <a:r>
              <a:rPr lang="en-US" sz="2750" dirty="0"/>
              <a:t>We used machine learning and deep learning models and produced predictive models with 72% accuracy in two weeks effort.</a:t>
            </a:r>
          </a:p>
          <a:p>
            <a:pPr marL="0" indent="0">
              <a:spcAft>
                <a:spcPts val="1800"/>
              </a:spcAft>
              <a:buNone/>
            </a:pPr>
            <a:r>
              <a:rPr lang="en-US" sz="2750" dirty="0"/>
              <a:t>We also produced an interactive visualization that is portable on all operating systems. In this visualization, users can pick a behavioral factor, and not only visually see the effect of this factor on mental health for eleven years, but also can get information from each US state by hover the mouse over the state. A picture of the interactive visualization is in the top right corner of this poster. </a:t>
            </a:r>
          </a:p>
          <a:p>
            <a:pPr>
              <a:spcAft>
                <a:spcPts val="1800"/>
              </a:spcAft>
            </a:pPr>
            <a:endParaRPr lang="en-US" sz="2750" dirty="0"/>
          </a:p>
        </p:txBody>
      </p:sp>
      <p:sp>
        <p:nvSpPr>
          <p:cNvPr id="33" name="Content Placeholder 10">
            <a:extLst>
              <a:ext uri="{FF2B5EF4-FFF2-40B4-BE49-F238E27FC236}">
                <a16:creationId xmlns:a16="http://schemas.microsoft.com/office/drawing/2014/main" id="{281510B5-8E21-F94D-AD53-022EDE71C1F9}"/>
              </a:ext>
            </a:extLst>
          </p:cNvPr>
          <p:cNvSpPr txBox="1">
            <a:spLocks/>
          </p:cNvSpPr>
          <p:nvPr/>
        </p:nvSpPr>
        <p:spPr>
          <a:xfrm>
            <a:off x="9686727" y="7904480"/>
            <a:ext cx="8001000" cy="2687154"/>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The novelty of this research is that, we examined six behavior factors while usually few factors are examined. We statistically showed the effect of these factors on mental health. And above all, we produce a ML/DL models that could predict mental health. </a:t>
            </a:r>
          </a:p>
        </p:txBody>
      </p:sp>
      <p:sp>
        <p:nvSpPr>
          <p:cNvPr id="34" name="Text Placeholder 8">
            <a:extLst>
              <a:ext uri="{FF2B5EF4-FFF2-40B4-BE49-F238E27FC236}">
                <a16:creationId xmlns:a16="http://schemas.microsoft.com/office/drawing/2014/main" id="{C1016793-49DD-7949-9833-D8B815E86FD1}"/>
              </a:ext>
            </a:extLst>
          </p:cNvPr>
          <p:cNvSpPr txBox="1">
            <a:spLocks/>
          </p:cNvSpPr>
          <p:nvPr/>
        </p:nvSpPr>
        <p:spPr>
          <a:xfrm>
            <a:off x="9686925" y="10800331"/>
            <a:ext cx="8001000" cy="1354667"/>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2743063" rtl="0" eaLnBrk="1" latinLnBrk="0" hangingPunct="1">
              <a:lnSpc>
                <a:spcPct val="100000"/>
              </a:lnSpc>
              <a:spcBef>
                <a:spcPts val="0"/>
              </a:spcBef>
              <a:buClr>
                <a:schemeClr val="bg1">
                  <a:lumMod val="65000"/>
                </a:schemeClr>
              </a:buClr>
              <a:buFont typeface="Arial" panose="020B0604020202020204" pitchFamily="34" charset="0"/>
              <a:buNone/>
              <a:defRPr sz="3375" kern="1200" cap="none" baseline="0">
                <a:solidFill>
                  <a:schemeClr val="bg1"/>
                </a:solidFill>
                <a:latin typeface="+mj-lt"/>
                <a:ea typeface="+mn-ea"/>
                <a:cs typeface="+mn-cs"/>
              </a:defRPr>
            </a:lvl1pPr>
            <a:lvl2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2pPr>
            <a:lvl3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3pPr>
            <a:lvl4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4pPr>
            <a:lvl5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5pPr>
            <a:lvl6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6pPr>
            <a:lvl7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7pPr>
            <a:lvl8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8pPr>
            <a:lvl9pPr marL="0" indent="0" algn="l" defTabSz="2743063" rtl="0" eaLnBrk="1" latinLnBrk="0" hangingPunct="1">
              <a:lnSpc>
                <a:spcPct val="100000"/>
              </a:lnSpc>
              <a:spcBef>
                <a:spcPts val="0"/>
              </a:spcBef>
              <a:buClr>
                <a:schemeClr val="bg1">
                  <a:lumMod val="65000"/>
                </a:schemeClr>
              </a:buClr>
              <a:buFont typeface="Arial" panose="020B0604020202020204" pitchFamily="34" charset="0"/>
              <a:buNone/>
              <a:defRPr sz="3750" kern="1200" cap="all" baseline="0">
                <a:solidFill>
                  <a:schemeClr val="bg1"/>
                </a:solidFill>
                <a:latin typeface="+mj-lt"/>
                <a:ea typeface="+mn-ea"/>
                <a:cs typeface="+mn-cs"/>
              </a:defRPr>
            </a:lvl9pPr>
          </a:lstStyle>
          <a:p>
            <a:r>
              <a:rPr lang="en-US" dirty="0"/>
              <a:t>The Data</a:t>
            </a:r>
          </a:p>
        </p:txBody>
      </p:sp>
      <p:sp>
        <p:nvSpPr>
          <p:cNvPr id="35" name="Content Placeholder 10">
            <a:extLst>
              <a:ext uri="{FF2B5EF4-FFF2-40B4-BE49-F238E27FC236}">
                <a16:creationId xmlns:a16="http://schemas.microsoft.com/office/drawing/2014/main" id="{3457B9A5-D3AB-FC44-AC38-DF7B46E040B8}"/>
              </a:ext>
            </a:extLst>
          </p:cNvPr>
          <p:cNvSpPr txBox="1">
            <a:spLocks/>
          </p:cNvSpPr>
          <p:nvPr/>
        </p:nvSpPr>
        <p:spPr>
          <a:xfrm>
            <a:off x="9686727" y="12367550"/>
            <a:ext cx="8001000" cy="4117050"/>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buNone/>
            </a:pPr>
            <a:r>
              <a:rPr lang="en-US" sz="2750" dirty="0"/>
              <a:t>We used  11  years  of  BRFSS  data  (3GB  from  2007 to  2017).  We  obtain  the  data  in  SAS XPT  format and we converted it to SQLite tables. </a:t>
            </a:r>
          </a:p>
          <a:p>
            <a:pPr marL="0" indent="0">
              <a:buNone/>
            </a:pPr>
            <a:r>
              <a:rPr lang="en-US" sz="2750" dirty="0"/>
              <a:t>We used the database to extract the data we needed. The extracted data were saved in CSV files. </a:t>
            </a:r>
          </a:p>
          <a:p>
            <a:pPr marL="0" indent="0">
              <a:buNone/>
            </a:pPr>
            <a:r>
              <a:rPr lang="en-US" sz="2750" dirty="0"/>
              <a:t>Due to the large size of database, we kept the SQLite database available online </a:t>
            </a:r>
          </a:p>
        </p:txBody>
      </p:sp>
      <p:pic>
        <p:nvPicPr>
          <p:cNvPr id="41" name="Content Placeholder 40">
            <a:extLst>
              <a:ext uri="{FF2B5EF4-FFF2-40B4-BE49-F238E27FC236}">
                <a16:creationId xmlns:a16="http://schemas.microsoft.com/office/drawing/2014/main" id="{A9D9BE58-86E2-B641-8A80-713DBB40C846}"/>
              </a:ext>
            </a:extLst>
          </p:cNvPr>
          <p:cNvPicPr>
            <a:picLocks noGrp="1" noChangeAspect="1"/>
          </p:cNvPicPr>
          <p:nvPr>
            <p:ph sz="quarter" idx="27"/>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462743" y="17518999"/>
            <a:ext cx="4314825" cy="3772525"/>
          </a:xfrm>
        </p:spPr>
      </p:pic>
      <p:pic>
        <p:nvPicPr>
          <p:cNvPr id="51" name="Graphic 50">
            <a:extLst>
              <a:ext uri="{FF2B5EF4-FFF2-40B4-BE49-F238E27FC236}">
                <a16:creationId xmlns:a16="http://schemas.microsoft.com/office/drawing/2014/main" id="{BEB4B287-E884-9A44-9221-463A0398786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742818" y="17130251"/>
            <a:ext cx="4314825" cy="4314825"/>
          </a:xfrm>
          <a:prstGeom prst="rect">
            <a:avLst/>
          </a:prstGeom>
        </p:spPr>
      </p:pic>
      <p:sp>
        <p:nvSpPr>
          <p:cNvPr id="59" name="Content Placeholder 10">
            <a:extLst>
              <a:ext uri="{FF2B5EF4-FFF2-40B4-BE49-F238E27FC236}">
                <a16:creationId xmlns:a16="http://schemas.microsoft.com/office/drawing/2014/main" id="{333A110E-76C7-F24F-A97A-7F808511C36D}"/>
              </a:ext>
            </a:extLst>
          </p:cNvPr>
          <p:cNvSpPr txBox="1">
            <a:spLocks/>
          </p:cNvSpPr>
          <p:nvPr/>
        </p:nvSpPr>
        <p:spPr>
          <a:xfrm>
            <a:off x="18652808" y="23490774"/>
            <a:ext cx="8001000" cy="9656225"/>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buNone/>
            </a:pPr>
            <a:r>
              <a:rPr lang="en-US" sz="2750" dirty="0"/>
              <a:t>The  research  showed  that the six behavioral  habits  has  effect on  mental  health  particularly  on  depression  and  anxiety. The  research  conducted  set  of  analysis  to  extract  the data from BRFSS dataset from 2007 to 2017. </a:t>
            </a:r>
          </a:p>
          <a:p>
            <a:pPr marL="0" indent="0">
              <a:buNone/>
            </a:pPr>
            <a:r>
              <a:rPr lang="en-US" sz="2750" dirty="0"/>
              <a:t>The analytics activities included, data conversion, cleaning, normalization, aggregation,  and  applying  machine  and  deep  learning  algorithms.  The  best  accuracy  achieved  was  69%  with  the six  features  of  the  research  and  got  enhanced  to  72%  after tuning the model by adding new features and removing some features. </a:t>
            </a:r>
          </a:p>
          <a:p>
            <a:pPr marL="0" indent="0">
              <a:buNone/>
            </a:pPr>
            <a:r>
              <a:rPr lang="en-US" sz="2750" dirty="0"/>
              <a:t>The  research  also  produced  an  interactive  visualization that  showed  the  effects  of  the  six  factors  on  mental  health in  the  form  of  choropleth  map  in  which  user  can  visually interact with the map and get information on the proportion of BRFSS takers who has mental health and one of the six factors for year 2007 to 2017.</a:t>
            </a:r>
          </a:p>
        </p:txBody>
      </p:sp>
      <p:sp>
        <p:nvSpPr>
          <p:cNvPr id="62" name="Content Placeholder 10">
            <a:extLst>
              <a:ext uri="{FF2B5EF4-FFF2-40B4-BE49-F238E27FC236}">
                <a16:creationId xmlns:a16="http://schemas.microsoft.com/office/drawing/2014/main" id="{23729549-7A9B-A543-8596-3A95919A14E4}"/>
              </a:ext>
            </a:extLst>
          </p:cNvPr>
          <p:cNvSpPr txBox="1">
            <a:spLocks/>
          </p:cNvSpPr>
          <p:nvPr/>
        </p:nvSpPr>
        <p:spPr>
          <a:xfrm>
            <a:off x="18687558" y="34944943"/>
            <a:ext cx="8001000" cy="1354667"/>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Please refer to the paper. </a:t>
            </a:r>
          </a:p>
        </p:txBody>
      </p:sp>
      <p:sp>
        <p:nvSpPr>
          <p:cNvPr id="63" name="Content Placeholder 10">
            <a:extLst>
              <a:ext uri="{FF2B5EF4-FFF2-40B4-BE49-F238E27FC236}">
                <a16:creationId xmlns:a16="http://schemas.microsoft.com/office/drawing/2014/main" id="{57C9D07E-91AD-7A41-92FD-BDEF03C5C172}"/>
              </a:ext>
            </a:extLst>
          </p:cNvPr>
          <p:cNvSpPr txBox="1">
            <a:spLocks/>
          </p:cNvSpPr>
          <p:nvPr/>
        </p:nvSpPr>
        <p:spPr>
          <a:xfrm>
            <a:off x="9686727" y="18122020"/>
            <a:ext cx="8001000" cy="2687153"/>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The results of statistical analysis of BRFSS data from 2007 to 2017 of the effects of six factors on mental health (depression and anxiety). The analysis of data was our evaluation method of approving the hypothesis.</a:t>
            </a:r>
          </a:p>
        </p:txBody>
      </p:sp>
      <p:sp>
        <p:nvSpPr>
          <p:cNvPr id="73" name="Content Placeholder 10">
            <a:extLst>
              <a:ext uri="{FF2B5EF4-FFF2-40B4-BE49-F238E27FC236}">
                <a16:creationId xmlns:a16="http://schemas.microsoft.com/office/drawing/2014/main" id="{314E4006-41FB-2046-B295-BCF4794AC498}"/>
              </a:ext>
            </a:extLst>
          </p:cNvPr>
          <p:cNvSpPr txBox="1">
            <a:spLocks/>
          </p:cNvSpPr>
          <p:nvPr/>
        </p:nvSpPr>
        <p:spPr>
          <a:xfrm>
            <a:off x="18652808" y="11439761"/>
            <a:ext cx="8001000" cy="5695864"/>
          </a:xfrm>
          <a:prstGeom prst="rect">
            <a:avLst/>
          </a:prstGeom>
          <a:solidFill>
            <a:schemeClr val="tx2">
              <a:lumMod val="10000"/>
              <a:lumOff val="90000"/>
            </a:schemeClr>
          </a:solidFill>
        </p:spPr>
        <p:txBody>
          <a:bodyPr vert="horz" lIns="365760" tIns="45720" rIns="365760" bIns="45720" rtlCol="0" anchor="ctr">
            <a:noAutofit/>
          </a:bodyPr>
          <a:lstStyle>
            <a:lvl1pPr marL="28573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2000" kern="1200" baseline="0">
                <a:solidFill>
                  <a:schemeClr val="tx1"/>
                </a:solidFill>
                <a:latin typeface="+mn-lt"/>
                <a:ea typeface="+mn-ea"/>
                <a:cs typeface="+mn-cs"/>
              </a:defRPr>
            </a:lvl1pPr>
            <a:lvl2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2pPr>
            <a:lvl3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3pPr>
            <a:lvl4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4pPr>
            <a:lvl5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5pPr>
            <a:lvl6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6pPr>
            <a:lvl7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7pPr>
            <a:lvl8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8pPr>
            <a:lvl9pPr marL="685766" indent="-285736" algn="l" defTabSz="2743063" rtl="0" eaLnBrk="1" latinLnBrk="0" hangingPunct="1">
              <a:lnSpc>
                <a:spcPct val="100000"/>
              </a:lnSpc>
              <a:spcBef>
                <a:spcPts val="750"/>
              </a:spcBef>
              <a:buClr>
                <a:schemeClr val="bg1">
                  <a:lumMod val="65000"/>
                </a:schemeClr>
              </a:buClr>
              <a:buFont typeface="Arial" panose="020B0604020202020204" pitchFamily="34" charset="0"/>
              <a:buChar char="•"/>
              <a:defRPr sz="1750" kern="1200">
                <a:solidFill>
                  <a:schemeClr val="tx1"/>
                </a:solidFill>
                <a:latin typeface="+mn-lt"/>
                <a:ea typeface="+mn-ea"/>
                <a:cs typeface="+mn-cs"/>
              </a:defRPr>
            </a:lvl9pPr>
          </a:lstStyle>
          <a:p>
            <a:pPr marL="0" indent="0">
              <a:spcAft>
                <a:spcPts val="1800"/>
              </a:spcAft>
              <a:buNone/>
            </a:pPr>
            <a:r>
              <a:rPr lang="en-US" sz="2750" dirty="0"/>
              <a:t>We used Machine Learning and Deep Learning analysis to produce a prediction model. </a:t>
            </a:r>
          </a:p>
          <a:p>
            <a:pPr marL="0" indent="0">
              <a:spcAft>
                <a:spcPts val="1800"/>
              </a:spcAft>
              <a:buNone/>
            </a:pPr>
            <a:r>
              <a:rPr lang="en-US" sz="2750" dirty="0"/>
              <a:t>To prune some of features, we used Random Forest feature importance, applied PCA using the first 24 principle components. And we used MINMAX method to normalize data.</a:t>
            </a:r>
          </a:p>
          <a:p>
            <a:pPr marL="0" indent="0">
              <a:spcAft>
                <a:spcPts val="1800"/>
              </a:spcAft>
              <a:buNone/>
            </a:pPr>
            <a:r>
              <a:rPr lang="en-US" sz="2750" dirty="0"/>
              <a:t>The  result  of  this  effort  was that the accuracy of our models for Random Forest and Gradient Boosting and DL increased to 72%. </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907</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Big Caslon Medium</vt:lpstr>
      <vt:lpstr>Science Poster</vt:lpstr>
      <vt:lpstr>Lowering Depression and Anxiety A Quantitative Research on the Effects of Six Common Behaviors on Human’s Mental Health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Hadi Sharifi</cp:lastModifiedBy>
  <cp:revision>23</cp:revision>
  <cp:lastPrinted>2019-04-20T18:25:09Z</cp:lastPrinted>
  <dcterms:created xsi:type="dcterms:W3CDTF">2013-01-20T21:20:28Z</dcterms:created>
  <dcterms:modified xsi:type="dcterms:W3CDTF">2019-04-20T18:25:13Z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