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handoutMasterIdLst>
    <p:handoutMasterId r:id="rId15"/>
  </p:handoutMasterIdLst>
  <p:sldIdLst>
    <p:sldId id="270" r:id="rId2"/>
    <p:sldId id="286" r:id="rId3"/>
    <p:sldId id="287" r:id="rId4"/>
    <p:sldId id="278" r:id="rId5"/>
    <p:sldId id="274" r:id="rId6"/>
    <p:sldId id="283" r:id="rId7"/>
    <p:sldId id="285" r:id="rId8"/>
    <p:sldId id="276" r:id="rId9"/>
    <p:sldId id="277" r:id="rId10"/>
    <p:sldId id="279" r:id="rId11"/>
    <p:sldId id="280"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57" autoAdjust="0"/>
    <p:restoredTop sz="92101" autoAdjust="0"/>
  </p:normalViewPr>
  <p:slideViewPr>
    <p:cSldViewPr snapToGrid="0">
      <p:cViewPr varScale="1">
        <p:scale>
          <a:sx n="97" d="100"/>
          <a:sy n="97" d="100"/>
        </p:scale>
        <p:origin x="800"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1/12/22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hanational.org/blog/it-imperative-act-swiftly-mitigate-effects-covid-19-mental-health"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feel about COVID-19?</a:t>
            </a:r>
          </a:p>
          <a:p>
            <a:r>
              <a:rPr lang="en-US" dirty="0"/>
              <a:t>Based on a study conducted by Mental Health America, </a:t>
            </a:r>
            <a:r>
              <a:rPr lang="en-US" sz="1200" b="0" i="0" u="none" strike="noStrike" kern="1200" dirty="0">
                <a:solidFill>
                  <a:schemeClr val="tx1"/>
                </a:solidFill>
                <a:effectLst/>
                <a:latin typeface="+mn-lt"/>
                <a:ea typeface="+mn-ea"/>
                <a:cs typeface="+mn-cs"/>
              </a:rPr>
              <a:t>when COVID-19 emerged as a clear and present public health threat, </a:t>
            </a:r>
            <a:r>
              <a:rPr lang="en-US" sz="1200" b="0" i="0" u="none" strike="noStrike" kern="1200" dirty="0">
                <a:solidFill>
                  <a:schemeClr val="tx1"/>
                </a:solidFill>
                <a:effectLst/>
                <a:latin typeface="+mn-lt"/>
                <a:ea typeface="+mn-ea"/>
                <a:cs typeface="+mn-cs"/>
                <a:hlinkClick r:id="rId3"/>
              </a:rPr>
              <a:t>most people felt the same range of emotions</a:t>
            </a:r>
            <a:r>
              <a:rPr lang="en-US" sz="1200" b="0" i="0" u="none" strike="noStrike" kern="1200" dirty="0">
                <a:solidFill>
                  <a:schemeClr val="tx1"/>
                </a:solidFill>
                <a:effectLst/>
                <a:latin typeface="+mn-lt"/>
                <a:ea typeface="+mn-ea"/>
                <a:cs typeface="+mn-cs"/>
              </a:rPr>
              <a:t>. Maybe you feel bored, lonely, or even irritated at times. </a:t>
            </a:r>
            <a:endParaRPr lang="en-US" dirty="0"/>
          </a:p>
        </p:txBody>
      </p:sp>
      <p:sp>
        <p:nvSpPr>
          <p:cNvPr id="4" name="Slide Number Placeholder 3"/>
          <p:cNvSpPr>
            <a:spLocks noGrp="1"/>
          </p:cNvSpPr>
          <p:nvPr>
            <p:ph type="sldNum" sz="quarter" idx="5"/>
          </p:nvPr>
        </p:nvSpPr>
        <p:spPr/>
        <p:txBody>
          <a:bodyPr/>
          <a:lstStyle/>
          <a:p>
            <a:fld id="{3DF1C5CE-222C-4659-9A99-B99FC42AF6EC}" type="slidenum">
              <a:rPr lang="en-US" smtClean="0"/>
              <a:t>2</a:t>
            </a:fld>
            <a:endParaRPr lang="en-US"/>
          </a:p>
        </p:txBody>
      </p:sp>
    </p:spTree>
    <p:extLst>
      <p:ext uri="{BB962C8B-B14F-4D97-AF65-F5344CB8AC3E}">
        <p14:creationId xmlns:p14="http://schemas.microsoft.com/office/powerpoint/2010/main" val="320072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point of the first conducted study to understand user needs, it was evident that interviewing healthcare experts and general public yielded in multiple different desired functionalities. Hence, since the app was supposed to be built around the general public’s needs, we filtered out important attributes that were in consensus and had to be addressed. This allowed us to prioritize requirements and arrive at a defined MVP that would not go beyond to a scope creep. </a:t>
            </a:r>
          </a:p>
        </p:txBody>
      </p:sp>
      <p:sp>
        <p:nvSpPr>
          <p:cNvPr id="4" name="Slide Number Placeholder 3"/>
          <p:cNvSpPr>
            <a:spLocks noGrp="1"/>
          </p:cNvSpPr>
          <p:nvPr>
            <p:ph type="sldNum" sz="quarter" idx="5"/>
          </p:nvPr>
        </p:nvSpPr>
        <p:spPr/>
        <p:txBody>
          <a:bodyPr/>
          <a:lstStyle/>
          <a:p>
            <a:fld id="{3DF1C5CE-222C-4659-9A99-B99FC42AF6EC}" type="slidenum">
              <a:rPr lang="en-US" smtClean="0"/>
              <a:t>5</a:t>
            </a:fld>
            <a:endParaRPr lang="en-US"/>
          </a:p>
        </p:txBody>
      </p:sp>
    </p:spTree>
    <p:extLst>
      <p:ext uri="{BB962C8B-B14F-4D97-AF65-F5344CB8AC3E}">
        <p14:creationId xmlns:p14="http://schemas.microsoft.com/office/powerpoint/2010/main" val="123684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Whilst creating a prototype, to ensure that the design was meeting the needs of our users, the team first sketched a low-fidelity prototype. </a:t>
            </a:r>
          </a:p>
          <a:p>
            <a:r>
              <a:rPr lang="en-US" dirty="0"/>
              <a:t>Low-fidelity annotations allowed for a greater understanding of interactions. </a:t>
            </a:r>
          </a:p>
          <a:p>
            <a:r>
              <a:rPr lang="en-US" dirty="0"/>
              <a:t>Using Balsamic, a high-fidelity, semi-functioning prototype was created.  This was presented to the class and received feedback. The feedback, in turn, allowed us to adjust the designs as part of the rapid prototyping cycle.</a:t>
            </a:r>
          </a:p>
        </p:txBody>
      </p:sp>
      <p:sp>
        <p:nvSpPr>
          <p:cNvPr id="4" name="Slide Number Placeholder 3"/>
          <p:cNvSpPr>
            <a:spLocks noGrp="1"/>
          </p:cNvSpPr>
          <p:nvPr>
            <p:ph type="sldNum" sz="quarter" idx="5"/>
          </p:nvPr>
        </p:nvSpPr>
        <p:spPr/>
        <p:txBody>
          <a:bodyPr/>
          <a:lstStyle/>
          <a:p>
            <a:fld id="{3DF1C5CE-222C-4659-9A99-B99FC42AF6EC}" type="slidenum">
              <a:rPr lang="en-US" smtClean="0"/>
              <a:t>7</a:t>
            </a:fld>
            <a:endParaRPr lang="en-US"/>
          </a:p>
        </p:txBody>
      </p:sp>
    </p:spTree>
    <p:extLst>
      <p:ext uri="{BB962C8B-B14F-4D97-AF65-F5344CB8AC3E}">
        <p14:creationId xmlns:p14="http://schemas.microsoft.com/office/powerpoint/2010/main" val="197275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Combination of new users and users that took part in previous research study proved to clarify different UX patterns. Helped us to come up with useful information to put on dashboard page. </a:t>
            </a:r>
          </a:p>
          <a:p>
            <a:endParaRPr lang="en-US" dirty="0"/>
          </a:p>
        </p:txBody>
      </p:sp>
      <p:sp>
        <p:nvSpPr>
          <p:cNvPr id="4" name="Slide Number Placeholder 3"/>
          <p:cNvSpPr>
            <a:spLocks noGrp="1"/>
          </p:cNvSpPr>
          <p:nvPr>
            <p:ph type="sldNum" sz="quarter" idx="5"/>
          </p:nvPr>
        </p:nvSpPr>
        <p:spPr/>
        <p:txBody>
          <a:bodyPr/>
          <a:lstStyle/>
          <a:p>
            <a:fld id="{3DF1C5CE-222C-4659-9A99-B99FC42AF6EC}" type="slidenum">
              <a:rPr lang="en-US" smtClean="0"/>
              <a:t>8</a:t>
            </a:fld>
            <a:endParaRPr lang="en-US"/>
          </a:p>
        </p:txBody>
      </p:sp>
    </p:spTree>
    <p:extLst>
      <p:ext uri="{BB962C8B-B14F-4D97-AF65-F5344CB8AC3E}">
        <p14:creationId xmlns:p14="http://schemas.microsoft.com/office/powerpoint/2010/main" val="323056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Final Prototype</a:t>
            </a:r>
          </a:p>
        </p:txBody>
      </p:sp>
      <p:sp>
        <p:nvSpPr>
          <p:cNvPr id="4" name="Slide Number Placeholder 3"/>
          <p:cNvSpPr>
            <a:spLocks noGrp="1"/>
          </p:cNvSpPr>
          <p:nvPr>
            <p:ph type="sldNum" sz="quarter" idx="5"/>
          </p:nvPr>
        </p:nvSpPr>
        <p:spPr/>
        <p:txBody>
          <a:bodyPr/>
          <a:lstStyle/>
          <a:p>
            <a:fld id="{3DF1C5CE-222C-4659-9A99-B99FC42AF6EC}" type="slidenum">
              <a:rPr lang="en-US" smtClean="0"/>
              <a:t>9</a:t>
            </a:fld>
            <a:endParaRPr lang="en-US"/>
          </a:p>
        </p:txBody>
      </p:sp>
    </p:spTree>
    <p:extLst>
      <p:ext uri="{BB962C8B-B14F-4D97-AF65-F5344CB8AC3E}">
        <p14:creationId xmlns:p14="http://schemas.microsoft.com/office/powerpoint/2010/main" val="39669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pointed out in the prototype demonstration, naming conventions were adjusted to better suit the description of the app and its contents. Additionally, it was prevalent from the user testing that functional features such as back buttons, various colors, and visual representations were missing. These were accordingly added. </a:t>
            </a:r>
          </a:p>
        </p:txBody>
      </p:sp>
      <p:sp>
        <p:nvSpPr>
          <p:cNvPr id="4" name="Slide Number Placeholder 3"/>
          <p:cNvSpPr>
            <a:spLocks noGrp="1"/>
          </p:cNvSpPr>
          <p:nvPr>
            <p:ph type="sldNum" sz="quarter" idx="5"/>
          </p:nvPr>
        </p:nvSpPr>
        <p:spPr/>
        <p:txBody>
          <a:bodyPr/>
          <a:lstStyle/>
          <a:p>
            <a:fld id="{3DF1C5CE-222C-4659-9A99-B99FC42AF6EC}" type="slidenum">
              <a:rPr lang="en-US" smtClean="0"/>
              <a:t>11</a:t>
            </a:fld>
            <a:endParaRPr lang="en-US"/>
          </a:p>
        </p:txBody>
      </p:sp>
    </p:spTree>
    <p:extLst>
      <p:ext uri="{BB962C8B-B14F-4D97-AF65-F5344CB8AC3E}">
        <p14:creationId xmlns:p14="http://schemas.microsoft.com/office/powerpoint/2010/main" val="115500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pPr/>
              <a:t>1/12/22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16812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1/12/22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21210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1/12/22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016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1/12/22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232159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1/12/22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348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1/12/22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630587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1/12/22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5642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1/12/22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4451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1/12/22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9953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1/12/22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645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pPr/>
              <a:t>1/12/22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17756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pPr/>
              <a:t>1/12/22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48089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1/12/22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346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1/12/22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3780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1/12/22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4996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1/12/22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7210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9BF3EA-1A78-4F07-BDC0-C8A1BD461199}" type="datetimeFigureOut">
              <a:rPr lang="en-US" smtClean="0"/>
              <a:pPr/>
              <a:t>1/12/22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156539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DIVOC Idea Pitch Presentation</a:t>
            </a:r>
          </a:p>
        </p:txBody>
      </p:sp>
      <p:sp>
        <p:nvSpPr>
          <p:cNvPr id="3" name="Content Placeholder 2"/>
          <p:cNvSpPr>
            <a:spLocks noGrp="1"/>
          </p:cNvSpPr>
          <p:nvPr>
            <p:ph type="subTitle" idx="1"/>
          </p:nvPr>
        </p:nvSpPr>
        <p:spPr/>
        <p:txBody>
          <a:bodyPr/>
          <a:lstStyle/>
          <a:p>
            <a:r>
              <a:rPr lang="en-US" dirty="0"/>
              <a:t>By </a:t>
            </a:r>
            <a:r>
              <a:rPr lang="en-US" dirty="0" err="1"/>
              <a:t>Brandin</a:t>
            </a:r>
            <a:r>
              <a:rPr lang="en-US" dirty="0"/>
              <a:t> Bulicki &amp; Harsh Sharma</a:t>
            </a:r>
          </a:p>
        </p:txBody>
      </p:sp>
      <p:grpSp>
        <p:nvGrpSpPr>
          <p:cNvPr id="7" name="Group 6">
            <a:extLst>
              <a:ext uri="{FF2B5EF4-FFF2-40B4-BE49-F238E27FC236}">
                <a16:creationId xmlns:a16="http://schemas.microsoft.com/office/drawing/2014/main" id="{BB321C17-8A6E-4DE0-B051-F8D3065FA621}"/>
              </a:ext>
            </a:extLst>
          </p:cNvPr>
          <p:cNvGrpSpPr/>
          <p:nvPr/>
        </p:nvGrpSpPr>
        <p:grpSpPr>
          <a:xfrm>
            <a:off x="0" y="6248639"/>
            <a:ext cx="3166695" cy="609361"/>
            <a:chOff x="0" y="6248639"/>
            <a:chExt cx="3166695" cy="609361"/>
          </a:xfrm>
        </p:grpSpPr>
        <p:pic>
          <p:nvPicPr>
            <p:cNvPr id="5" name="Picture 4">
              <a:extLst>
                <a:ext uri="{FF2B5EF4-FFF2-40B4-BE49-F238E27FC236}">
                  <a16:creationId xmlns:a16="http://schemas.microsoft.com/office/drawing/2014/main" id="{4EBA79C8-6723-41F2-9183-151EC96EED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F0C4D3D1-ADEC-47A3-AB2B-E882549B2B0F}"/>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
        <p:nvSpPr>
          <p:cNvPr id="4" name="TextBox 3">
            <a:extLst>
              <a:ext uri="{FF2B5EF4-FFF2-40B4-BE49-F238E27FC236}">
                <a16:creationId xmlns:a16="http://schemas.microsoft.com/office/drawing/2014/main" id="{BB7FE485-EE21-A44D-A6A2-4C0F75B621AF}"/>
              </a:ext>
            </a:extLst>
          </p:cNvPr>
          <p:cNvSpPr txBox="1"/>
          <p:nvPr/>
        </p:nvSpPr>
        <p:spPr>
          <a:xfrm>
            <a:off x="11325726" y="6248639"/>
            <a:ext cx="65772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Final Design:</a:t>
            </a:r>
            <a:br>
              <a:rPr lang="en-US" dirty="0"/>
            </a:br>
            <a:r>
              <a:rPr lang="en-US" sz="2800" dirty="0"/>
              <a:t>Analysis of Design</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normAutofit fontScale="85000" lnSpcReduction="10000"/>
          </a:bodyPr>
          <a:lstStyle/>
          <a:p>
            <a:r>
              <a:rPr lang="en-US" dirty="0"/>
              <a:t>Visibility</a:t>
            </a:r>
          </a:p>
          <a:p>
            <a:pPr lvl="1"/>
            <a:r>
              <a:rPr lang="en-US" dirty="0"/>
              <a:t>Users options are clearly depicted and are easy to use.</a:t>
            </a:r>
          </a:p>
          <a:p>
            <a:r>
              <a:rPr lang="en-US" dirty="0"/>
              <a:t>Feedback</a:t>
            </a:r>
          </a:p>
          <a:p>
            <a:pPr lvl="1"/>
            <a:r>
              <a:rPr lang="en-US" dirty="0"/>
              <a:t>Every action has a reaction (</a:t>
            </a:r>
            <a:r>
              <a:rPr lang="en-US" dirty="0" err="1"/>
              <a:t>ie</a:t>
            </a:r>
            <a:r>
              <a:rPr lang="en-US" dirty="0"/>
              <a:t>. notification of success when signing up for alerts)</a:t>
            </a:r>
          </a:p>
          <a:p>
            <a:r>
              <a:rPr lang="en-US" dirty="0"/>
              <a:t>Affordance</a:t>
            </a:r>
          </a:p>
          <a:p>
            <a:pPr lvl="1"/>
            <a:r>
              <a:rPr lang="en-US" dirty="0"/>
              <a:t>Clear relationship of what something looks like and how it is used (</a:t>
            </a:r>
            <a:r>
              <a:rPr lang="en-US" dirty="0" err="1"/>
              <a:t>ie</a:t>
            </a:r>
            <a:r>
              <a:rPr lang="en-US" dirty="0"/>
              <a:t>. chatroom tabs)</a:t>
            </a:r>
          </a:p>
          <a:p>
            <a:r>
              <a:rPr lang="en-US" dirty="0"/>
              <a:t>Mapping</a:t>
            </a:r>
          </a:p>
          <a:p>
            <a:pPr lvl="1"/>
            <a:r>
              <a:rPr lang="en-US" dirty="0"/>
              <a:t>The controls to something closely resemble the effect. (</a:t>
            </a:r>
            <a:r>
              <a:rPr lang="en-US" dirty="0" err="1"/>
              <a:t>ie</a:t>
            </a:r>
            <a:r>
              <a:rPr lang="en-US" dirty="0"/>
              <a:t>. the controls to send a message)</a:t>
            </a:r>
          </a:p>
          <a:p>
            <a:r>
              <a:rPr lang="en-US" dirty="0"/>
              <a:t>Constraints </a:t>
            </a:r>
          </a:p>
          <a:p>
            <a:pPr lvl="1"/>
            <a:r>
              <a:rPr lang="en-US" dirty="0"/>
              <a:t>Limits to an interaction. (</a:t>
            </a:r>
            <a:r>
              <a:rPr lang="en-US" dirty="0" err="1"/>
              <a:t>ie</a:t>
            </a:r>
            <a:r>
              <a:rPr lang="en-US" dirty="0"/>
              <a:t>. navigating from one screen to another through the menu screen)</a:t>
            </a:r>
          </a:p>
          <a:p>
            <a:r>
              <a:rPr lang="en-US" dirty="0"/>
              <a:t>Consistency</a:t>
            </a:r>
          </a:p>
          <a:p>
            <a:pPr lvl="1"/>
            <a:r>
              <a:rPr lang="en-US" dirty="0"/>
              <a:t>The same action causes the same reaction every time. (</a:t>
            </a:r>
            <a:r>
              <a:rPr lang="en-US" dirty="0" err="1"/>
              <a:t>ie</a:t>
            </a:r>
            <a:r>
              <a:rPr lang="en-US" dirty="0"/>
              <a:t>. using the menu button)</a:t>
            </a:r>
          </a:p>
          <a:p>
            <a:pPr lvl="1"/>
            <a:endParaRPr lang="en-US" dirty="0"/>
          </a:p>
        </p:txBody>
      </p:sp>
      <p:grpSp>
        <p:nvGrpSpPr>
          <p:cNvPr id="7" name="Group 6">
            <a:extLst>
              <a:ext uri="{FF2B5EF4-FFF2-40B4-BE49-F238E27FC236}">
                <a16:creationId xmlns:a16="http://schemas.microsoft.com/office/drawing/2014/main" id="{AE413C36-0247-41F4-8D53-54674BEFC044}"/>
              </a:ext>
            </a:extLst>
          </p:cNvPr>
          <p:cNvGrpSpPr/>
          <p:nvPr/>
        </p:nvGrpSpPr>
        <p:grpSpPr>
          <a:xfrm>
            <a:off x="9468197" y="0"/>
            <a:ext cx="1654232" cy="609361"/>
            <a:chOff x="9468197" y="0"/>
            <a:chExt cx="1654232" cy="609361"/>
          </a:xfrm>
        </p:grpSpPr>
        <p:pic>
          <p:nvPicPr>
            <p:cNvPr id="5" name="Picture 4">
              <a:extLst>
                <a:ext uri="{FF2B5EF4-FFF2-40B4-BE49-F238E27FC236}">
                  <a16:creationId xmlns:a16="http://schemas.microsoft.com/office/drawing/2014/main" id="{457391B9-2B3C-4B08-A41F-36BB44E3458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9468197" y="0"/>
              <a:ext cx="287882" cy="609361"/>
            </a:xfrm>
            <a:prstGeom prst="rect">
              <a:avLst/>
            </a:prstGeom>
          </p:spPr>
        </p:pic>
        <p:sp>
          <p:nvSpPr>
            <p:cNvPr id="6" name="TextBox 5">
              <a:extLst>
                <a:ext uri="{FF2B5EF4-FFF2-40B4-BE49-F238E27FC236}">
                  <a16:creationId xmlns:a16="http://schemas.microsoft.com/office/drawing/2014/main" id="{B320B46F-F6A7-49C2-9162-5931F62A9073}"/>
                </a:ext>
              </a:extLst>
            </p:cNvPr>
            <p:cNvSpPr txBox="1"/>
            <p:nvPr/>
          </p:nvSpPr>
          <p:spPr>
            <a:xfrm>
              <a:off x="9647852" y="12292"/>
              <a:ext cx="1474577"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
        <p:nvSpPr>
          <p:cNvPr id="8" name="TextBox 7">
            <a:extLst>
              <a:ext uri="{FF2B5EF4-FFF2-40B4-BE49-F238E27FC236}">
                <a16:creationId xmlns:a16="http://schemas.microsoft.com/office/drawing/2014/main" id="{F267742E-F2B2-FC42-A390-184B52CE27B5}"/>
              </a:ext>
            </a:extLst>
          </p:cNvPr>
          <p:cNvSpPr txBox="1"/>
          <p:nvPr/>
        </p:nvSpPr>
        <p:spPr>
          <a:xfrm>
            <a:off x="11325726" y="6248639"/>
            <a:ext cx="657727"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22114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Final Design:</a:t>
            </a:r>
            <a:br>
              <a:rPr lang="en-US" dirty="0"/>
            </a:br>
            <a:r>
              <a:rPr lang="en-US" sz="2800" dirty="0"/>
              <a:t>Design Improvements</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normAutofit/>
          </a:bodyPr>
          <a:lstStyle/>
          <a:p>
            <a:r>
              <a:rPr lang="en-US" dirty="0"/>
              <a:t>Adjusted the titles of any misinterpreted labels.</a:t>
            </a:r>
          </a:p>
          <a:p>
            <a:r>
              <a:rPr lang="en-US" dirty="0"/>
              <a:t>Reworked the landing page to ensure that the user can understand what the application is used for prior to delving into it for themselves.</a:t>
            </a:r>
          </a:p>
          <a:p>
            <a:r>
              <a:rPr lang="en-US" dirty="0"/>
              <a:t>Added the menu/back button to make its use more noticeable.</a:t>
            </a:r>
          </a:p>
          <a:p>
            <a:r>
              <a:rPr lang="en-US" dirty="0"/>
              <a:t>Determined if there are any elements that can be added to any one screen.</a:t>
            </a:r>
          </a:p>
          <a:p>
            <a:r>
              <a:rPr lang="en-US" dirty="0"/>
              <a:t>Determined whether there is a more preferred way to display the data.</a:t>
            </a:r>
          </a:p>
          <a:p>
            <a:r>
              <a:rPr lang="en-US" dirty="0"/>
              <a:t>Discussed the design elements currently used and analyze the feedback received.  Determined if there is a better way to present the application.  Reformatted accordingly.</a:t>
            </a:r>
          </a:p>
          <a:p>
            <a:endParaRPr lang="en-US" dirty="0"/>
          </a:p>
        </p:txBody>
      </p:sp>
      <p:grpSp>
        <p:nvGrpSpPr>
          <p:cNvPr id="4" name="Group 3">
            <a:extLst>
              <a:ext uri="{FF2B5EF4-FFF2-40B4-BE49-F238E27FC236}">
                <a16:creationId xmlns:a16="http://schemas.microsoft.com/office/drawing/2014/main" id="{C186BFEC-AE2C-440D-86B6-D3C16781FF23}"/>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D2BB369E-7F7B-471C-B78F-8747A2071E3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285B82B4-AE03-4DEF-AFA7-41776364D994}"/>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
        <p:nvSpPr>
          <p:cNvPr id="7" name="TextBox 6">
            <a:extLst>
              <a:ext uri="{FF2B5EF4-FFF2-40B4-BE49-F238E27FC236}">
                <a16:creationId xmlns:a16="http://schemas.microsoft.com/office/drawing/2014/main" id="{4A4232A5-6B4C-3742-896D-02E8B9BD02CE}"/>
              </a:ext>
            </a:extLst>
          </p:cNvPr>
          <p:cNvSpPr txBox="1"/>
          <p:nvPr/>
        </p:nvSpPr>
        <p:spPr>
          <a:xfrm>
            <a:off x="11325726" y="6248639"/>
            <a:ext cx="657727"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95929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20FA-C944-46F4-AB18-B57222DC2AC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557206-B568-4707-BBB8-C6F613A418D9}"/>
              </a:ext>
            </a:extLst>
          </p:cNvPr>
          <p:cNvSpPr>
            <a:spLocks noGrp="1"/>
          </p:cNvSpPr>
          <p:nvPr>
            <p:ph idx="1"/>
          </p:nvPr>
        </p:nvSpPr>
        <p:spPr>
          <a:xfrm>
            <a:off x="677334" y="1930400"/>
            <a:ext cx="8596668" cy="3880773"/>
          </a:xfrm>
        </p:spPr>
        <p:txBody>
          <a:bodyPr>
            <a:normAutofit fontScale="92500" lnSpcReduction="20000"/>
          </a:bodyPr>
          <a:lstStyle/>
          <a:p>
            <a:pPr marL="0" indent="-457200">
              <a:buNone/>
            </a:pPr>
            <a:r>
              <a:rPr lang="en-US" dirty="0"/>
              <a:t>Apple.  “‎Apple COVID-19.” </a:t>
            </a:r>
            <a:r>
              <a:rPr lang="en-US" i="1" dirty="0"/>
              <a:t>App Store</a:t>
            </a:r>
            <a:r>
              <a:rPr lang="en-US" dirty="0"/>
              <a:t>, 26 Mar.  2020, apps.apple.com/us/app/id1504132184.</a:t>
            </a:r>
          </a:p>
          <a:p>
            <a:pPr marL="0" indent="-457200">
              <a:buNone/>
            </a:pPr>
            <a:r>
              <a:rPr lang="en-US" i="1" dirty="0"/>
              <a:t>ArcGIS Dashboards</a:t>
            </a:r>
            <a:r>
              <a:rPr lang="en-US" dirty="0"/>
              <a:t>, gisanddata.maps.arcgis.com/apps/</a:t>
            </a:r>
            <a:r>
              <a:rPr lang="en-US" dirty="0" err="1"/>
              <a:t>opsdashboard</a:t>
            </a:r>
            <a:r>
              <a:rPr lang="en-US" dirty="0"/>
              <a:t>/index.html#/bda7594740fd40299423467b48e9ecf6.</a:t>
            </a:r>
          </a:p>
          <a:p>
            <a:pPr marL="0" indent="-457200">
              <a:buNone/>
            </a:pPr>
            <a:r>
              <a:rPr lang="en-US" dirty="0" err="1"/>
              <a:t>Brandom</a:t>
            </a:r>
            <a:r>
              <a:rPr lang="en-US" dirty="0"/>
              <a:t>, Russell.  “Answering the 12 Biggest Question About Apple and Google's New Coronavirus Tracking Project.” </a:t>
            </a:r>
            <a:r>
              <a:rPr lang="en-US" i="1" dirty="0"/>
              <a:t>Theverge.com</a:t>
            </a:r>
            <a:r>
              <a:rPr lang="en-US" dirty="0"/>
              <a:t>, 11 Apr. 2020, www.theverge.com/2020/4/10/21216484/google-apple-coronavirus-contract-tracing-bluetooth-location-tracking-data-app.</a:t>
            </a:r>
          </a:p>
          <a:p>
            <a:pPr marL="0" indent="-457200">
              <a:buNone/>
            </a:pPr>
            <a:r>
              <a:rPr lang="en-US" dirty="0"/>
              <a:t>“Contact Tracing Bluetooth Specification.PDF,” 11 Apr. 2020.</a:t>
            </a:r>
          </a:p>
          <a:p>
            <a:pPr marL="0" indent="-457200">
              <a:buNone/>
            </a:pPr>
            <a:r>
              <a:rPr lang="en-US" dirty="0"/>
              <a:t>“Coronavirus Resource Center.” </a:t>
            </a:r>
            <a:r>
              <a:rPr lang="en-US" i="1" dirty="0"/>
              <a:t>Johns Hopkins Coronavirus Resource Center</a:t>
            </a:r>
            <a:r>
              <a:rPr lang="en-US" dirty="0"/>
              <a:t>, 2020, coronavirus.jhu.edu/.</a:t>
            </a:r>
          </a:p>
          <a:p>
            <a:pPr marL="0" indent="-457200">
              <a:buNone/>
            </a:pPr>
            <a:r>
              <a:rPr lang="en-US" dirty="0"/>
              <a:t>“COVID-19.” </a:t>
            </a:r>
            <a:r>
              <a:rPr lang="en-US" i="1" dirty="0"/>
              <a:t>Apple Inc</a:t>
            </a:r>
            <a:r>
              <a:rPr lang="en-US" dirty="0"/>
              <a:t>, www.apple.com/covid19/.</a:t>
            </a:r>
          </a:p>
          <a:p>
            <a:pPr marL="0" indent="-457200">
              <a:buNone/>
            </a:pPr>
            <a:r>
              <a:rPr lang="en-US" dirty="0"/>
              <a:t>“Overview of COVID 19 Contact Tracing Using BLE.PDF” 10 Apr. 2020.</a:t>
            </a:r>
          </a:p>
          <a:p>
            <a:endParaRPr lang="en-US" dirty="0"/>
          </a:p>
        </p:txBody>
      </p:sp>
      <p:grpSp>
        <p:nvGrpSpPr>
          <p:cNvPr id="7" name="Group 6">
            <a:extLst>
              <a:ext uri="{FF2B5EF4-FFF2-40B4-BE49-F238E27FC236}">
                <a16:creationId xmlns:a16="http://schemas.microsoft.com/office/drawing/2014/main" id="{1C2DC8F6-C7D9-4086-918D-8A9CF97030F0}"/>
              </a:ext>
            </a:extLst>
          </p:cNvPr>
          <p:cNvGrpSpPr/>
          <p:nvPr/>
        </p:nvGrpSpPr>
        <p:grpSpPr>
          <a:xfrm>
            <a:off x="9468197" y="0"/>
            <a:ext cx="3166695" cy="609361"/>
            <a:chOff x="0" y="6248639"/>
            <a:chExt cx="3166695" cy="609361"/>
          </a:xfrm>
        </p:grpSpPr>
        <p:pic>
          <p:nvPicPr>
            <p:cNvPr id="8" name="Picture 7">
              <a:extLst>
                <a:ext uri="{FF2B5EF4-FFF2-40B4-BE49-F238E27FC236}">
                  <a16:creationId xmlns:a16="http://schemas.microsoft.com/office/drawing/2014/main" id="{3CFA77C8-E047-4F7D-804E-1665A317BE1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9" name="TextBox 8">
              <a:extLst>
                <a:ext uri="{FF2B5EF4-FFF2-40B4-BE49-F238E27FC236}">
                  <a16:creationId xmlns:a16="http://schemas.microsoft.com/office/drawing/2014/main" id="{13F29A92-C71F-4F08-993A-82C3D5DEABED}"/>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142975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8D4C-3632-AD43-B2AE-A456803C1F79}"/>
              </a:ext>
            </a:extLst>
          </p:cNvPr>
          <p:cNvSpPr>
            <a:spLocks noGrp="1"/>
          </p:cNvSpPr>
          <p:nvPr>
            <p:ph type="title"/>
          </p:nvPr>
        </p:nvSpPr>
        <p:spPr>
          <a:xfrm>
            <a:off x="677334" y="609600"/>
            <a:ext cx="8596668" cy="660400"/>
          </a:xfrm>
        </p:spPr>
        <p:txBody>
          <a:bodyPr/>
          <a:lstStyle/>
          <a:p>
            <a:r>
              <a:rPr lang="en-US" dirty="0"/>
              <a:t>How do you feel about COVID-19?</a:t>
            </a:r>
          </a:p>
        </p:txBody>
      </p:sp>
      <p:pic>
        <p:nvPicPr>
          <p:cNvPr id="4" name="Picture 3">
            <a:extLst>
              <a:ext uri="{FF2B5EF4-FFF2-40B4-BE49-F238E27FC236}">
                <a16:creationId xmlns:a16="http://schemas.microsoft.com/office/drawing/2014/main" id="{D1CD7D3B-2C1D-8D4F-93AF-5B07EF5003D0}"/>
              </a:ext>
            </a:extLst>
          </p:cNvPr>
          <p:cNvPicPr>
            <a:picLocks noChangeAspect="1"/>
          </p:cNvPicPr>
          <p:nvPr/>
        </p:nvPicPr>
        <p:blipFill>
          <a:blip r:embed="rId3"/>
          <a:stretch>
            <a:fillRect/>
          </a:stretch>
        </p:blipFill>
        <p:spPr>
          <a:xfrm>
            <a:off x="1201036" y="1270000"/>
            <a:ext cx="3945466" cy="2209461"/>
          </a:xfrm>
          <a:prstGeom prst="rect">
            <a:avLst/>
          </a:prstGeom>
        </p:spPr>
      </p:pic>
      <p:pic>
        <p:nvPicPr>
          <p:cNvPr id="5" name="Picture 4">
            <a:extLst>
              <a:ext uri="{FF2B5EF4-FFF2-40B4-BE49-F238E27FC236}">
                <a16:creationId xmlns:a16="http://schemas.microsoft.com/office/drawing/2014/main" id="{79DF8F9A-D100-8E41-AE5E-31AED84DD87C}"/>
              </a:ext>
            </a:extLst>
          </p:cNvPr>
          <p:cNvPicPr>
            <a:picLocks noChangeAspect="1"/>
          </p:cNvPicPr>
          <p:nvPr/>
        </p:nvPicPr>
        <p:blipFill>
          <a:blip r:embed="rId4"/>
          <a:stretch>
            <a:fillRect/>
          </a:stretch>
        </p:blipFill>
        <p:spPr>
          <a:xfrm>
            <a:off x="5552901" y="1523068"/>
            <a:ext cx="4127500" cy="1854200"/>
          </a:xfrm>
          <a:prstGeom prst="rect">
            <a:avLst/>
          </a:prstGeom>
        </p:spPr>
      </p:pic>
      <p:pic>
        <p:nvPicPr>
          <p:cNvPr id="6" name="Picture 5">
            <a:extLst>
              <a:ext uri="{FF2B5EF4-FFF2-40B4-BE49-F238E27FC236}">
                <a16:creationId xmlns:a16="http://schemas.microsoft.com/office/drawing/2014/main" id="{EA9A7BE3-1050-8F4A-ACF9-B2C3236EDF28}"/>
              </a:ext>
            </a:extLst>
          </p:cNvPr>
          <p:cNvPicPr>
            <a:picLocks noChangeAspect="1"/>
          </p:cNvPicPr>
          <p:nvPr/>
        </p:nvPicPr>
        <p:blipFill>
          <a:blip r:embed="rId5"/>
          <a:stretch>
            <a:fillRect/>
          </a:stretch>
        </p:blipFill>
        <p:spPr>
          <a:xfrm>
            <a:off x="3707168" y="3630337"/>
            <a:ext cx="3691467" cy="2768600"/>
          </a:xfrm>
          <a:prstGeom prst="rect">
            <a:avLst/>
          </a:prstGeom>
        </p:spPr>
      </p:pic>
      <p:sp>
        <p:nvSpPr>
          <p:cNvPr id="7" name="TextBox 6">
            <a:extLst>
              <a:ext uri="{FF2B5EF4-FFF2-40B4-BE49-F238E27FC236}">
                <a16:creationId xmlns:a16="http://schemas.microsoft.com/office/drawing/2014/main" id="{CB6A862D-330A-AB4E-8190-A38FF7F34C70}"/>
              </a:ext>
            </a:extLst>
          </p:cNvPr>
          <p:cNvSpPr txBox="1"/>
          <p:nvPr/>
        </p:nvSpPr>
        <p:spPr>
          <a:xfrm>
            <a:off x="11325726" y="6248639"/>
            <a:ext cx="657727"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89658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77B13E-8C85-8F43-A3F1-BB0407C5844A}"/>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So? Mission Statement…</a:t>
            </a:r>
          </a:p>
        </p:txBody>
      </p:sp>
      <p:sp>
        <p:nvSpPr>
          <p:cNvPr id="39" name="Freeform: Shape 3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BF6DED3-0228-A94E-B8A6-856F2C7138E4}"/>
              </a:ext>
            </a:extLst>
          </p:cNvPr>
          <p:cNvSpPr>
            <a:spLocks noGrp="1"/>
          </p:cNvSpPr>
          <p:nvPr>
            <p:ph idx="1"/>
          </p:nvPr>
        </p:nvSpPr>
        <p:spPr>
          <a:xfrm>
            <a:off x="6116084" y="609601"/>
            <a:ext cx="5511296" cy="5175624"/>
          </a:xfrm>
        </p:spPr>
        <p:txBody>
          <a:bodyPr anchor="ctr">
            <a:normAutofit/>
          </a:bodyPr>
          <a:lstStyle/>
          <a:p>
            <a:r>
              <a:rPr lang="en-US" i="1" dirty="0">
                <a:solidFill>
                  <a:srgbClr val="FFFFFF"/>
                </a:solidFill>
              </a:rPr>
              <a:t>With the Disaster avoidance Initiative through Virtual Objective Communication (DIVOC) app, those affected from the pandemic will be able to maintain a sense of normalcy in these uncertain times.</a:t>
            </a:r>
          </a:p>
        </p:txBody>
      </p:sp>
      <p:sp>
        <p:nvSpPr>
          <p:cNvPr id="14" name="TextBox 13">
            <a:extLst>
              <a:ext uri="{FF2B5EF4-FFF2-40B4-BE49-F238E27FC236}">
                <a16:creationId xmlns:a16="http://schemas.microsoft.com/office/drawing/2014/main" id="{9BF33CA7-E07C-C247-8BC1-B194CA86E9DF}"/>
              </a:ext>
            </a:extLst>
          </p:cNvPr>
          <p:cNvSpPr txBox="1"/>
          <p:nvPr/>
        </p:nvSpPr>
        <p:spPr>
          <a:xfrm>
            <a:off x="11325726" y="6248639"/>
            <a:ext cx="657727"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118660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BF14-9343-47B5-B90E-FFF57A872C62}"/>
              </a:ext>
            </a:extLst>
          </p:cNvPr>
          <p:cNvSpPr>
            <a:spLocks noGrp="1"/>
          </p:cNvSpPr>
          <p:nvPr>
            <p:ph type="title"/>
          </p:nvPr>
        </p:nvSpPr>
        <p:spPr/>
        <p:txBody>
          <a:bodyPr/>
          <a:lstStyle/>
          <a:p>
            <a:r>
              <a:rPr lang="en-US" dirty="0"/>
              <a:t>Design Process and Participant Choice</a:t>
            </a:r>
          </a:p>
        </p:txBody>
      </p:sp>
      <p:sp>
        <p:nvSpPr>
          <p:cNvPr id="3" name="Content Placeholder 2">
            <a:extLst>
              <a:ext uri="{FF2B5EF4-FFF2-40B4-BE49-F238E27FC236}">
                <a16:creationId xmlns:a16="http://schemas.microsoft.com/office/drawing/2014/main" id="{8DC2D5D5-BC56-4A7E-9225-DCDBE5926994}"/>
              </a:ext>
            </a:extLst>
          </p:cNvPr>
          <p:cNvSpPr>
            <a:spLocks noGrp="1"/>
          </p:cNvSpPr>
          <p:nvPr>
            <p:ph idx="1"/>
          </p:nvPr>
        </p:nvSpPr>
        <p:spPr>
          <a:xfrm>
            <a:off x="677334" y="1488614"/>
            <a:ext cx="8596668" cy="3173034"/>
          </a:xfrm>
        </p:spPr>
        <p:txBody>
          <a:bodyPr>
            <a:normAutofit/>
          </a:bodyPr>
          <a:lstStyle/>
          <a:p>
            <a:r>
              <a:rPr lang="en-US" dirty="0"/>
              <a:t>Created an abstract design process that would sustain for the design requirement analysis phase and the user study phase. </a:t>
            </a:r>
          </a:p>
          <a:p>
            <a:r>
              <a:rPr lang="en-US" dirty="0"/>
              <a:t>Devised protocols to ensure uniformity across conducted processes.  </a:t>
            </a:r>
          </a:p>
          <a:p>
            <a:r>
              <a:rPr lang="en-US" dirty="0"/>
              <a:t>Participants of various backgrounds: still restricted to U.S.</a:t>
            </a:r>
          </a:p>
          <a:p>
            <a:pPr lvl="1"/>
            <a:r>
              <a:rPr lang="en-US" dirty="0"/>
              <a:t>Consisted of healthcare experts and general public</a:t>
            </a:r>
          </a:p>
          <a:p>
            <a:pPr lvl="1"/>
            <a:r>
              <a:rPr lang="en-US" dirty="0"/>
              <a:t>Offered different perspectives on the issue</a:t>
            </a:r>
          </a:p>
          <a:p>
            <a:r>
              <a:rPr lang="en-US" dirty="0"/>
              <a:t>Different age groups: offering simplicity</a:t>
            </a:r>
          </a:p>
          <a:p>
            <a:r>
              <a:rPr lang="en-US" dirty="0"/>
              <a:t>Pre-evaluation study prior to remote testing</a:t>
            </a:r>
          </a:p>
          <a:p>
            <a:pPr marL="0" indent="0">
              <a:buNone/>
            </a:pPr>
            <a:endParaRPr lang="en-US" dirty="0"/>
          </a:p>
        </p:txBody>
      </p:sp>
      <p:grpSp>
        <p:nvGrpSpPr>
          <p:cNvPr id="4" name="Group 3">
            <a:extLst>
              <a:ext uri="{FF2B5EF4-FFF2-40B4-BE49-F238E27FC236}">
                <a16:creationId xmlns:a16="http://schemas.microsoft.com/office/drawing/2014/main" id="{7956CA3E-5576-4466-963C-36CB885FFC36}"/>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03D80CE5-DF48-4D17-839E-5EFD6384741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E3694446-C56E-4021-BC05-225552709156}"/>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
        <p:nvSpPr>
          <p:cNvPr id="7" name="TextBox 6">
            <a:extLst>
              <a:ext uri="{FF2B5EF4-FFF2-40B4-BE49-F238E27FC236}">
                <a16:creationId xmlns:a16="http://schemas.microsoft.com/office/drawing/2014/main" id="{521A9CD4-1897-D044-B445-53CA449B2F37}"/>
              </a:ext>
            </a:extLst>
          </p:cNvPr>
          <p:cNvSpPr txBox="1"/>
          <p:nvPr/>
        </p:nvSpPr>
        <p:spPr>
          <a:xfrm>
            <a:off x="11325726" y="6248639"/>
            <a:ext cx="657727"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61887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User Needs</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a:xfrm>
            <a:off x="677334" y="1930400"/>
            <a:ext cx="8596668" cy="3880773"/>
          </a:xfrm>
        </p:spPr>
        <p:txBody>
          <a:bodyPr>
            <a:normAutofit/>
          </a:bodyPr>
          <a:lstStyle/>
          <a:p>
            <a:r>
              <a:rPr lang="en-US" dirty="0"/>
              <a:t>Gain a positive mindset during the unprecedented time. </a:t>
            </a:r>
          </a:p>
          <a:p>
            <a:r>
              <a:rPr lang="en-US" dirty="0"/>
              <a:t>Difficulties included:</a:t>
            </a:r>
          </a:p>
          <a:p>
            <a:pPr lvl="1"/>
            <a:r>
              <a:rPr lang="en-US" dirty="0"/>
              <a:t>Finding reliable and all-across consistent information.</a:t>
            </a:r>
          </a:p>
          <a:p>
            <a:pPr lvl="1"/>
            <a:r>
              <a:rPr lang="en-US" dirty="0"/>
              <a:t>Communicating with others. </a:t>
            </a:r>
          </a:p>
          <a:p>
            <a:pPr lvl="1"/>
            <a:r>
              <a:rPr lang="en-US" dirty="0"/>
              <a:t>Finding trustworthy information.</a:t>
            </a:r>
          </a:p>
          <a:p>
            <a:pPr lvl="1"/>
            <a:r>
              <a:rPr lang="en-US" dirty="0"/>
              <a:t>Finding gigs/small jobs to sustain. </a:t>
            </a:r>
          </a:p>
          <a:p>
            <a:pPr lvl="1"/>
            <a:r>
              <a:rPr lang="en-US" dirty="0"/>
              <a:t>Resources to maintain healthy lifestyle. </a:t>
            </a:r>
          </a:p>
          <a:p>
            <a:pPr lvl="1"/>
            <a:r>
              <a:rPr lang="en-US" dirty="0"/>
              <a:t>Interactions with healthcare experts for advice.</a:t>
            </a:r>
          </a:p>
          <a:p>
            <a:pPr lvl="1"/>
            <a:r>
              <a:rPr lang="en-US" dirty="0"/>
              <a:t>Resources for thriving upon hobbies and leisure. </a:t>
            </a:r>
          </a:p>
          <a:p>
            <a:pPr lvl="1"/>
            <a:endParaRPr lang="en-US" dirty="0"/>
          </a:p>
          <a:p>
            <a:pPr lvl="1"/>
            <a:endParaRPr lang="en-US" dirty="0"/>
          </a:p>
        </p:txBody>
      </p:sp>
      <p:grpSp>
        <p:nvGrpSpPr>
          <p:cNvPr id="4" name="Group 3">
            <a:extLst>
              <a:ext uri="{FF2B5EF4-FFF2-40B4-BE49-F238E27FC236}">
                <a16:creationId xmlns:a16="http://schemas.microsoft.com/office/drawing/2014/main" id="{F2B03E2F-E2A2-4064-86A4-CF23D1176E3A}"/>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D1CF992A-598E-40F0-BA1A-6629C3A75B4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42F2948F-5758-4ECC-BA48-CA21E39523B0}"/>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
        <p:nvSpPr>
          <p:cNvPr id="7" name="TextBox 6">
            <a:extLst>
              <a:ext uri="{FF2B5EF4-FFF2-40B4-BE49-F238E27FC236}">
                <a16:creationId xmlns:a16="http://schemas.microsoft.com/office/drawing/2014/main" id="{B16B5214-0C27-F440-A6D8-3C1B9334D6D9}"/>
              </a:ext>
            </a:extLst>
          </p:cNvPr>
          <p:cNvSpPr txBox="1"/>
          <p:nvPr/>
        </p:nvSpPr>
        <p:spPr>
          <a:xfrm>
            <a:off x="11325726" y="6248639"/>
            <a:ext cx="657727"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420980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Affinity Diagram</a:t>
            </a:r>
            <a:endParaRPr lang="en-US" dirty="0"/>
          </a:p>
        </p:txBody>
      </p:sp>
      <p:grpSp>
        <p:nvGrpSpPr>
          <p:cNvPr id="4" name="Group 3">
            <a:extLst>
              <a:ext uri="{FF2B5EF4-FFF2-40B4-BE49-F238E27FC236}">
                <a16:creationId xmlns:a16="http://schemas.microsoft.com/office/drawing/2014/main" id="{B3BC0AF5-332F-4AE8-842B-9460A9C57CF7}"/>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9A529B57-4C0F-4666-A345-4D801FD23AC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989E2CF3-8780-4F2A-88CF-3A80765EBD78}"/>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pic>
        <p:nvPicPr>
          <p:cNvPr id="9" name="Picture 8">
            <a:extLst>
              <a:ext uri="{FF2B5EF4-FFF2-40B4-BE49-F238E27FC236}">
                <a16:creationId xmlns:a16="http://schemas.microsoft.com/office/drawing/2014/main" id="{5109B5D2-00C0-4848-A7A2-B8CE56425628}"/>
              </a:ext>
            </a:extLst>
          </p:cNvPr>
          <p:cNvPicPr>
            <a:picLocks noChangeAspect="1"/>
          </p:cNvPicPr>
          <p:nvPr/>
        </p:nvPicPr>
        <p:blipFill>
          <a:blip r:embed="rId4"/>
          <a:stretch>
            <a:fillRect/>
          </a:stretch>
        </p:blipFill>
        <p:spPr>
          <a:xfrm>
            <a:off x="969453" y="1832824"/>
            <a:ext cx="8012430" cy="4650324"/>
          </a:xfrm>
          <a:prstGeom prst="rect">
            <a:avLst/>
          </a:prstGeom>
        </p:spPr>
      </p:pic>
      <p:sp>
        <p:nvSpPr>
          <p:cNvPr id="7" name="TextBox 6">
            <a:extLst>
              <a:ext uri="{FF2B5EF4-FFF2-40B4-BE49-F238E27FC236}">
                <a16:creationId xmlns:a16="http://schemas.microsoft.com/office/drawing/2014/main" id="{9F014DC2-4E4B-0F42-954E-DB18AE04FA1D}"/>
              </a:ext>
            </a:extLst>
          </p:cNvPr>
          <p:cNvSpPr txBox="1"/>
          <p:nvPr/>
        </p:nvSpPr>
        <p:spPr>
          <a:xfrm>
            <a:off x="11325726" y="6248639"/>
            <a:ext cx="657727"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06668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B5830-600E-4A19-AE6A-5289D3D20D4D}"/>
              </a:ext>
            </a:extLst>
          </p:cNvPr>
          <p:cNvSpPr>
            <a:spLocks noGrp="1"/>
          </p:cNvSpPr>
          <p:nvPr>
            <p:ph sz="half" idx="1"/>
          </p:nvPr>
        </p:nvSpPr>
        <p:spPr>
          <a:xfrm>
            <a:off x="-121389" y="1838960"/>
            <a:ext cx="4184035" cy="4633884"/>
          </a:xfrm>
        </p:spPr>
        <p:txBody>
          <a:bodyPr/>
          <a:lstStyle/>
          <a:p>
            <a:pPr marL="0" indent="0" algn="ctr">
              <a:buNone/>
            </a:pPr>
            <a:r>
              <a:rPr lang="en-US" u="sng" dirty="0"/>
              <a:t>Low-Fidelity</a:t>
            </a:r>
          </a:p>
        </p:txBody>
      </p:sp>
      <p:sp>
        <p:nvSpPr>
          <p:cNvPr id="4" name="Content Placeholder 3">
            <a:extLst>
              <a:ext uri="{FF2B5EF4-FFF2-40B4-BE49-F238E27FC236}">
                <a16:creationId xmlns:a16="http://schemas.microsoft.com/office/drawing/2014/main" id="{CB887798-CC8A-4BAE-89CD-D99C9B859BEA}"/>
              </a:ext>
            </a:extLst>
          </p:cNvPr>
          <p:cNvSpPr>
            <a:spLocks noGrp="1"/>
          </p:cNvSpPr>
          <p:nvPr>
            <p:ph sz="half" idx="2"/>
          </p:nvPr>
        </p:nvSpPr>
        <p:spPr>
          <a:xfrm>
            <a:off x="3017330" y="1838960"/>
            <a:ext cx="4184034" cy="4232882"/>
          </a:xfrm>
        </p:spPr>
        <p:txBody>
          <a:bodyPr/>
          <a:lstStyle/>
          <a:p>
            <a:pPr marL="0" indent="0" algn="ctr">
              <a:buNone/>
            </a:pPr>
            <a:r>
              <a:rPr lang="en-US" u="sng" dirty="0"/>
              <a:t>High-Fidelity</a:t>
            </a:r>
          </a:p>
        </p:txBody>
      </p:sp>
      <p:sp>
        <p:nvSpPr>
          <p:cNvPr id="5" name="Title 1">
            <a:extLst>
              <a:ext uri="{FF2B5EF4-FFF2-40B4-BE49-F238E27FC236}">
                <a16:creationId xmlns:a16="http://schemas.microsoft.com/office/drawing/2014/main" id="{E7034210-7831-4F15-B921-3B0AA4F89E9A}"/>
              </a:ext>
            </a:extLst>
          </p:cNvPr>
          <p:cNvSpPr txBox="1">
            <a:spLocks/>
          </p:cNvSpPr>
          <p:nvPr/>
        </p:nvSpPr>
        <p:spPr>
          <a:xfrm>
            <a:off x="677334" y="48768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Design Process:</a:t>
            </a:r>
            <a:br>
              <a:rPr lang="en-US" dirty="0"/>
            </a:br>
            <a:r>
              <a:rPr lang="en-US" sz="2800" dirty="0"/>
              <a:t>Prototyping</a:t>
            </a:r>
            <a:endParaRPr lang="en-US" dirty="0"/>
          </a:p>
        </p:txBody>
      </p:sp>
      <p:grpSp>
        <p:nvGrpSpPr>
          <p:cNvPr id="6" name="Group 5">
            <a:extLst>
              <a:ext uri="{FF2B5EF4-FFF2-40B4-BE49-F238E27FC236}">
                <a16:creationId xmlns:a16="http://schemas.microsoft.com/office/drawing/2014/main" id="{7BF6AEF1-4956-4EA1-A58D-CBC603AA4DDA}"/>
              </a:ext>
            </a:extLst>
          </p:cNvPr>
          <p:cNvGrpSpPr/>
          <p:nvPr/>
        </p:nvGrpSpPr>
        <p:grpSpPr>
          <a:xfrm>
            <a:off x="9468197" y="0"/>
            <a:ext cx="3166695" cy="609361"/>
            <a:chOff x="0" y="6248639"/>
            <a:chExt cx="3166695" cy="609361"/>
          </a:xfrm>
        </p:grpSpPr>
        <p:pic>
          <p:nvPicPr>
            <p:cNvPr id="7" name="Picture 6">
              <a:extLst>
                <a:ext uri="{FF2B5EF4-FFF2-40B4-BE49-F238E27FC236}">
                  <a16:creationId xmlns:a16="http://schemas.microsoft.com/office/drawing/2014/main" id="{8469F2B3-BF2D-44BC-A10D-FEF394C1D99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8" name="TextBox 7">
              <a:extLst>
                <a:ext uri="{FF2B5EF4-FFF2-40B4-BE49-F238E27FC236}">
                  <a16:creationId xmlns:a16="http://schemas.microsoft.com/office/drawing/2014/main" id="{79F9AA61-5E91-445F-B514-9586CC5E72A5}"/>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pic>
        <p:nvPicPr>
          <p:cNvPr id="9" name="Picture 8">
            <a:extLst>
              <a:ext uri="{FF2B5EF4-FFF2-40B4-BE49-F238E27FC236}">
                <a16:creationId xmlns:a16="http://schemas.microsoft.com/office/drawing/2014/main" id="{2F3D4968-E42D-43BA-91F2-8A14D6BEFAE3}"/>
              </a:ext>
            </a:extLst>
          </p:cNvPr>
          <p:cNvPicPr>
            <a:picLocks noChangeAspect="1"/>
          </p:cNvPicPr>
          <p:nvPr/>
        </p:nvPicPr>
        <p:blipFill>
          <a:blip r:embed="rId5"/>
          <a:stretch>
            <a:fillRect/>
          </a:stretch>
        </p:blipFill>
        <p:spPr>
          <a:xfrm>
            <a:off x="712722" y="2216409"/>
            <a:ext cx="2561328" cy="4256435"/>
          </a:xfrm>
          <a:prstGeom prst="rect">
            <a:avLst/>
          </a:prstGeom>
        </p:spPr>
      </p:pic>
      <p:sp>
        <p:nvSpPr>
          <p:cNvPr id="11" name="Content Placeholder 3">
            <a:extLst>
              <a:ext uri="{FF2B5EF4-FFF2-40B4-BE49-F238E27FC236}">
                <a16:creationId xmlns:a16="http://schemas.microsoft.com/office/drawing/2014/main" id="{AFD08C58-E739-42A2-A201-D3AE135F8AB7}"/>
              </a:ext>
            </a:extLst>
          </p:cNvPr>
          <p:cNvSpPr txBox="1">
            <a:spLocks/>
          </p:cNvSpPr>
          <p:nvPr/>
        </p:nvSpPr>
        <p:spPr>
          <a:xfrm>
            <a:off x="5879951" y="1838960"/>
            <a:ext cx="4184034" cy="42328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u="sng" dirty="0"/>
              <a:t>Revised</a:t>
            </a:r>
          </a:p>
        </p:txBody>
      </p:sp>
      <p:pic>
        <p:nvPicPr>
          <p:cNvPr id="12" name="Picture 11">
            <a:extLst>
              <a:ext uri="{FF2B5EF4-FFF2-40B4-BE49-F238E27FC236}">
                <a16:creationId xmlns:a16="http://schemas.microsoft.com/office/drawing/2014/main" id="{D460690D-91F5-4157-824F-D87CF327EF33}"/>
              </a:ext>
            </a:extLst>
          </p:cNvPr>
          <p:cNvPicPr>
            <a:picLocks noChangeAspect="1"/>
          </p:cNvPicPr>
          <p:nvPr/>
        </p:nvPicPr>
        <p:blipFill>
          <a:blip r:embed="rId6"/>
          <a:stretch>
            <a:fillRect/>
          </a:stretch>
        </p:blipFill>
        <p:spPr>
          <a:xfrm>
            <a:off x="6907275" y="2216408"/>
            <a:ext cx="2129386" cy="4232882"/>
          </a:xfrm>
          <a:prstGeom prst="rect">
            <a:avLst/>
          </a:prstGeom>
        </p:spPr>
      </p:pic>
      <p:pic>
        <p:nvPicPr>
          <p:cNvPr id="13" name="Picture 12">
            <a:extLst>
              <a:ext uri="{FF2B5EF4-FFF2-40B4-BE49-F238E27FC236}">
                <a16:creationId xmlns:a16="http://schemas.microsoft.com/office/drawing/2014/main" id="{4D262191-E9F4-41B0-A748-C45655289B12}"/>
              </a:ext>
            </a:extLst>
          </p:cNvPr>
          <p:cNvPicPr>
            <a:picLocks noChangeAspect="1"/>
          </p:cNvPicPr>
          <p:nvPr/>
        </p:nvPicPr>
        <p:blipFill>
          <a:blip r:embed="rId7"/>
          <a:stretch>
            <a:fillRect/>
          </a:stretch>
        </p:blipFill>
        <p:spPr>
          <a:xfrm>
            <a:off x="3959650" y="2175768"/>
            <a:ext cx="2227790" cy="4332029"/>
          </a:xfrm>
          <a:prstGeom prst="rect">
            <a:avLst/>
          </a:prstGeom>
        </p:spPr>
      </p:pic>
      <p:sp>
        <p:nvSpPr>
          <p:cNvPr id="14" name="TextBox 13">
            <a:extLst>
              <a:ext uri="{FF2B5EF4-FFF2-40B4-BE49-F238E27FC236}">
                <a16:creationId xmlns:a16="http://schemas.microsoft.com/office/drawing/2014/main" id="{E3FFACA9-2097-E947-AA06-BEB522E28E0A}"/>
              </a:ext>
            </a:extLst>
          </p:cNvPr>
          <p:cNvSpPr txBox="1"/>
          <p:nvPr/>
        </p:nvSpPr>
        <p:spPr>
          <a:xfrm>
            <a:off x="11325726" y="6248639"/>
            <a:ext cx="657727"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408022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User Testing</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a:xfrm>
            <a:off x="677334" y="2160589"/>
            <a:ext cx="8596668" cy="3809905"/>
          </a:xfrm>
        </p:spPr>
        <p:txBody>
          <a:bodyPr>
            <a:normAutofit lnSpcReduction="10000"/>
          </a:bodyPr>
          <a:lstStyle/>
          <a:p>
            <a:r>
              <a:rPr lang="en-US" dirty="0"/>
              <a:t>To gain a better understanding of whether the design requirements from our initial research were met in the DIVOC prototype, user testing was conducted.</a:t>
            </a:r>
          </a:p>
          <a:p>
            <a:r>
              <a:rPr lang="en-US" dirty="0"/>
              <a:t>Based upon similar protocols carried out during research phase.  </a:t>
            </a:r>
          </a:p>
          <a:p>
            <a:r>
              <a:rPr lang="en-US" dirty="0"/>
              <a:t>Consisted online and remote testing to build upon each other for further feedback acquisition. </a:t>
            </a:r>
          </a:p>
          <a:p>
            <a:r>
              <a:rPr lang="en-US" dirty="0"/>
              <a:t>Online testing was conducted via </a:t>
            </a:r>
            <a:r>
              <a:rPr lang="en-US" dirty="0" err="1"/>
              <a:t>usertesting.com</a:t>
            </a:r>
            <a:r>
              <a:rPr lang="en-US" dirty="0"/>
              <a:t>. Three participants selected at random were chosen to review the DIVOC prototype. Each participant reviewed the application following the tasks set forth.  Responses were vocalized and their interactions were recorded in a screen recording of their session.</a:t>
            </a:r>
          </a:p>
          <a:p>
            <a:r>
              <a:rPr lang="en-US" dirty="0"/>
              <a:t>Face-to-face testing was conducted via video calls.  Three participants were chosen to review the DIVOC prototype.  Again, each participant reviewed the application following the tasks set forth.  </a:t>
            </a:r>
          </a:p>
        </p:txBody>
      </p:sp>
      <p:sp>
        <p:nvSpPr>
          <p:cNvPr id="4" name="TextBox 3">
            <a:extLst>
              <a:ext uri="{FF2B5EF4-FFF2-40B4-BE49-F238E27FC236}">
                <a16:creationId xmlns:a16="http://schemas.microsoft.com/office/drawing/2014/main" id="{23606C64-7F70-6B4F-8F26-B4AE12BF30C3}"/>
              </a:ext>
            </a:extLst>
          </p:cNvPr>
          <p:cNvSpPr txBox="1"/>
          <p:nvPr/>
        </p:nvSpPr>
        <p:spPr>
          <a:xfrm>
            <a:off x="11325726" y="6248639"/>
            <a:ext cx="657727"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17947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7EC1-7CB6-4AEB-8ED2-EF923BCA1910}"/>
              </a:ext>
            </a:extLst>
          </p:cNvPr>
          <p:cNvSpPr>
            <a:spLocks noGrp="1"/>
          </p:cNvSpPr>
          <p:nvPr>
            <p:ph type="title"/>
          </p:nvPr>
        </p:nvSpPr>
        <p:spPr/>
        <p:txBody>
          <a:bodyPr/>
          <a:lstStyle/>
          <a:p>
            <a:r>
              <a:rPr lang="en-US" dirty="0"/>
              <a:t>Final Design</a:t>
            </a:r>
          </a:p>
        </p:txBody>
      </p:sp>
      <p:grpSp>
        <p:nvGrpSpPr>
          <p:cNvPr id="4" name="Group 3">
            <a:extLst>
              <a:ext uri="{FF2B5EF4-FFF2-40B4-BE49-F238E27FC236}">
                <a16:creationId xmlns:a16="http://schemas.microsoft.com/office/drawing/2014/main" id="{A17B1470-2016-4AC7-A21F-4EA23C4A435B}"/>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DE080C28-0AFF-44C2-8E40-58BDBFA79FD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BC9FF697-0EAF-48EE-A78B-3E42CFE53946}"/>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pic>
        <p:nvPicPr>
          <p:cNvPr id="8" name="Picture 7">
            <a:extLst>
              <a:ext uri="{FF2B5EF4-FFF2-40B4-BE49-F238E27FC236}">
                <a16:creationId xmlns:a16="http://schemas.microsoft.com/office/drawing/2014/main" id="{7C6E0F73-7010-4111-B22D-F3CDB0285B34}"/>
              </a:ext>
            </a:extLst>
          </p:cNvPr>
          <p:cNvPicPr>
            <a:picLocks noChangeAspect="1"/>
          </p:cNvPicPr>
          <p:nvPr/>
        </p:nvPicPr>
        <p:blipFill>
          <a:blip r:embed="rId5"/>
          <a:stretch>
            <a:fillRect/>
          </a:stretch>
        </p:blipFill>
        <p:spPr>
          <a:xfrm>
            <a:off x="1904041" y="1985761"/>
            <a:ext cx="6143254" cy="2941840"/>
          </a:xfrm>
          <a:prstGeom prst="rect">
            <a:avLst/>
          </a:prstGeom>
        </p:spPr>
      </p:pic>
      <p:sp>
        <p:nvSpPr>
          <p:cNvPr id="7" name="TextBox 6">
            <a:extLst>
              <a:ext uri="{FF2B5EF4-FFF2-40B4-BE49-F238E27FC236}">
                <a16:creationId xmlns:a16="http://schemas.microsoft.com/office/drawing/2014/main" id="{C2AB0690-68EF-2744-A34F-3E2269DB1D1D}"/>
              </a:ext>
            </a:extLst>
          </p:cNvPr>
          <p:cNvSpPr txBox="1"/>
          <p:nvPr/>
        </p:nvSpPr>
        <p:spPr>
          <a:xfrm>
            <a:off x="11325726" y="6248639"/>
            <a:ext cx="657727"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68983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1043</Words>
  <Application>Microsoft Macintosh PowerPoint</Application>
  <PresentationFormat>Widescreen</PresentationFormat>
  <Paragraphs>98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Artifakt Element</vt:lpstr>
      <vt:lpstr>Palatino Linotype</vt:lpstr>
      <vt:lpstr>Trebuchet MS</vt:lpstr>
      <vt:lpstr>Wingdings 3</vt:lpstr>
      <vt:lpstr>Facet</vt:lpstr>
      <vt:lpstr>DIVOC Idea Pitch Presentation</vt:lpstr>
      <vt:lpstr>How do you feel about COVID-19?</vt:lpstr>
      <vt:lpstr>So? Mission Statement…</vt:lpstr>
      <vt:lpstr>Design Process and Participant Choice</vt:lpstr>
      <vt:lpstr>Design Process: User Needs</vt:lpstr>
      <vt:lpstr>Design Process: Affinity Diagram</vt:lpstr>
      <vt:lpstr>PowerPoint Presentation</vt:lpstr>
      <vt:lpstr>Design Process: User Testing</vt:lpstr>
      <vt:lpstr>Final Design</vt:lpstr>
      <vt:lpstr>Final Design: Analysis of Design</vt:lpstr>
      <vt:lpstr>Final Design: Design Improvements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INFO310 Final Presentation</dc:title>
  <dc:creator>Sharma,Harshit</dc:creator>
  <cp:lastModifiedBy>Sharma,Harshit</cp:lastModifiedBy>
  <cp:revision>14</cp:revision>
  <dcterms:created xsi:type="dcterms:W3CDTF">2020-06-12T19:20:43Z</dcterms:created>
  <dcterms:modified xsi:type="dcterms:W3CDTF">2022-01-12T18:41:17Z</dcterms:modified>
</cp:coreProperties>
</file>