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6" r:id="rId3"/>
    <p:sldId id="279" r:id="rId4"/>
    <p:sldId id="268" r:id="rId5"/>
    <p:sldId id="287" r:id="rId6"/>
    <p:sldId id="288" r:id="rId7"/>
    <p:sldId id="280" r:id="rId8"/>
    <p:sldId id="269" r:id="rId9"/>
    <p:sldId id="270" r:id="rId10"/>
    <p:sldId id="271" r:id="rId11"/>
    <p:sldId id="272" r:id="rId12"/>
    <p:sldId id="273" r:id="rId13"/>
    <p:sldId id="258" r:id="rId14"/>
    <p:sldId id="274" r:id="rId15"/>
    <p:sldId id="257" r:id="rId16"/>
    <p:sldId id="25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Raleway" panose="020B050303010106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fc70a22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fc70a22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05c1803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05c1803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05c1803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05c1803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ca2df3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ca2df3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a9abb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a9abb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45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c70a22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c70a22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a9abc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a9abc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4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562aaa7b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562aaa7b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80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562aaa7b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562aaa7b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2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62aaa7b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562aaa7b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562aaa7b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562aaa7b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62aaa7b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562aaa7b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1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05c1803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05c1803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fc70a22f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fc70a22f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05bd4c81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05bd4c81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60213"/>
            <a:ext cx="8520600" cy="7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/>
              <a:t>Crack modelling with FNM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68350"/>
            <a:ext cx="8429964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sz="1600" dirty="0"/>
              <a:t>Harshwardhan Praveen </a:t>
            </a:r>
            <a:r>
              <a:rPr lang="en-GB" sz="1400" dirty="0"/>
              <a:t>(under guidance of Dr. Syed Nizamuddin Khaderi and Dr. Ramji M.)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ME15BTECH11015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Floating Node Method - Crack representation</a:t>
            </a:r>
            <a:endParaRPr sz="2500"/>
          </a:p>
        </p:txBody>
      </p:sp>
      <p:sp>
        <p:nvSpPr>
          <p:cNvPr id="300" name="Google Shape;300;p28"/>
          <p:cNvSpPr txBox="1"/>
          <p:nvPr/>
        </p:nvSpPr>
        <p:spPr>
          <a:xfrm>
            <a:off x="1755600" y="4658425"/>
            <a:ext cx="56328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Reference</a:t>
            </a:r>
            <a:r>
              <a:rPr lang="en-GB" sz="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A floating node method for the modelling of discontinuities in composites (Chen et al)</a:t>
            </a:r>
            <a:endParaRPr sz="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1" name="Google Shape;301;p28"/>
          <p:cNvPicPr preferRelativeResize="0"/>
          <p:nvPr/>
        </p:nvPicPr>
        <p:blipFill rotWithShape="1">
          <a:blip r:embed="rId3">
            <a:alphaModFix/>
          </a:blip>
          <a:srcRect b="5123"/>
          <a:stretch/>
        </p:blipFill>
        <p:spPr>
          <a:xfrm>
            <a:off x="3984875" y="817625"/>
            <a:ext cx="4716900" cy="36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25" y="1459861"/>
            <a:ext cx="3380400" cy="222377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/>
        </p:nvSpPr>
        <p:spPr>
          <a:xfrm>
            <a:off x="674425" y="4436663"/>
            <a:ext cx="38316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1: Example of local DoF, vertices and edges numbering for the FN element</a:t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4572000" y="4423700"/>
            <a:ext cx="36621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2: Different geometries of elements, partitions and discontinuities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Floating Node Method - Composite laminates</a:t>
            </a:r>
            <a:endParaRPr sz="2500"/>
          </a:p>
        </p:txBody>
      </p:sp>
      <p:sp>
        <p:nvSpPr>
          <p:cNvPr id="310" name="Google Shape;310;p29"/>
          <p:cNvSpPr txBox="1"/>
          <p:nvPr/>
        </p:nvSpPr>
        <p:spPr>
          <a:xfrm>
            <a:off x="1755600" y="4658425"/>
            <a:ext cx="56328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Reference</a:t>
            </a:r>
            <a:r>
              <a:rPr lang="en-GB" sz="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A floating node method for the modelling of discontinuities in composites (Chen et al)</a:t>
            </a:r>
            <a:endParaRPr sz="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415050" y="4409613"/>
            <a:ext cx="38316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2: Matching mesh (captures the displacement jump across the crack tip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4572000" y="4423700"/>
            <a:ext cx="36621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3: FN element formulation for cross-ply composites</a:t>
            </a:r>
            <a:endParaRPr/>
          </a:p>
        </p:txBody>
      </p:sp>
      <p:pic>
        <p:nvPicPr>
          <p:cNvPr id="313" name="Google Shape;313;p29"/>
          <p:cNvPicPr preferRelativeResize="0"/>
          <p:nvPr/>
        </p:nvPicPr>
        <p:blipFill rotWithShape="1">
          <a:blip r:embed="rId3">
            <a:alphaModFix/>
          </a:blip>
          <a:srcRect l="56628" t="8162" r="8900" b="13350"/>
          <a:stretch/>
        </p:blipFill>
        <p:spPr>
          <a:xfrm>
            <a:off x="1285476" y="2751387"/>
            <a:ext cx="2018527" cy="178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3">
            <a:alphaModFix/>
          </a:blip>
          <a:srcRect l="7553" t="6702" r="54372" b="14810"/>
          <a:stretch/>
        </p:blipFill>
        <p:spPr>
          <a:xfrm>
            <a:off x="1285487" y="884331"/>
            <a:ext cx="2090725" cy="167259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 txBox="1"/>
          <p:nvPr/>
        </p:nvSpPr>
        <p:spPr>
          <a:xfrm>
            <a:off x="311700" y="2542575"/>
            <a:ext cx="40383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1: Non matching mesh (fails to capture displacement jump across the crack tip</a:t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000" y="1549000"/>
            <a:ext cx="4489199" cy="244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Floating Node Method - Weak/Cohesive Discontinuities</a:t>
            </a:r>
            <a:endParaRPr sz="2500"/>
          </a:p>
        </p:txBody>
      </p:sp>
      <p:sp>
        <p:nvSpPr>
          <p:cNvPr id="322" name="Google Shape;322;p30"/>
          <p:cNvSpPr txBox="1"/>
          <p:nvPr/>
        </p:nvSpPr>
        <p:spPr>
          <a:xfrm>
            <a:off x="1755600" y="4658425"/>
            <a:ext cx="56328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Reference</a:t>
            </a:r>
            <a:r>
              <a:rPr lang="en-GB" sz="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A floating node method for the modelling of discontinuities in composites (Chen et al)</a:t>
            </a:r>
            <a:endParaRPr sz="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5302075" y="4382900"/>
            <a:ext cx="36621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3: Strong Discontinuity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311700" y="1652100"/>
            <a:ext cx="4866900" cy="1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aleway"/>
                <a:ea typeface="Raleway"/>
                <a:cs typeface="Raleway"/>
                <a:sym typeface="Raleway"/>
              </a:rPr>
              <a:t>Weak Discontinuity: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Represented in an analogous way to strong discontinuity but with a few nodes being defined along the line of discontinuity.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aleway"/>
                <a:ea typeface="Raleway"/>
                <a:cs typeface="Raleway"/>
                <a:sym typeface="Raleway"/>
              </a:rPr>
              <a:t>Cohesive Discontinuity: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Represented by partitioning the domain into two parts and a surface.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5" name="Google Shape;325;p30"/>
          <p:cNvPicPr preferRelativeResize="0"/>
          <p:nvPr/>
        </p:nvPicPr>
        <p:blipFill rotWithShape="1">
          <a:blip r:embed="rId3">
            <a:alphaModFix/>
          </a:blip>
          <a:srcRect l="4657" t="20180" r="54736" b="16756"/>
          <a:stretch/>
        </p:blipFill>
        <p:spPr>
          <a:xfrm>
            <a:off x="5748200" y="948650"/>
            <a:ext cx="2769851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l="53468" t="8843" r="5037" b="16333"/>
          <a:stretch/>
        </p:blipFill>
        <p:spPr>
          <a:xfrm>
            <a:off x="5725724" y="2678700"/>
            <a:ext cx="2814800" cy="16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/>
          <p:nvPr/>
        </p:nvSpPr>
        <p:spPr>
          <a:xfrm>
            <a:off x="5373325" y="2403175"/>
            <a:ext cx="36621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1: Weak discontinuity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Approach for FNM implementation</a:t>
            </a:r>
            <a:endParaRPr sz="2500"/>
          </a:p>
        </p:txBody>
      </p:sp>
      <p:sp>
        <p:nvSpPr>
          <p:cNvPr id="75" name="Google Shape;75;p15"/>
          <p:cNvSpPr txBox="1"/>
          <p:nvPr/>
        </p:nvSpPr>
        <p:spPr>
          <a:xfrm>
            <a:off x="4857725" y="1901250"/>
            <a:ext cx="3264600" cy="670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Raleway"/>
                <a:ea typeface="Raleway"/>
                <a:cs typeface="Raleway"/>
                <a:sym typeface="Raleway"/>
              </a:rPr>
              <a:t>Intersection location variable</a:t>
            </a:r>
            <a:endParaRPr sz="11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aleway"/>
                <a:ea typeface="Raleway"/>
                <a:cs typeface="Raleway"/>
                <a:sym typeface="Raleway"/>
              </a:rPr>
              <a:t>The natural coordinate of intersection of the discontinuity along the edge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6" name="Google Shape;76;p15"/>
          <p:cNvCxnSpPr>
            <a:cxnSpLocks/>
            <a:stCxn id="77" idx="3"/>
            <a:endCxn id="78" idx="1"/>
          </p:cNvCxnSpPr>
          <p:nvPr/>
        </p:nvCxnSpPr>
        <p:spPr>
          <a:xfrm flipV="1">
            <a:off x="3309825" y="1321575"/>
            <a:ext cx="1547898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4857723" y="884325"/>
            <a:ext cx="3787035" cy="874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Raleway"/>
                <a:ea typeface="Raleway"/>
                <a:cs typeface="Raleway"/>
                <a:sym typeface="Raleway"/>
              </a:rPr>
              <a:t>Edge status variable</a:t>
            </a:r>
            <a:endParaRPr sz="11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-1	if there is no discontinuity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	if the edge has a tip of a discontinuity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	if the discontinuity has crossed the edge</a:t>
            </a:r>
            <a:endParaRPr sz="11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69125" y="1321425"/>
            <a:ext cx="2540700" cy="874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aleway"/>
                <a:ea typeface="Raleway"/>
                <a:cs typeface="Raleway"/>
                <a:sym typeface="Raleway"/>
              </a:rPr>
              <a:t>Check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 if the element has a discontinuity by check the </a:t>
            </a:r>
            <a:r>
              <a:rPr lang="en-GB" sz="1200" b="1">
                <a:latin typeface="Raleway"/>
                <a:ea typeface="Raleway"/>
                <a:cs typeface="Raleway"/>
                <a:sym typeface="Raleway"/>
              </a:rPr>
              <a:t>edge dataset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9" name="Google Shape;79;p15"/>
          <p:cNvCxnSpPr>
            <a:stCxn id="77" idx="3"/>
            <a:endCxn id="75" idx="1"/>
          </p:cNvCxnSpPr>
          <p:nvPr/>
        </p:nvCxnSpPr>
        <p:spPr>
          <a:xfrm>
            <a:off x="3309825" y="1758675"/>
            <a:ext cx="1548000" cy="4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11675" y="3214625"/>
            <a:ext cx="1995600" cy="874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Discontinuity absent</a:t>
            </a:r>
            <a:endParaRPr sz="11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aleway"/>
                <a:ea typeface="Raleway"/>
                <a:cs typeface="Raleway"/>
                <a:sym typeface="Raleway"/>
              </a:rPr>
              <a:t>Standard FEM code for quads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1" name="Google Shape;81;p15"/>
          <p:cNvCxnSpPr>
            <a:stCxn id="77" idx="2"/>
            <a:endCxn id="80" idx="0"/>
          </p:cNvCxnSpPr>
          <p:nvPr/>
        </p:nvCxnSpPr>
        <p:spPr>
          <a:xfrm flipH="1">
            <a:off x="1109475" y="2195925"/>
            <a:ext cx="930000" cy="10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7" idx="2"/>
            <a:endCxn id="83" idx="0"/>
          </p:cNvCxnSpPr>
          <p:nvPr/>
        </p:nvCxnSpPr>
        <p:spPr>
          <a:xfrm>
            <a:off x="2039475" y="2195925"/>
            <a:ext cx="1021800" cy="12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2196725" y="3440375"/>
            <a:ext cx="1728900" cy="4230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Discontinuity present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4" name="Google Shape;84;p15"/>
          <p:cNvCxnSpPr>
            <a:stCxn id="83" idx="3"/>
            <a:endCxn id="85" idx="1"/>
          </p:cNvCxnSpPr>
          <p:nvPr/>
        </p:nvCxnSpPr>
        <p:spPr>
          <a:xfrm>
            <a:off x="3925625" y="3651875"/>
            <a:ext cx="324900" cy="4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5"/>
          <p:cNvSpPr txBox="1"/>
          <p:nvPr/>
        </p:nvSpPr>
        <p:spPr>
          <a:xfrm>
            <a:off x="4250525" y="3010250"/>
            <a:ext cx="2643300" cy="5157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Based on the location of discontinuity, activate the additional nodes.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250525" y="3727650"/>
            <a:ext cx="2250300" cy="7371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the element in to the required number of sub-elements and calculate the stiffness matrix individually.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7" name="Google Shape;87;p15"/>
          <p:cNvCxnSpPr>
            <a:stCxn id="83" idx="3"/>
            <a:endCxn id="86" idx="1"/>
          </p:cNvCxnSpPr>
          <p:nvPr/>
        </p:nvCxnSpPr>
        <p:spPr>
          <a:xfrm rot="10800000" flipH="1">
            <a:off x="3925625" y="3268175"/>
            <a:ext cx="324900" cy="3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85" idx="3"/>
            <a:endCxn id="89" idx="1"/>
          </p:cNvCxnSpPr>
          <p:nvPr/>
        </p:nvCxnSpPr>
        <p:spPr>
          <a:xfrm>
            <a:off x="6500825" y="4096200"/>
            <a:ext cx="18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5"/>
          <p:cNvSpPr txBox="1"/>
          <p:nvPr/>
        </p:nvSpPr>
        <p:spPr>
          <a:xfrm>
            <a:off x="6686525" y="3727650"/>
            <a:ext cx="2250300" cy="7371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Assemble the stiffness matrix for sub-elements into the element and return it to the global assembly process.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Cracking cases modelled</a:t>
            </a:r>
            <a:endParaRPr sz="2500"/>
          </a:p>
        </p:txBody>
      </p:sp>
      <p:sp>
        <p:nvSpPr>
          <p:cNvPr id="95" name="Google Shape;95;p16"/>
          <p:cNvSpPr/>
          <p:nvPr/>
        </p:nvSpPr>
        <p:spPr>
          <a:xfrm>
            <a:off x="5434475" y="3023550"/>
            <a:ext cx="1277400" cy="1319400"/>
          </a:xfrm>
          <a:prstGeom prst="trapezoid">
            <a:avLst>
              <a:gd name="adj" fmla="val 17106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6"/>
          <p:cNvCxnSpPr>
            <a:stCxn id="95" idx="0"/>
            <a:endCxn id="95" idx="2"/>
          </p:cNvCxnSpPr>
          <p:nvPr/>
        </p:nvCxnSpPr>
        <p:spPr>
          <a:xfrm>
            <a:off x="6073175" y="3023550"/>
            <a:ext cx="0" cy="1319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95" idx="1"/>
            <a:endCxn id="95" idx="3"/>
          </p:cNvCxnSpPr>
          <p:nvPr/>
        </p:nvCxnSpPr>
        <p:spPr>
          <a:xfrm>
            <a:off x="5543731" y="3683250"/>
            <a:ext cx="105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1799650" y="3023550"/>
            <a:ext cx="1277400" cy="1319400"/>
          </a:xfrm>
          <a:prstGeom prst="trapezoid">
            <a:avLst>
              <a:gd name="adj" fmla="val 17106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6"/>
          <p:cNvCxnSpPr>
            <a:stCxn id="98" idx="1"/>
            <a:endCxn id="98" idx="3"/>
          </p:cNvCxnSpPr>
          <p:nvPr/>
        </p:nvCxnSpPr>
        <p:spPr>
          <a:xfrm>
            <a:off x="1908906" y="3683250"/>
            <a:ext cx="105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>
            <a:stCxn id="98" idx="0"/>
          </p:cNvCxnSpPr>
          <p:nvPr/>
        </p:nvCxnSpPr>
        <p:spPr>
          <a:xfrm flipH="1">
            <a:off x="2428750" y="3023550"/>
            <a:ext cx="9600" cy="66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/>
          <p:nvPr/>
        </p:nvSpPr>
        <p:spPr>
          <a:xfrm>
            <a:off x="1858550" y="988775"/>
            <a:ext cx="1277400" cy="1319400"/>
          </a:xfrm>
          <a:prstGeom prst="trapezoid">
            <a:avLst>
              <a:gd name="adj" fmla="val 16938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16"/>
          <p:cNvCxnSpPr>
            <a:stCxn id="101" idx="0"/>
            <a:endCxn id="101" idx="2"/>
          </p:cNvCxnSpPr>
          <p:nvPr/>
        </p:nvCxnSpPr>
        <p:spPr>
          <a:xfrm>
            <a:off x="2497250" y="988775"/>
            <a:ext cx="0" cy="1319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5434475" y="888375"/>
            <a:ext cx="1277400" cy="1319400"/>
          </a:xfrm>
          <a:prstGeom prst="trapezoid">
            <a:avLst>
              <a:gd name="adj" fmla="val 17106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6"/>
          <p:cNvCxnSpPr>
            <a:stCxn id="103" idx="0"/>
            <a:endCxn id="103" idx="3"/>
          </p:cNvCxnSpPr>
          <p:nvPr/>
        </p:nvCxnSpPr>
        <p:spPr>
          <a:xfrm>
            <a:off x="6073175" y="888375"/>
            <a:ext cx="529500" cy="659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>
            <a:stCxn id="103" idx="0"/>
          </p:cNvCxnSpPr>
          <p:nvPr/>
        </p:nvCxnSpPr>
        <p:spPr>
          <a:xfrm flipH="1">
            <a:off x="5431475" y="888375"/>
            <a:ext cx="641700" cy="13275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flipH="1">
            <a:off x="5439819" y="1548075"/>
            <a:ext cx="1162800" cy="6510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1266050" y="2412625"/>
            <a:ext cx="24624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Figure 1: Crack from a side to a side opposite to it</a:t>
            </a:r>
            <a:endParaRPr sz="750"/>
          </a:p>
        </p:txBody>
      </p:sp>
      <p:sp>
        <p:nvSpPr>
          <p:cNvPr id="108" name="Google Shape;108;p16"/>
          <p:cNvSpPr txBox="1"/>
          <p:nvPr/>
        </p:nvSpPr>
        <p:spPr>
          <a:xfrm>
            <a:off x="1202350" y="4483475"/>
            <a:ext cx="24624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Figure 3: T-crack</a:t>
            </a:r>
            <a:endParaRPr sz="750"/>
          </a:p>
        </p:txBody>
      </p:sp>
      <p:sp>
        <p:nvSpPr>
          <p:cNvPr id="109" name="Google Shape;109;p16"/>
          <p:cNvSpPr txBox="1"/>
          <p:nvPr/>
        </p:nvSpPr>
        <p:spPr>
          <a:xfrm>
            <a:off x="4841975" y="2308175"/>
            <a:ext cx="24624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Figure 2: Crack from a side to a side adjacent to it</a:t>
            </a:r>
            <a:endParaRPr sz="750"/>
          </a:p>
        </p:txBody>
      </p:sp>
      <p:sp>
        <p:nvSpPr>
          <p:cNvPr id="110" name="Google Shape;110;p16"/>
          <p:cNvSpPr txBox="1"/>
          <p:nvPr/>
        </p:nvSpPr>
        <p:spPr>
          <a:xfrm>
            <a:off x="4842025" y="4483475"/>
            <a:ext cx="24624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Figure 4: Intersecting cracks</a:t>
            </a:r>
            <a:endParaRPr sz="750"/>
          </a:p>
        </p:txBody>
      </p:sp>
      <p:sp>
        <p:nvSpPr>
          <p:cNvPr id="111" name="Google Shape;111;p16"/>
          <p:cNvSpPr txBox="1"/>
          <p:nvPr/>
        </p:nvSpPr>
        <p:spPr>
          <a:xfrm>
            <a:off x="2159925" y="1526125"/>
            <a:ext cx="193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117900" y="163537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</a:t>
            </a:r>
            <a:endParaRPr sz="800"/>
          </a:p>
        </p:txBody>
      </p:sp>
      <p:sp>
        <p:nvSpPr>
          <p:cNvPr id="113" name="Google Shape;113;p16"/>
          <p:cNvSpPr txBox="1"/>
          <p:nvPr/>
        </p:nvSpPr>
        <p:spPr>
          <a:xfrm>
            <a:off x="2641375" y="163537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</a:t>
            </a:r>
            <a:endParaRPr sz="800"/>
          </a:p>
        </p:txBody>
      </p:sp>
      <p:sp>
        <p:nvSpPr>
          <p:cNvPr id="114" name="Google Shape;114;p16"/>
          <p:cNvSpPr txBox="1"/>
          <p:nvPr/>
        </p:nvSpPr>
        <p:spPr>
          <a:xfrm>
            <a:off x="5675225" y="98877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</a:t>
            </a:r>
            <a:endParaRPr sz="800"/>
          </a:p>
        </p:txBody>
      </p:sp>
      <p:sp>
        <p:nvSpPr>
          <p:cNvPr id="115" name="Google Shape;115;p16"/>
          <p:cNvSpPr txBox="1"/>
          <p:nvPr/>
        </p:nvSpPr>
        <p:spPr>
          <a:xfrm>
            <a:off x="5955575" y="14555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3</a:t>
            </a:r>
            <a:endParaRPr sz="800"/>
          </a:p>
        </p:txBody>
      </p:sp>
      <p:sp>
        <p:nvSpPr>
          <p:cNvPr id="116" name="Google Shape;116;p16"/>
          <p:cNvSpPr txBox="1"/>
          <p:nvPr/>
        </p:nvSpPr>
        <p:spPr>
          <a:xfrm>
            <a:off x="6220325" y="1857338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4</a:t>
            </a:r>
            <a:endParaRPr sz="800"/>
          </a:p>
        </p:txBody>
      </p:sp>
      <p:sp>
        <p:nvSpPr>
          <p:cNvPr id="117" name="Google Shape;117;p16"/>
          <p:cNvSpPr txBox="1"/>
          <p:nvPr/>
        </p:nvSpPr>
        <p:spPr>
          <a:xfrm>
            <a:off x="6258475" y="943400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</a:t>
            </a:r>
            <a:endParaRPr sz="800"/>
          </a:p>
        </p:txBody>
      </p:sp>
      <p:sp>
        <p:nvSpPr>
          <p:cNvPr id="118" name="Google Shape;118;p16"/>
          <p:cNvSpPr txBox="1"/>
          <p:nvPr/>
        </p:nvSpPr>
        <p:spPr>
          <a:xfrm>
            <a:off x="2085925" y="32992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</a:t>
            </a:r>
            <a:endParaRPr sz="800"/>
          </a:p>
        </p:txBody>
      </p:sp>
      <p:sp>
        <p:nvSpPr>
          <p:cNvPr id="119" name="Google Shape;119;p16"/>
          <p:cNvSpPr txBox="1"/>
          <p:nvPr/>
        </p:nvSpPr>
        <p:spPr>
          <a:xfrm>
            <a:off x="2545975" y="32992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</a:t>
            </a:r>
            <a:endParaRPr sz="800"/>
          </a:p>
        </p:txBody>
      </p:sp>
      <p:sp>
        <p:nvSpPr>
          <p:cNvPr id="120" name="Google Shape;120;p16"/>
          <p:cNvSpPr txBox="1"/>
          <p:nvPr/>
        </p:nvSpPr>
        <p:spPr>
          <a:xfrm>
            <a:off x="2320800" y="39303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3</a:t>
            </a:r>
            <a:endParaRPr sz="800"/>
          </a:p>
        </p:txBody>
      </p:sp>
      <p:sp>
        <p:nvSpPr>
          <p:cNvPr id="121" name="Google Shape;121;p16"/>
          <p:cNvSpPr txBox="1"/>
          <p:nvPr/>
        </p:nvSpPr>
        <p:spPr>
          <a:xfrm>
            <a:off x="6235925" y="39303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4</a:t>
            </a:r>
            <a:endParaRPr sz="800"/>
          </a:p>
        </p:txBody>
      </p:sp>
      <p:sp>
        <p:nvSpPr>
          <p:cNvPr id="122" name="Google Shape;122;p16"/>
          <p:cNvSpPr txBox="1"/>
          <p:nvPr/>
        </p:nvSpPr>
        <p:spPr>
          <a:xfrm>
            <a:off x="5675225" y="39303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3</a:t>
            </a:r>
            <a:endParaRPr sz="800"/>
          </a:p>
        </p:txBody>
      </p:sp>
      <p:sp>
        <p:nvSpPr>
          <p:cNvPr id="123" name="Google Shape;123;p16"/>
          <p:cNvSpPr txBox="1"/>
          <p:nvPr/>
        </p:nvSpPr>
        <p:spPr>
          <a:xfrm>
            <a:off x="6235925" y="329922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</a:t>
            </a:r>
            <a:endParaRPr sz="800"/>
          </a:p>
        </p:txBody>
      </p:sp>
      <p:sp>
        <p:nvSpPr>
          <p:cNvPr id="124" name="Google Shape;124;p16"/>
          <p:cNvSpPr txBox="1"/>
          <p:nvPr/>
        </p:nvSpPr>
        <p:spPr>
          <a:xfrm>
            <a:off x="5675225" y="3311775"/>
            <a:ext cx="235200" cy="19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399668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Stepwise approach to solution</a:t>
            </a:r>
            <a:endParaRPr sz="2500"/>
          </a:p>
        </p:txBody>
      </p:sp>
      <p:sp>
        <p:nvSpPr>
          <p:cNvPr id="61" name="Google Shape;61;p14"/>
          <p:cNvSpPr txBox="1"/>
          <p:nvPr/>
        </p:nvSpPr>
        <p:spPr>
          <a:xfrm>
            <a:off x="2900600" y="2132800"/>
            <a:ext cx="1497000" cy="874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aleway"/>
                <a:ea typeface="Raleway"/>
                <a:cs typeface="Raleway"/>
                <a:sym typeface="Raleway"/>
              </a:rPr>
              <a:t>Implement the Floating Node method.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2" name="Google Shape;62;p14"/>
          <p:cNvCxnSpPr>
            <a:stCxn id="63" idx="3"/>
            <a:endCxn id="61" idx="1"/>
          </p:cNvCxnSpPr>
          <p:nvPr/>
        </p:nvCxnSpPr>
        <p:spPr>
          <a:xfrm>
            <a:off x="2551800" y="2570025"/>
            <a:ext cx="34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054800" y="2132775"/>
            <a:ext cx="1497000" cy="874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Implement standard 2D FE code and benchmark it.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46400" y="2132776"/>
            <a:ext cx="1497000" cy="874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Benchmark the code against different basic problems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5" name="Google Shape;65;p14"/>
          <p:cNvCxnSpPr>
            <a:stCxn id="61" idx="3"/>
            <a:endCxn id="64" idx="1"/>
          </p:cNvCxnSpPr>
          <p:nvPr/>
        </p:nvCxnSpPr>
        <p:spPr>
          <a:xfrm>
            <a:off x="4397600" y="2570050"/>
            <a:ext cx="34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6592200" y="2136225"/>
            <a:ext cx="1497000" cy="874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aleway"/>
                <a:ea typeface="Raleway"/>
                <a:cs typeface="Raleway"/>
                <a:sym typeface="Raleway"/>
              </a:rPr>
              <a:t>Implement crack propagation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9" name="Google Shape;69;p14"/>
          <p:cNvCxnSpPr>
            <a:stCxn id="64" idx="3"/>
            <a:endCxn id="66" idx="1"/>
          </p:cNvCxnSpPr>
          <p:nvPr/>
        </p:nvCxnSpPr>
        <p:spPr>
          <a:xfrm>
            <a:off x="6243400" y="2570026"/>
            <a:ext cx="3489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Equations being solved</a:t>
            </a:r>
            <a:endParaRPr sz="25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00" y="2114750"/>
            <a:ext cx="3148999" cy="5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27578"/>
          <a:stretch/>
        </p:blipFill>
        <p:spPr>
          <a:xfrm>
            <a:off x="1129300" y="2645650"/>
            <a:ext cx="1291525" cy="3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13925" y="976275"/>
            <a:ext cx="80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aleway"/>
                <a:ea typeface="Raleway"/>
                <a:cs typeface="Raleway"/>
                <a:sym typeface="Raleway"/>
              </a:rPr>
              <a:t>The solver is a basic dynamic-explicit solver with integration using forward euler.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525" y="2035725"/>
            <a:ext cx="2463575" cy="4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8328" y="2507825"/>
            <a:ext cx="2032947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518" y="2890925"/>
            <a:ext cx="2026557" cy="42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8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Crack propagation criterion</a:t>
            </a:r>
            <a:endParaRPr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25"/>
              <p:cNvSpPr txBox="1"/>
              <p:nvPr/>
            </p:nvSpPr>
            <p:spPr>
              <a:xfrm>
                <a:off x="311700" y="884325"/>
                <a:ext cx="7942884" cy="181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Stress based</a:t>
                </a:r>
                <a:r>
                  <a:rPr lang="en-US" sz="1100" dirty="0">
                    <a:solidFill>
                      <a:schemeClr val="tx1"/>
                    </a:solidFill>
                  </a:rPr>
                  <a:t> crack criterion: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Check for the element with the maximum stress density in the domain.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Check if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at a single gauss point (r = 0, s =0)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Define a crack passing through the point and along the maximum principal stress direction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Google Shape;284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884325"/>
                <a:ext cx="7942884" cy="1813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101;p16">
            <a:extLst>
              <a:ext uri="{FF2B5EF4-FFF2-40B4-BE49-F238E27FC236}">
                <a16:creationId xmlns:a16="http://schemas.microsoft.com/office/drawing/2014/main" id="{BC7E06BA-A210-4453-A3B0-C77A2FCD8E5F}"/>
              </a:ext>
            </a:extLst>
          </p:cNvPr>
          <p:cNvSpPr/>
          <p:nvPr/>
        </p:nvSpPr>
        <p:spPr>
          <a:xfrm>
            <a:off x="3933300" y="2801947"/>
            <a:ext cx="1277400" cy="1319400"/>
          </a:xfrm>
          <a:prstGeom prst="trapezoid">
            <a:avLst>
              <a:gd name="adj" fmla="val 16938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102;p16">
            <a:extLst>
              <a:ext uri="{FF2B5EF4-FFF2-40B4-BE49-F238E27FC236}">
                <a16:creationId xmlns:a16="http://schemas.microsoft.com/office/drawing/2014/main" id="{E01509AC-09F9-4197-80B7-4DABAE7A2262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572000" y="2801947"/>
            <a:ext cx="0" cy="1319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07;p16">
            <a:extLst>
              <a:ext uri="{FF2B5EF4-FFF2-40B4-BE49-F238E27FC236}">
                <a16:creationId xmlns:a16="http://schemas.microsoft.com/office/drawing/2014/main" id="{9012146F-62B4-4A53-B78E-807B2DEBA24F}"/>
              </a:ext>
            </a:extLst>
          </p:cNvPr>
          <p:cNvSpPr txBox="1"/>
          <p:nvPr/>
        </p:nvSpPr>
        <p:spPr>
          <a:xfrm>
            <a:off x="3340800" y="4225797"/>
            <a:ext cx="24624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Figure 1: Crack from a side to a side opposite to it</a:t>
            </a:r>
            <a:endParaRPr sz="75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D02B1E-2F23-4582-A7E8-5A5FF6208225}"/>
              </a:ext>
            </a:extLst>
          </p:cNvPr>
          <p:cNvSpPr/>
          <p:nvPr/>
        </p:nvSpPr>
        <p:spPr>
          <a:xfrm>
            <a:off x="4550153" y="3418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Google Shape;280;p25">
            <a:extLst>
              <a:ext uri="{FF2B5EF4-FFF2-40B4-BE49-F238E27FC236}">
                <a16:creationId xmlns:a16="http://schemas.microsoft.com/office/drawing/2014/main" id="{FCC7089B-59D9-42BF-9E4A-282535AED085}"/>
              </a:ext>
            </a:extLst>
          </p:cNvPr>
          <p:cNvCxnSpPr>
            <a:cxnSpLocks/>
          </p:cNvCxnSpPr>
          <p:nvPr/>
        </p:nvCxnSpPr>
        <p:spPr>
          <a:xfrm>
            <a:off x="3185007" y="3441180"/>
            <a:ext cx="134127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282;p25">
            <a:extLst>
              <a:ext uri="{FF2B5EF4-FFF2-40B4-BE49-F238E27FC236}">
                <a16:creationId xmlns:a16="http://schemas.microsoft.com/office/drawing/2014/main" id="{58ABFE17-07A3-4222-B270-E4004B0C3AB9}"/>
              </a:ext>
            </a:extLst>
          </p:cNvPr>
          <p:cNvSpPr txBox="1"/>
          <p:nvPr/>
        </p:nvSpPr>
        <p:spPr>
          <a:xfrm>
            <a:off x="2785550" y="3285459"/>
            <a:ext cx="456795" cy="31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r = 0</a:t>
            </a:r>
            <a:br>
              <a:rPr lang="en-GB" sz="700" dirty="0"/>
            </a:br>
            <a:r>
              <a:rPr lang="en-GB" sz="700" dirty="0"/>
              <a:t>s = 0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18141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Benchmarking – Induced cracks</a:t>
            </a:r>
            <a:endParaRPr sz="2500" dirty="0"/>
          </a:p>
        </p:txBody>
      </p:sp>
      <p:sp>
        <p:nvSpPr>
          <p:cNvPr id="275" name="Google Shape;275;p25"/>
          <p:cNvSpPr/>
          <p:nvPr/>
        </p:nvSpPr>
        <p:spPr>
          <a:xfrm>
            <a:off x="1732996" y="1390950"/>
            <a:ext cx="2351100" cy="23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25"/>
          <p:cNvCxnSpPr/>
          <p:nvPr/>
        </p:nvCxnSpPr>
        <p:spPr>
          <a:xfrm rot="10800000">
            <a:off x="1041495" y="13981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25"/>
          <p:cNvSpPr txBox="1"/>
          <p:nvPr/>
        </p:nvSpPr>
        <p:spPr>
          <a:xfrm>
            <a:off x="1071196" y="3857625"/>
            <a:ext cx="644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4A86E8"/>
                </a:solidFill>
              </a:rPr>
              <a:t>|v|</a:t>
            </a:r>
            <a:r>
              <a:rPr lang="en-GB" sz="800" dirty="0">
                <a:solidFill>
                  <a:srgbClr val="4A86E8"/>
                </a:solidFill>
              </a:rPr>
              <a:t> = 0.5</a:t>
            </a:r>
            <a:endParaRPr sz="800" dirty="0">
              <a:solidFill>
                <a:srgbClr val="4A86E8"/>
              </a:solidFill>
            </a:endParaRPr>
          </a:p>
        </p:txBody>
      </p:sp>
      <p:cxnSp>
        <p:nvCxnSpPr>
          <p:cNvPr id="278" name="Google Shape;278;p25"/>
          <p:cNvCxnSpPr>
            <a:stCxn id="279" idx="3"/>
          </p:cNvCxnSpPr>
          <p:nvPr/>
        </p:nvCxnSpPr>
        <p:spPr>
          <a:xfrm>
            <a:off x="3082400" y="1133075"/>
            <a:ext cx="1002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25"/>
          <p:cNvCxnSpPr>
            <a:stCxn id="279" idx="1"/>
          </p:cNvCxnSpPr>
          <p:nvPr/>
        </p:nvCxnSpPr>
        <p:spPr>
          <a:xfrm flipH="1">
            <a:off x="1706300" y="1133075"/>
            <a:ext cx="9984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25"/>
          <p:cNvSpPr txBox="1"/>
          <p:nvPr/>
        </p:nvSpPr>
        <p:spPr>
          <a:xfrm>
            <a:off x="2704700" y="1028675"/>
            <a:ext cx="377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10</a:t>
            </a:r>
            <a:endParaRPr sz="700"/>
          </a:p>
        </p:txBody>
      </p:sp>
      <p:cxnSp>
        <p:nvCxnSpPr>
          <p:cNvPr id="281" name="Google Shape;281;p25"/>
          <p:cNvCxnSpPr>
            <a:cxnSpLocks/>
          </p:cNvCxnSpPr>
          <p:nvPr/>
        </p:nvCxnSpPr>
        <p:spPr>
          <a:xfrm>
            <a:off x="750021" y="2631662"/>
            <a:ext cx="8400" cy="10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5"/>
          <p:cNvCxnSpPr>
            <a:cxnSpLocks/>
          </p:cNvCxnSpPr>
          <p:nvPr/>
        </p:nvCxnSpPr>
        <p:spPr>
          <a:xfrm rot="10800000">
            <a:off x="741621" y="1394762"/>
            <a:ext cx="8400" cy="10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5"/>
          <p:cNvSpPr txBox="1"/>
          <p:nvPr/>
        </p:nvSpPr>
        <p:spPr>
          <a:xfrm>
            <a:off x="547521" y="2466781"/>
            <a:ext cx="4050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10</a:t>
            </a:r>
            <a:endParaRPr sz="700"/>
          </a:p>
        </p:txBody>
      </p:sp>
      <p:sp>
        <p:nvSpPr>
          <p:cNvPr id="284" name="Google Shape;284;p25"/>
          <p:cNvSpPr txBox="1"/>
          <p:nvPr/>
        </p:nvSpPr>
        <p:spPr>
          <a:xfrm>
            <a:off x="1736595" y="3837325"/>
            <a:ext cx="2343891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0000"/>
                </a:solidFill>
              </a:rPr>
              <a:t>Induced crack</a:t>
            </a:r>
            <a:endParaRPr sz="8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0000"/>
                </a:solidFill>
              </a:rPr>
              <a:t>At t = 20 at an offset 0.5 from the centre</a:t>
            </a:r>
            <a:endParaRPr sz="800" dirty="0">
              <a:solidFill>
                <a:srgbClr val="FF0000"/>
              </a:solidFill>
            </a:endParaRPr>
          </a:p>
        </p:txBody>
      </p:sp>
      <p:cxnSp>
        <p:nvCxnSpPr>
          <p:cNvPr id="285" name="Google Shape;285;p25"/>
          <p:cNvCxnSpPr>
            <a:cxnSpLocks/>
            <a:stCxn id="275" idx="2"/>
            <a:endCxn id="275" idx="0"/>
          </p:cNvCxnSpPr>
          <p:nvPr/>
        </p:nvCxnSpPr>
        <p:spPr>
          <a:xfrm rot="10800000">
            <a:off x="2908546" y="1390950"/>
            <a:ext cx="0" cy="23616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Google Shape;286;p25"/>
          <p:cNvCxnSpPr/>
          <p:nvPr/>
        </p:nvCxnSpPr>
        <p:spPr>
          <a:xfrm rot="10800000">
            <a:off x="1045095" y="158188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25"/>
          <p:cNvCxnSpPr/>
          <p:nvPr/>
        </p:nvCxnSpPr>
        <p:spPr>
          <a:xfrm rot="10800000">
            <a:off x="1045095" y="176566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5"/>
          <p:cNvCxnSpPr/>
          <p:nvPr/>
        </p:nvCxnSpPr>
        <p:spPr>
          <a:xfrm rot="10800000">
            <a:off x="1045095" y="19494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25"/>
          <p:cNvCxnSpPr/>
          <p:nvPr/>
        </p:nvCxnSpPr>
        <p:spPr>
          <a:xfrm rot="10800000">
            <a:off x="1043295" y="21332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5"/>
          <p:cNvCxnSpPr/>
          <p:nvPr/>
        </p:nvCxnSpPr>
        <p:spPr>
          <a:xfrm rot="10800000">
            <a:off x="1046895" y="231698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5"/>
          <p:cNvCxnSpPr/>
          <p:nvPr/>
        </p:nvCxnSpPr>
        <p:spPr>
          <a:xfrm rot="10800000">
            <a:off x="1046895" y="250076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25"/>
          <p:cNvCxnSpPr/>
          <p:nvPr/>
        </p:nvCxnSpPr>
        <p:spPr>
          <a:xfrm rot="10800000">
            <a:off x="1046895" y="26845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5"/>
          <p:cNvCxnSpPr/>
          <p:nvPr/>
        </p:nvCxnSpPr>
        <p:spPr>
          <a:xfrm rot="10800000">
            <a:off x="1041495" y="28683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1045095" y="305208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5"/>
          <p:cNvCxnSpPr/>
          <p:nvPr/>
        </p:nvCxnSpPr>
        <p:spPr>
          <a:xfrm rot="10800000">
            <a:off x="1045095" y="323586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1045095" y="34196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5"/>
          <p:cNvCxnSpPr/>
          <p:nvPr/>
        </p:nvCxnSpPr>
        <p:spPr>
          <a:xfrm rot="10800000">
            <a:off x="1046895" y="3586123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5"/>
          <p:cNvCxnSpPr/>
          <p:nvPr/>
        </p:nvCxnSpPr>
        <p:spPr>
          <a:xfrm rot="10800000">
            <a:off x="1046895" y="37526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4085895" y="37472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4082295" y="356346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5"/>
          <p:cNvCxnSpPr/>
          <p:nvPr/>
        </p:nvCxnSpPr>
        <p:spPr>
          <a:xfrm>
            <a:off x="4082295" y="337968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5"/>
          <p:cNvCxnSpPr/>
          <p:nvPr/>
        </p:nvCxnSpPr>
        <p:spPr>
          <a:xfrm>
            <a:off x="4082295" y="31959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4084095" y="30121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5"/>
          <p:cNvCxnSpPr/>
          <p:nvPr/>
        </p:nvCxnSpPr>
        <p:spPr>
          <a:xfrm>
            <a:off x="4080495" y="282836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4080495" y="264458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5"/>
          <p:cNvCxnSpPr/>
          <p:nvPr/>
        </p:nvCxnSpPr>
        <p:spPr>
          <a:xfrm>
            <a:off x="4080495" y="24608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5"/>
          <p:cNvCxnSpPr/>
          <p:nvPr/>
        </p:nvCxnSpPr>
        <p:spPr>
          <a:xfrm>
            <a:off x="4085895" y="22770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25"/>
          <p:cNvCxnSpPr/>
          <p:nvPr/>
        </p:nvCxnSpPr>
        <p:spPr>
          <a:xfrm>
            <a:off x="4082295" y="209326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4082295" y="190948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25"/>
          <p:cNvCxnSpPr/>
          <p:nvPr/>
        </p:nvCxnSpPr>
        <p:spPr>
          <a:xfrm>
            <a:off x="4082295" y="1725711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5"/>
          <p:cNvCxnSpPr/>
          <p:nvPr/>
        </p:nvCxnSpPr>
        <p:spPr>
          <a:xfrm>
            <a:off x="4080495" y="1559223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25"/>
          <p:cNvCxnSpPr/>
          <p:nvPr/>
        </p:nvCxnSpPr>
        <p:spPr>
          <a:xfrm>
            <a:off x="4080495" y="1392736"/>
            <a:ext cx="693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25"/>
          <p:cNvSpPr txBox="1"/>
          <p:nvPr/>
        </p:nvSpPr>
        <p:spPr>
          <a:xfrm>
            <a:off x="4101196" y="3857625"/>
            <a:ext cx="644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4A86E8"/>
                </a:solidFill>
              </a:rPr>
              <a:t>|v|</a:t>
            </a:r>
            <a:r>
              <a:rPr lang="en-GB" sz="800" dirty="0">
                <a:solidFill>
                  <a:srgbClr val="4A86E8"/>
                </a:solidFill>
              </a:rPr>
              <a:t> = 0.5</a:t>
            </a:r>
            <a:endParaRPr sz="800" b="1" dirty="0">
              <a:solidFill>
                <a:srgbClr val="4A86E8"/>
              </a:solidFill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1852546" y="4262775"/>
            <a:ext cx="211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</a:pPr>
            <a:r>
              <a:rPr lang="en-GB" sz="900" dirty="0">
                <a:latin typeface="Raleway"/>
                <a:ea typeface="Raleway"/>
                <a:cs typeface="Raleway"/>
                <a:sym typeface="Raleway"/>
              </a:rPr>
              <a:t>E = 1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</a:pPr>
            <a:r>
              <a:rPr lang="en-GB" sz="900" dirty="0">
                <a:latin typeface="Raleway"/>
                <a:ea typeface="Raleway"/>
                <a:cs typeface="Raleway"/>
                <a:sym typeface="Raleway"/>
              </a:rPr>
              <a:t>Density = 1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</a:pPr>
            <a:r>
              <a:rPr lang="en-GB" sz="900" dirty="0">
                <a:latin typeface="Raleway"/>
                <a:ea typeface="Raleway"/>
                <a:cs typeface="Raleway"/>
                <a:sym typeface="Raleway"/>
              </a:rPr>
              <a:t>Damping coefficient = 0.5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284;p25">
                <a:extLst>
                  <a:ext uri="{FF2B5EF4-FFF2-40B4-BE49-F238E27FC236}">
                    <a16:creationId xmlns:a16="http://schemas.microsoft.com/office/drawing/2014/main" id="{E8E9C5F6-58DC-4225-94E9-B684061FA110}"/>
                  </a:ext>
                </a:extLst>
              </p:cNvPr>
              <p:cNvSpPr txBox="1"/>
              <p:nvPr/>
            </p:nvSpPr>
            <p:spPr>
              <a:xfrm>
                <a:off x="6040273" y="1886607"/>
                <a:ext cx="2462150" cy="131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chemeClr val="tx1"/>
                    </a:solidFill>
                  </a:rPr>
                  <a:t>Stress based</a:t>
                </a:r>
                <a:r>
                  <a:rPr lang="en-US" sz="800" dirty="0">
                    <a:solidFill>
                      <a:schemeClr val="tx1"/>
                    </a:solidFill>
                  </a:rPr>
                  <a:t> crack criterion: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8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≥2.3 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Crack </a:t>
                </a:r>
                <a:r>
                  <a:rPr lang="en-US" sz="800" dirty="0">
                    <a:solidFill>
                      <a:srgbClr val="FF0000"/>
                    </a:solidFill>
                  </a:rPr>
                  <a:t>along the principal stress direction pass through the single gauss point </a:t>
                </a:r>
                <a:r>
                  <a:rPr lang="en-US" sz="800" dirty="0">
                    <a:solidFill>
                      <a:schemeClr val="tx1"/>
                    </a:solidFill>
                  </a:rPr>
                  <a:t>(r = 0, s = 0)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Google Shape;284;p25">
                <a:extLst>
                  <a:ext uri="{FF2B5EF4-FFF2-40B4-BE49-F238E27FC236}">
                    <a16:creationId xmlns:a16="http://schemas.microsoft.com/office/drawing/2014/main" id="{E8E9C5F6-58DC-4225-94E9-B684061F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73" y="1886607"/>
                <a:ext cx="2462150" cy="1319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oogle Shape;283;p25">
            <a:extLst>
              <a:ext uri="{FF2B5EF4-FFF2-40B4-BE49-F238E27FC236}">
                <a16:creationId xmlns:a16="http://schemas.microsoft.com/office/drawing/2014/main" id="{A4BD8484-64BC-42E7-B654-A8E7C41B2B65}"/>
              </a:ext>
            </a:extLst>
          </p:cNvPr>
          <p:cNvCxnSpPr>
            <a:cxnSpLocks/>
          </p:cNvCxnSpPr>
          <p:nvPr/>
        </p:nvCxnSpPr>
        <p:spPr>
          <a:xfrm flipV="1">
            <a:off x="5617961" y="3185416"/>
            <a:ext cx="0" cy="3238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283;p25">
            <a:extLst>
              <a:ext uri="{FF2B5EF4-FFF2-40B4-BE49-F238E27FC236}">
                <a16:creationId xmlns:a16="http://schemas.microsoft.com/office/drawing/2014/main" id="{6310B4B0-97A3-4BB4-88BA-DF8DE606D0B6}"/>
              </a:ext>
            </a:extLst>
          </p:cNvPr>
          <p:cNvCxnSpPr>
            <a:cxnSpLocks/>
          </p:cNvCxnSpPr>
          <p:nvPr/>
        </p:nvCxnSpPr>
        <p:spPr>
          <a:xfrm flipV="1">
            <a:off x="5617961" y="3509313"/>
            <a:ext cx="321800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279;p25">
            <a:extLst>
              <a:ext uri="{FF2B5EF4-FFF2-40B4-BE49-F238E27FC236}">
                <a16:creationId xmlns:a16="http://schemas.microsoft.com/office/drawing/2014/main" id="{EFB00BD4-699D-4E99-B72C-1DFD23A28871}"/>
              </a:ext>
            </a:extLst>
          </p:cNvPr>
          <p:cNvSpPr txBox="1"/>
          <p:nvPr/>
        </p:nvSpPr>
        <p:spPr>
          <a:xfrm>
            <a:off x="5324115" y="3120441"/>
            <a:ext cx="377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y</a:t>
            </a:r>
            <a:endParaRPr sz="700" dirty="0"/>
          </a:p>
        </p:txBody>
      </p:sp>
      <p:sp>
        <p:nvSpPr>
          <p:cNvPr id="49" name="Google Shape;279;p25">
            <a:extLst>
              <a:ext uri="{FF2B5EF4-FFF2-40B4-BE49-F238E27FC236}">
                <a16:creationId xmlns:a16="http://schemas.microsoft.com/office/drawing/2014/main" id="{3D909107-9A99-421B-9763-0A36C89A23EC}"/>
              </a:ext>
            </a:extLst>
          </p:cNvPr>
          <p:cNvSpPr txBox="1"/>
          <p:nvPr/>
        </p:nvSpPr>
        <p:spPr>
          <a:xfrm>
            <a:off x="5722958" y="3504647"/>
            <a:ext cx="377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x</a:t>
            </a:r>
            <a:endParaRPr sz="700" dirty="0"/>
          </a:p>
        </p:txBody>
      </p:sp>
      <p:cxnSp>
        <p:nvCxnSpPr>
          <p:cNvPr id="53" name="Google Shape;285;p25">
            <a:extLst>
              <a:ext uri="{FF2B5EF4-FFF2-40B4-BE49-F238E27FC236}">
                <a16:creationId xmlns:a16="http://schemas.microsoft.com/office/drawing/2014/main" id="{5B03C631-4EAC-491B-8D25-4407C8889CCE}"/>
              </a:ext>
            </a:extLst>
          </p:cNvPr>
          <p:cNvCxnSpPr>
            <a:cxnSpLocks/>
          </p:cNvCxnSpPr>
          <p:nvPr/>
        </p:nvCxnSpPr>
        <p:spPr>
          <a:xfrm flipV="1">
            <a:off x="2774292" y="1398111"/>
            <a:ext cx="0" cy="10615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278;p25">
            <a:extLst>
              <a:ext uri="{FF2B5EF4-FFF2-40B4-BE49-F238E27FC236}">
                <a16:creationId xmlns:a16="http://schemas.microsoft.com/office/drawing/2014/main" id="{23FB3C65-3D3E-44FA-B6CF-2164691E7145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2908545" y="1461968"/>
            <a:ext cx="134252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280;p25">
            <a:extLst>
              <a:ext uri="{FF2B5EF4-FFF2-40B4-BE49-F238E27FC236}">
                <a16:creationId xmlns:a16="http://schemas.microsoft.com/office/drawing/2014/main" id="{56015C45-8A9F-4497-B5FB-3EDD7E61A5C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637261" y="1461968"/>
            <a:ext cx="135232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279;p25">
            <a:extLst>
              <a:ext uri="{FF2B5EF4-FFF2-40B4-BE49-F238E27FC236}">
                <a16:creationId xmlns:a16="http://schemas.microsoft.com/office/drawing/2014/main" id="{580D8C54-2FB6-4337-9497-50C313A5E492}"/>
              </a:ext>
            </a:extLst>
          </p:cNvPr>
          <p:cNvSpPr txBox="1"/>
          <p:nvPr/>
        </p:nvSpPr>
        <p:spPr>
          <a:xfrm>
            <a:off x="2772493" y="1359368"/>
            <a:ext cx="136052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/>
              <a:t>`</a:t>
            </a:r>
            <a:endParaRPr sz="400" dirty="0"/>
          </a:p>
        </p:txBody>
      </p:sp>
      <p:sp>
        <p:nvSpPr>
          <p:cNvPr id="75" name="Google Shape;279;p25">
            <a:extLst>
              <a:ext uri="{FF2B5EF4-FFF2-40B4-BE49-F238E27FC236}">
                <a16:creationId xmlns:a16="http://schemas.microsoft.com/office/drawing/2014/main" id="{DDD803D3-24C1-4F40-819E-FF29452AC29C}"/>
              </a:ext>
            </a:extLst>
          </p:cNvPr>
          <p:cNvSpPr txBox="1"/>
          <p:nvPr/>
        </p:nvSpPr>
        <p:spPr>
          <a:xfrm>
            <a:off x="2637261" y="1460500"/>
            <a:ext cx="377700" cy="21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0.5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27972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Benchmarking – Induced cracks</a:t>
            </a:r>
            <a:endParaRPr sz="2500"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2928288" y="4571450"/>
            <a:ext cx="3287400" cy="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5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Figure 1: Crack propagating in a square plate along the middle line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4" name="Induced crack">
            <a:hlinkClick r:id="" action="ppaction://media"/>
            <a:extLst>
              <a:ext uri="{FF2B5EF4-FFF2-40B4-BE49-F238E27FC236}">
                <a16:creationId xmlns:a16="http://schemas.microsoft.com/office/drawing/2014/main" id="{67740791-10B7-4597-AA89-E7EAC0A2CD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09978" y="1099123"/>
            <a:ext cx="6324019" cy="325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Benchmarking – Induced cracks</a:t>
            </a:r>
            <a:endParaRPr sz="2500" dirty="0"/>
          </a:p>
        </p:txBody>
      </p:sp>
      <p:sp>
        <p:nvSpPr>
          <p:cNvPr id="316" name="Google Shape;316;p25"/>
          <p:cNvSpPr txBox="1"/>
          <p:nvPr/>
        </p:nvSpPr>
        <p:spPr>
          <a:xfrm>
            <a:off x="1147885" y="2534665"/>
            <a:ext cx="1375247" cy="59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</a:pPr>
            <a:r>
              <a:rPr lang="en-GB" sz="900" dirty="0">
                <a:latin typeface="Raleway"/>
                <a:ea typeface="Raleway"/>
                <a:cs typeface="Raleway"/>
                <a:sym typeface="Raleway"/>
              </a:rPr>
              <a:t>E = 1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</a:pPr>
            <a:r>
              <a:rPr lang="en-GB" sz="900" dirty="0">
                <a:latin typeface="Raleway"/>
                <a:ea typeface="Raleway"/>
                <a:cs typeface="Raleway"/>
                <a:sym typeface="Raleway"/>
              </a:rPr>
              <a:t>Density = 1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284;p25">
                <a:extLst>
                  <a:ext uri="{FF2B5EF4-FFF2-40B4-BE49-F238E27FC236}">
                    <a16:creationId xmlns:a16="http://schemas.microsoft.com/office/drawing/2014/main" id="{E8E9C5F6-58DC-4225-94E9-B684061FA110}"/>
                  </a:ext>
                </a:extLst>
              </p:cNvPr>
              <p:cNvSpPr txBox="1"/>
              <p:nvPr/>
            </p:nvSpPr>
            <p:spPr>
              <a:xfrm>
                <a:off x="6040273" y="1886607"/>
                <a:ext cx="2462150" cy="131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chemeClr val="tx1"/>
                    </a:solidFill>
                  </a:rPr>
                  <a:t>Stress based</a:t>
                </a:r>
                <a:r>
                  <a:rPr lang="en-US" sz="800" dirty="0">
                    <a:solidFill>
                      <a:schemeClr val="tx1"/>
                    </a:solidFill>
                  </a:rPr>
                  <a:t> crack criterion:</a:t>
                </a:r>
              </a:p>
              <a:p>
                <a:pPr lvl="0"/>
                <a:br>
                  <a:rPr lang="en-US" sz="8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tx1"/>
                    </a:solidFill>
                  </a:rPr>
                  <a:t>Crack </a:t>
                </a:r>
                <a:r>
                  <a:rPr lang="en-US" sz="800" dirty="0">
                    <a:solidFill>
                      <a:srgbClr val="FF0000"/>
                    </a:solidFill>
                  </a:rPr>
                  <a:t>along the principal stress direction pass through the single gauss point </a:t>
                </a:r>
                <a:r>
                  <a:rPr lang="en-US" sz="800" dirty="0">
                    <a:solidFill>
                      <a:schemeClr val="tx1"/>
                    </a:solidFill>
                  </a:rPr>
                  <a:t>(r = 0, s = 0)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Google Shape;284;p25">
                <a:extLst>
                  <a:ext uri="{FF2B5EF4-FFF2-40B4-BE49-F238E27FC236}">
                    <a16:creationId xmlns:a16="http://schemas.microsoft.com/office/drawing/2014/main" id="{E8E9C5F6-58DC-4225-94E9-B684061F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73" y="1886607"/>
                <a:ext cx="2462150" cy="1319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oogle Shape;283;p25">
            <a:extLst>
              <a:ext uri="{FF2B5EF4-FFF2-40B4-BE49-F238E27FC236}">
                <a16:creationId xmlns:a16="http://schemas.microsoft.com/office/drawing/2014/main" id="{A4BD8484-64BC-42E7-B654-A8E7C41B2B65}"/>
              </a:ext>
            </a:extLst>
          </p:cNvPr>
          <p:cNvCxnSpPr>
            <a:cxnSpLocks/>
          </p:cNvCxnSpPr>
          <p:nvPr/>
        </p:nvCxnSpPr>
        <p:spPr>
          <a:xfrm flipV="1">
            <a:off x="5617961" y="3185416"/>
            <a:ext cx="0" cy="3238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283;p25">
            <a:extLst>
              <a:ext uri="{FF2B5EF4-FFF2-40B4-BE49-F238E27FC236}">
                <a16:creationId xmlns:a16="http://schemas.microsoft.com/office/drawing/2014/main" id="{6310B4B0-97A3-4BB4-88BA-DF8DE606D0B6}"/>
              </a:ext>
            </a:extLst>
          </p:cNvPr>
          <p:cNvCxnSpPr>
            <a:cxnSpLocks/>
          </p:cNvCxnSpPr>
          <p:nvPr/>
        </p:nvCxnSpPr>
        <p:spPr>
          <a:xfrm flipV="1">
            <a:off x="5617961" y="3509313"/>
            <a:ext cx="321800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279;p25">
            <a:extLst>
              <a:ext uri="{FF2B5EF4-FFF2-40B4-BE49-F238E27FC236}">
                <a16:creationId xmlns:a16="http://schemas.microsoft.com/office/drawing/2014/main" id="{EFB00BD4-699D-4E99-B72C-1DFD23A28871}"/>
              </a:ext>
            </a:extLst>
          </p:cNvPr>
          <p:cNvSpPr txBox="1"/>
          <p:nvPr/>
        </p:nvSpPr>
        <p:spPr>
          <a:xfrm>
            <a:off x="5324115" y="3120441"/>
            <a:ext cx="377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y</a:t>
            </a:r>
            <a:endParaRPr sz="700" dirty="0"/>
          </a:p>
        </p:txBody>
      </p:sp>
      <p:sp>
        <p:nvSpPr>
          <p:cNvPr id="49" name="Google Shape;279;p25">
            <a:extLst>
              <a:ext uri="{FF2B5EF4-FFF2-40B4-BE49-F238E27FC236}">
                <a16:creationId xmlns:a16="http://schemas.microsoft.com/office/drawing/2014/main" id="{3D909107-9A99-421B-9763-0A36C89A23EC}"/>
              </a:ext>
            </a:extLst>
          </p:cNvPr>
          <p:cNvSpPr txBox="1"/>
          <p:nvPr/>
        </p:nvSpPr>
        <p:spPr>
          <a:xfrm>
            <a:off x="5722958" y="3504647"/>
            <a:ext cx="377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x</a:t>
            </a:r>
            <a:endParaRPr sz="700" dirty="0"/>
          </a:p>
        </p:txBody>
      </p:sp>
      <p:sp>
        <p:nvSpPr>
          <p:cNvPr id="55" name="Google Shape;275;p25">
            <a:extLst>
              <a:ext uri="{FF2B5EF4-FFF2-40B4-BE49-F238E27FC236}">
                <a16:creationId xmlns:a16="http://schemas.microsoft.com/office/drawing/2014/main" id="{4FA038EB-118C-46EB-92EA-832492FA4C2F}"/>
              </a:ext>
            </a:extLst>
          </p:cNvPr>
          <p:cNvSpPr/>
          <p:nvPr/>
        </p:nvSpPr>
        <p:spPr>
          <a:xfrm rot="5400000">
            <a:off x="2855973" y="1845144"/>
            <a:ext cx="2482839" cy="17678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77;p25">
            <a:extLst>
              <a:ext uri="{FF2B5EF4-FFF2-40B4-BE49-F238E27FC236}">
                <a16:creationId xmlns:a16="http://schemas.microsoft.com/office/drawing/2014/main" id="{F655FF46-AEA6-4547-B138-20907EEB9A60}"/>
              </a:ext>
            </a:extLst>
          </p:cNvPr>
          <p:cNvSpPr txBox="1"/>
          <p:nvPr/>
        </p:nvSpPr>
        <p:spPr>
          <a:xfrm>
            <a:off x="2583269" y="1389713"/>
            <a:ext cx="648108" cy="17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4A86E8"/>
                </a:solidFill>
              </a:rPr>
              <a:t>|v|</a:t>
            </a:r>
            <a:r>
              <a:rPr lang="en-GB" sz="800" dirty="0">
                <a:solidFill>
                  <a:srgbClr val="4A86E8"/>
                </a:solidFill>
              </a:rPr>
              <a:t> = 0.01</a:t>
            </a:r>
            <a:endParaRPr sz="800" dirty="0">
              <a:solidFill>
                <a:srgbClr val="4A86E8"/>
              </a:solidFill>
            </a:endParaRPr>
          </a:p>
        </p:txBody>
      </p:sp>
      <p:cxnSp>
        <p:nvCxnSpPr>
          <p:cNvPr id="61" name="Google Shape;278;p25">
            <a:extLst>
              <a:ext uri="{FF2B5EF4-FFF2-40B4-BE49-F238E27FC236}">
                <a16:creationId xmlns:a16="http://schemas.microsoft.com/office/drawing/2014/main" id="{696F9224-4664-4A75-AEAA-A7CCE143B2BF}"/>
              </a:ext>
            </a:extLst>
          </p:cNvPr>
          <p:cNvCxnSpPr>
            <a:cxnSpLocks/>
          </p:cNvCxnSpPr>
          <p:nvPr/>
        </p:nvCxnSpPr>
        <p:spPr>
          <a:xfrm flipH="1">
            <a:off x="5227459" y="2753615"/>
            <a:ext cx="1" cy="1193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280;p25">
            <a:extLst>
              <a:ext uri="{FF2B5EF4-FFF2-40B4-BE49-F238E27FC236}">
                <a16:creationId xmlns:a16="http://schemas.microsoft.com/office/drawing/2014/main" id="{76897E97-DA15-4B4B-A32B-0F8C4D8C36CB}"/>
              </a:ext>
            </a:extLst>
          </p:cNvPr>
          <p:cNvCxnSpPr>
            <a:cxnSpLocks/>
          </p:cNvCxnSpPr>
          <p:nvPr/>
        </p:nvCxnSpPr>
        <p:spPr>
          <a:xfrm flipH="1" flipV="1">
            <a:off x="5227459" y="1468919"/>
            <a:ext cx="1" cy="9963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9;p25">
            <a:extLst>
              <a:ext uri="{FF2B5EF4-FFF2-40B4-BE49-F238E27FC236}">
                <a16:creationId xmlns:a16="http://schemas.microsoft.com/office/drawing/2014/main" id="{788DB6B3-FCCE-42CD-AC2E-BC458A3F76B5}"/>
              </a:ext>
            </a:extLst>
          </p:cNvPr>
          <p:cNvSpPr txBox="1"/>
          <p:nvPr/>
        </p:nvSpPr>
        <p:spPr>
          <a:xfrm>
            <a:off x="5050236" y="2520778"/>
            <a:ext cx="351514" cy="17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200</a:t>
            </a:r>
            <a:endParaRPr sz="700" dirty="0"/>
          </a:p>
        </p:txBody>
      </p:sp>
      <p:cxnSp>
        <p:nvCxnSpPr>
          <p:cNvPr id="64" name="Google Shape;281;p25">
            <a:extLst>
              <a:ext uri="{FF2B5EF4-FFF2-40B4-BE49-F238E27FC236}">
                <a16:creationId xmlns:a16="http://schemas.microsoft.com/office/drawing/2014/main" id="{F61C218A-B136-4EE5-8D5F-6C6B548ADFE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3197571" y="843718"/>
            <a:ext cx="718472" cy="49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283;p25">
            <a:extLst>
              <a:ext uri="{FF2B5EF4-FFF2-40B4-BE49-F238E27FC236}">
                <a16:creationId xmlns:a16="http://schemas.microsoft.com/office/drawing/2014/main" id="{EA7EB32C-4BB7-4F36-9A7D-847AD1BBDE37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273010" y="843718"/>
            <a:ext cx="7342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282;p25">
            <a:extLst>
              <a:ext uri="{FF2B5EF4-FFF2-40B4-BE49-F238E27FC236}">
                <a16:creationId xmlns:a16="http://schemas.microsoft.com/office/drawing/2014/main" id="{35DF11CF-2529-449B-9E9A-415F481869D6}"/>
              </a:ext>
            </a:extLst>
          </p:cNvPr>
          <p:cNvSpPr txBox="1"/>
          <p:nvPr/>
        </p:nvSpPr>
        <p:spPr>
          <a:xfrm>
            <a:off x="3916043" y="777618"/>
            <a:ext cx="356967" cy="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150</a:t>
            </a:r>
            <a:endParaRPr sz="700" dirty="0"/>
          </a:p>
        </p:txBody>
      </p:sp>
      <p:cxnSp>
        <p:nvCxnSpPr>
          <p:cNvPr id="67" name="Google Shape;286;p25">
            <a:extLst>
              <a:ext uri="{FF2B5EF4-FFF2-40B4-BE49-F238E27FC236}">
                <a16:creationId xmlns:a16="http://schemas.microsoft.com/office/drawing/2014/main" id="{61B14E20-DEB6-4C62-9CFE-5DCC7D268879}"/>
              </a:ext>
            </a:extLst>
          </p:cNvPr>
          <p:cNvCxnSpPr>
            <a:cxnSpLocks/>
          </p:cNvCxnSpPr>
          <p:nvPr/>
        </p:nvCxnSpPr>
        <p:spPr>
          <a:xfrm rot="16200000">
            <a:off x="4716672" y="1221621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287;p25">
            <a:extLst>
              <a:ext uri="{FF2B5EF4-FFF2-40B4-BE49-F238E27FC236}">
                <a16:creationId xmlns:a16="http://schemas.microsoft.com/office/drawing/2014/main" id="{9AA999C1-B6A4-4DF1-A8AE-03509368A38D}"/>
              </a:ext>
            </a:extLst>
          </p:cNvPr>
          <p:cNvCxnSpPr>
            <a:cxnSpLocks/>
          </p:cNvCxnSpPr>
          <p:nvPr/>
        </p:nvCxnSpPr>
        <p:spPr>
          <a:xfrm rot="16200000">
            <a:off x="4567000" y="1221621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288;p25">
            <a:extLst>
              <a:ext uri="{FF2B5EF4-FFF2-40B4-BE49-F238E27FC236}">
                <a16:creationId xmlns:a16="http://schemas.microsoft.com/office/drawing/2014/main" id="{177BEB60-FD70-47A9-80BB-1625439B86F0}"/>
              </a:ext>
            </a:extLst>
          </p:cNvPr>
          <p:cNvCxnSpPr>
            <a:cxnSpLocks/>
          </p:cNvCxnSpPr>
          <p:nvPr/>
        </p:nvCxnSpPr>
        <p:spPr>
          <a:xfrm rot="16200000">
            <a:off x="4417328" y="1221621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289;p25">
            <a:extLst>
              <a:ext uri="{FF2B5EF4-FFF2-40B4-BE49-F238E27FC236}">
                <a16:creationId xmlns:a16="http://schemas.microsoft.com/office/drawing/2014/main" id="{05B43D12-CB49-4307-B4ED-FF673875EC4E}"/>
              </a:ext>
            </a:extLst>
          </p:cNvPr>
          <p:cNvCxnSpPr>
            <a:cxnSpLocks/>
          </p:cNvCxnSpPr>
          <p:nvPr/>
        </p:nvCxnSpPr>
        <p:spPr>
          <a:xfrm rot="16200000">
            <a:off x="4267656" y="1220247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290;p25">
            <a:extLst>
              <a:ext uri="{FF2B5EF4-FFF2-40B4-BE49-F238E27FC236}">
                <a16:creationId xmlns:a16="http://schemas.microsoft.com/office/drawing/2014/main" id="{0580B5C1-7D1B-468A-A93E-5C155CDC1BB4}"/>
              </a:ext>
            </a:extLst>
          </p:cNvPr>
          <p:cNvCxnSpPr>
            <a:cxnSpLocks/>
          </p:cNvCxnSpPr>
          <p:nvPr/>
        </p:nvCxnSpPr>
        <p:spPr>
          <a:xfrm rot="16200000">
            <a:off x="4117984" y="122299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91;p25">
            <a:extLst>
              <a:ext uri="{FF2B5EF4-FFF2-40B4-BE49-F238E27FC236}">
                <a16:creationId xmlns:a16="http://schemas.microsoft.com/office/drawing/2014/main" id="{349CA20E-CC2C-499E-BFF3-1ECB46F60AC0}"/>
              </a:ext>
            </a:extLst>
          </p:cNvPr>
          <p:cNvCxnSpPr>
            <a:cxnSpLocks/>
          </p:cNvCxnSpPr>
          <p:nvPr/>
        </p:nvCxnSpPr>
        <p:spPr>
          <a:xfrm rot="16200000">
            <a:off x="3968312" y="122299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292;p25">
            <a:extLst>
              <a:ext uri="{FF2B5EF4-FFF2-40B4-BE49-F238E27FC236}">
                <a16:creationId xmlns:a16="http://schemas.microsoft.com/office/drawing/2014/main" id="{CAF80FE3-91E9-4E4E-8ABB-DFE527B19886}"/>
              </a:ext>
            </a:extLst>
          </p:cNvPr>
          <p:cNvCxnSpPr>
            <a:cxnSpLocks/>
          </p:cNvCxnSpPr>
          <p:nvPr/>
        </p:nvCxnSpPr>
        <p:spPr>
          <a:xfrm rot="16200000">
            <a:off x="3818640" y="122299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293;p25">
            <a:extLst>
              <a:ext uri="{FF2B5EF4-FFF2-40B4-BE49-F238E27FC236}">
                <a16:creationId xmlns:a16="http://schemas.microsoft.com/office/drawing/2014/main" id="{540A4434-BCC6-4BC8-9B67-D33232F2CD36}"/>
              </a:ext>
            </a:extLst>
          </p:cNvPr>
          <p:cNvCxnSpPr>
            <a:cxnSpLocks/>
          </p:cNvCxnSpPr>
          <p:nvPr/>
        </p:nvCxnSpPr>
        <p:spPr>
          <a:xfrm rot="16200000">
            <a:off x="3668968" y="1218873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294;p25">
            <a:extLst>
              <a:ext uri="{FF2B5EF4-FFF2-40B4-BE49-F238E27FC236}">
                <a16:creationId xmlns:a16="http://schemas.microsoft.com/office/drawing/2014/main" id="{AEF733B3-C218-4023-A880-99A1F4494E87}"/>
              </a:ext>
            </a:extLst>
          </p:cNvPr>
          <p:cNvCxnSpPr>
            <a:cxnSpLocks/>
          </p:cNvCxnSpPr>
          <p:nvPr/>
        </p:nvCxnSpPr>
        <p:spPr>
          <a:xfrm rot="16200000">
            <a:off x="3519296" y="1221621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295;p25">
            <a:extLst>
              <a:ext uri="{FF2B5EF4-FFF2-40B4-BE49-F238E27FC236}">
                <a16:creationId xmlns:a16="http://schemas.microsoft.com/office/drawing/2014/main" id="{0DE7B86E-0F86-450C-87D2-42228BF908B7}"/>
              </a:ext>
            </a:extLst>
          </p:cNvPr>
          <p:cNvCxnSpPr>
            <a:cxnSpLocks/>
          </p:cNvCxnSpPr>
          <p:nvPr/>
        </p:nvCxnSpPr>
        <p:spPr>
          <a:xfrm rot="16200000">
            <a:off x="3369624" y="1221621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296;p25">
            <a:extLst>
              <a:ext uri="{FF2B5EF4-FFF2-40B4-BE49-F238E27FC236}">
                <a16:creationId xmlns:a16="http://schemas.microsoft.com/office/drawing/2014/main" id="{6EAB7394-69C9-4CDB-BF69-5EEAA75D4A15}"/>
              </a:ext>
            </a:extLst>
          </p:cNvPr>
          <p:cNvCxnSpPr>
            <a:cxnSpLocks/>
          </p:cNvCxnSpPr>
          <p:nvPr/>
        </p:nvCxnSpPr>
        <p:spPr>
          <a:xfrm rot="16200000">
            <a:off x="3219952" y="1221621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97;p25">
            <a:extLst>
              <a:ext uri="{FF2B5EF4-FFF2-40B4-BE49-F238E27FC236}">
                <a16:creationId xmlns:a16="http://schemas.microsoft.com/office/drawing/2014/main" id="{E7EEE391-F414-4787-B411-063848EFC31C}"/>
              </a:ext>
            </a:extLst>
          </p:cNvPr>
          <p:cNvCxnSpPr>
            <a:cxnSpLocks/>
          </p:cNvCxnSpPr>
          <p:nvPr/>
        </p:nvCxnSpPr>
        <p:spPr>
          <a:xfrm rot="16200000">
            <a:off x="3084360" y="122299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298;p25">
            <a:extLst>
              <a:ext uri="{FF2B5EF4-FFF2-40B4-BE49-F238E27FC236}">
                <a16:creationId xmlns:a16="http://schemas.microsoft.com/office/drawing/2014/main" id="{8800111D-632F-4DF7-A066-59D2BE3BA0F5}"/>
              </a:ext>
            </a:extLst>
          </p:cNvPr>
          <p:cNvCxnSpPr>
            <a:cxnSpLocks/>
          </p:cNvCxnSpPr>
          <p:nvPr/>
        </p:nvCxnSpPr>
        <p:spPr>
          <a:xfrm rot="16200000">
            <a:off x="2948767" y="122299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99;p25">
            <a:extLst>
              <a:ext uri="{FF2B5EF4-FFF2-40B4-BE49-F238E27FC236}">
                <a16:creationId xmlns:a16="http://schemas.microsoft.com/office/drawing/2014/main" id="{42798F45-578F-4C7D-83A2-6CBB349B8C42}"/>
              </a:ext>
            </a:extLst>
          </p:cNvPr>
          <p:cNvCxnSpPr>
            <a:cxnSpLocks/>
          </p:cNvCxnSpPr>
          <p:nvPr/>
        </p:nvCxnSpPr>
        <p:spPr>
          <a:xfrm rot="5400000">
            <a:off x="2960657" y="4229158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300;p25">
            <a:extLst>
              <a:ext uri="{FF2B5EF4-FFF2-40B4-BE49-F238E27FC236}">
                <a16:creationId xmlns:a16="http://schemas.microsoft.com/office/drawing/2014/main" id="{F5B5F4D6-D5F3-4A23-BD1F-F2AA854B2EE3}"/>
              </a:ext>
            </a:extLst>
          </p:cNvPr>
          <p:cNvCxnSpPr>
            <a:cxnSpLocks/>
          </p:cNvCxnSpPr>
          <p:nvPr/>
        </p:nvCxnSpPr>
        <p:spPr>
          <a:xfrm rot="5400000">
            <a:off x="3110329" y="4226409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301;p25">
            <a:extLst>
              <a:ext uri="{FF2B5EF4-FFF2-40B4-BE49-F238E27FC236}">
                <a16:creationId xmlns:a16="http://schemas.microsoft.com/office/drawing/2014/main" id="{D03E66FD-96AA-466E-B6FC-F14A22011EC6}"/>
              </a:ext>
            </a:extLst>
          </p:cNvPr>
          <p:cNvCxnSpPr>
            <a:cxnSpLocks/>
          </p:cNvCxnSpPr>
          <p:nvPr/>
        </p:nvCxnSpPr>
        <p:spPr>
          <a:xfrm rot="5400000">
            <a:off x="3260001" y="4226409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302;p25">
            <a:extLst>
              <a:ext uri="{FF2B5EF4-FFF2-40B4-BE49-F238E27FC236}">
                <a16:creationId xmlns:a16="http://schemas.microsoft.com/office/drawing/2014/main" id="{48FF5273-CB7F-419F-A3EB-57502CD49F29}"/>
              </a:ext>
            </a:extLst>
          </p:cNvPr>
          <p:cNvCxnSpPr>
            <a:cxnSpLocks/>
          </p:cNvCxnSpPr>
          <p:nvPr/>
        </p:nvCxnSpPr>
        <p:spPr>
          <a:xfrm rot="5400000">
            <a:off x="3409673" y="4226409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303;p25">
            <a:extLst>
              <a:ext uri="{FF2B5EF4-FFF2-40B4-BE49-F238E27FC236}">
                <a16:creationId xmlns:a16="http://schemas.microsoft.com/office/drawing/2014/main" id="{C3F9CD31-A4F1-4E1F-A775-4E4B6804E64D}"/>
              </a:ext>
            </a:extLst>
          </p:cNvPr>
          <p:cNvCxnSpPr>
            <a:cxnSpLocks/>
          </p:cNvCxnSpPr>
          <p:nvPr/>
        </p:nvCxnSpPr>
        <p:spPr>
          <a:xfrm rot="5400000">
            <a:off x="3559345" y="4227783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304;p25">
            <a:extLst>
              <a:ext uri="{FF2B5EF4-FFF2-40B4-BE49-F238E27FC236}">
                <a16:creationId xmlns:a16="http://schemas.microsoft.com/office/drawing/2014/main" id="{0AA48B4D-93FE-438E-8C33-5D392974EBF1}"/>
              </a:ext>
            </a:extLst>
          </p:cNvPr>
          <p:cNvCxnSpPr>
            <a:cxnSpLocks/>
          </p:cNvCxnSpPr>
          <p:nvPr/>
        </p:nvCxnSpPr>
        <p:spPr>
          <a:xfrm rot="5400000">
            <a:off x="3709017" y="422503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305;p25">
            <a:extLst>
              <a:ext uri="{FF2B5EF4-FFF2-40B4-BE49-F238E27FC236}">
                <a16:creationId xmlns:a16="http://schemas.microsoft.com/office/drawing/2014/main" id="{560D955B-930D-448D-A4EB-4A347D690871}"/>
              </a:ext>
            </a:extLst>
          </p:cNvPr>
          <p:cNvCxnSpPr>
            <a:cxnSpLocks/>
          </p:cNvCxnSpPr>
          <p:nvPr/>
        </p:nvCxnSpPr>
        <p:spPr>
          <a:xfrm rot="5400000">
            <a:off x="3858689" y="422503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306;p25">
            <a:extLst>
              <a:ext uri="{FF2B5EF4-FFF2-40B4-BE49-F238E27FC236}">
                <a16:creationId xmlns:a16="http://schemas.microsoft.com/office/drawing/2014/main" id="{D8C502B6-70E1-49F2-A6AE-F006ED9DF731}"/>
              </a:ext>
            </a:extLst>
          </p:cNvPr>
          <p:cNvCxnSpPr>
            <a:cxnSpLocks/>
          </p:cNvCxnSpPr>
          <p:nvPr/>
        </p:nvCxnSpPr>
        <p:spPr>
          <a:xfrm rot="5400000">
            <a:off x="4008360" y="422503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307;p25">
            <a:extLst>
              <a:ext uri="{FF2B5EF4-FFF2-40B4-BE49-F238E27FC236}">
                <a16:creationId xmlns:a16="http://schemas.microsoft.com/office/drawing/2014/main" id="{1D8A6D7C-A415-4A88-AB66-1635809371F7}"/>
              </a:ext>
            </a:extLst>
          </p:cNvPr>
          <p:cNvCxnSpPr>
            <a:cxnSpLocks/>
          </p:cNvCxnSpPr>
          <p:nvPr/>
        </p:nvCxnSpPr>
        <p:spPr>
          <a:xfrm rot="5400000">
            <a:off x="4158032" y="4229158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308;p25">
            <a:extLst>
              <a:ext uri="{FF2B5EF4-FFF2-40B4-BE49-F238E27FC236}">
                <a16:creationId xmlns:a16="http://schemas.microsoft.com/office/drawing/2014/main" id="{9ED123A1-5D2E-4856-B53E-AB74CE67A4C3}"/>
              </a:ext>
            </a:extLst>
          </p:cNvPr>
          <p:cNvCxnSpPr>
            <a:cxnSpLocks/>
          </p:cNvCxnSpPr>
          <p:nvPr/>
        </p:nvCxnSpPr>
        <p:spPr>
          <a:xfrm rot="5400000">
            <a:off x="4307704" y="4226409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309;p25">
            <a:extLst>
              <a:ext uri="{FF2B5EF4-FFF2-40B4-BE49-F238E27FC236}">
                <a16:creationId xmlns:a16="http://schemas.microsoft.com/office/drawing/2014/main" id="{7378EA6C-E6E1-43AC-AA34-2E2ABED48B5B}"/>
              </a:ext>
            </a:extLst>
          </p:cNvPr>
          <p:cNvCxnSpPr>
            <a:cxnSpLocks/>
          </p:cNvCxnSpPr>
          <p:nvPr/>
        </p:nvCxnSpPr>
        <p:spPr>
          <a:xfrm rot="5400000">
            <a:off x="4457376" y="4226409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310;p25">
            <a:extLst>
              <a:ext uri="{FF2B5EF4-FFF2-40B4-BE49-F238E27FC236}">
                <a16:creationId xmlns:a16="http://schemas.microsoft.com/office/drawing/2014/main" id="{DE3B560B-EADB-4133-964A-D86B77E54E16}"/>
              </a:ext>
            </a:extLst>
          </p:cNvPr>
          <p:cNvCxnSpPr>
            <a:cxnSpLocks/>
          </p:cNvCxnSpPr>
          <p:nvPr/>
        </p:nvCxnSpPr>
        <p:spPr>
          <a:xfrm rot="5400000">
            <a:off x="4607048" y="4226409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311;p25">
            <a:extLst>
              <a:ext uri="{FF2B5EF4-FFF2-40B4-BE49-F238E27FC236}">
                <a16:creationId xmlns:a16="http://schemas.microsoft.com/office/drawing/2014/main" id="{AE036881-02C8-4320-AD5C-F6A77AD0583F}"/>
              </a:ext>
            </a:extLst>
          </p:cNvPr>
          <p:cNvCxnSpPr>
            <a:cxnSpLocks/>
          </p:cNvCxnSpPr>
          <p:nvPr/>
        </p:nvCxnSpPr>
        <p:spPr>
          <a:xfrm rot="5400000">
            <a:off x="4742641" y="4225035"/>
            <a:ext cx="529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277;p25">
            <a:extLst>
              <a:ext uri="{FF2B5EF4-FFF2-40B4-BE49-F238E27FC236}">
                <a16:creationId xmlns:a16="http://schemas.microsoft.com/office/drawing/2014/main" id="{94C3199A-33A1-41BC-997E-406107CE5C18}"/>
              </a:ext>
            </a:extLst>
          </p:cNvPr>
          <p:cNvSpPr txBox="1"/>
          <p:nvPr/>
        </p:nvSpPr>
        <p:spPr>
          <a:xfrm>
            <a:off x="2495058" y="3709838"/>
            <a:ext cx="648108" cy="17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4A86E8"/>
                </a:solidFill>
              </a:rPr>
              <a:t>|v|</a:t>
            </a:r>
            <a:r>
              <a:rPr lang="en-GB" sz="800" dirty="0">
                <a:solidFill>
                  <a:srgbClr val="4A86E8"/>
                </a:solidFill>
              </a:rPr>
              <a:t> = 0.01</a:t>
            </a:r>
            <a:endParaRPr sz="800" dirty="0">
              <a:solidFill>
                <a:srgbClr val="4A86E8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DF0A36B-B0E1-49DD-AAD6-70D7CBF6BF29}"/>
              </a:ext>
            </a:extLst>
          </p:cNvPr>
          <p:cNvSpPr/>
          <p:nvPr/>
        </p:nvSpPr>
        <p:spPr>
          <a:xfrm>
            <a:off x="3916043" y="2170928"/>
            <a:ext cx="373261" cy="3714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oogle Shape;280;p25">
            <a:extLst>
              <a:ext uri="{FF2B5EF4-FFF2-40B4-BE49-F238E27FC236}">
                <a16:creationId xmlns:a16="http://schemas.microsoft.com/office/drawing/2014/main" id="{9867BF79-1370-45DF-B6C0-04AD1A8B3B0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2746346" y="2350826"/>
            <a:ext cx="1169697" cy="58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282;p25">
            <a:extLst>
              <a:ext uri="{FF2B5EF4-FFF2-40B4-BE49-F238E27FC236}">
                <a16:creationId xmlns:a16="http://schemas.microsoft.com/office/drawing/2014/main" id="{E4E3ACE8-567D-4247-8C72-F02FBE2644DE}"/>
              </a:ext>
            </a:extLst>
          </p:cNvPr>
          <p:cNvSpPr txBox="1"/>
          <p:nvPr/>
        </p:nvSpPr>
        <p:spPr>
          <a:xfrm>
            <a:off x="2465610" y="2271636"/>
            <a:ext cx="456795" cy="17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R15</a:t>
            </a:r>
            <a:endParaRPr sz="7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28D98F8-F9FF-48FE-892B-FF6F4D673CD1}"/>
              </a:ext>
            </a:extLst>
          </p:cNvPr>
          <p:cNvSpPr/>
          <p:nvPr/>
        </p:nvSpPr>
        <p:spPr>
          <a:xfrm rot="5400000">
            <a:off x="3342322" y="2504859"/>
            <a:ext cx="115544" cy="378624"/>
          </a:xfrm>
          <a:prstGeom prst="triangle">
            <a:avLst>
              <a:gd name="adj" fmla="val 4710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1460E0-C2AD-49B9-BA3B-95BF68D6EA22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>
            <a:off x="3210782" y="2636399"/>
            <a:ext cx="378624" cy="54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0AA8BB8-8F83-4918-98D4-32080E753E4E}"/>
              </a:ext>
            </a:extLst>
          </p:cNvPr>
          <p:cNvCxnSpPr>
            <a:cxnSpLocks/>
            <a:stCxn id="26" idx="4"/>
            <a:endCxn id="26" idx="0"/>
          </p:cNvCxnSpPr>
          <p:nvPr/>
        </p:nvCxnSpPr>
        <p:spPr>
          <a:xfrm flipV="1">
            <a:off x="3210782" y="2690831"/>
            <a:ext cx="378624" cy="61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oogle Shape;278;p25">
            <a:extLst>
              <a:ext uri="{FF2B5EF4-FFF2-40B4-BE49-F238E27FC236}">
                <a16:creationId xmlns:a16="http://schemas.microsoft.com/office/drawing/2014/main" id="{B476E1C4-CC2E-4F0D-9ABD-0317D24162D2}"/>
              </a:ext>
            </a:extLst>
          </p:cNvPr>
          <p:cNvCxnSpPr>
            <a:cxnSpLocks/>
          </p:cNvCxnSpPr>
          <p:nvPr/>
        </p:nvCxnSpPr>
        <p:spPr>
          <a:xfrm flipH="1">
            <a:off x="3592040" y="3022521"/>
            <a:ext cx="134252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280;p25">
            <a:extLst>
              <a:ext uri="{FF2B5EF4-FFF2-40B4-BE49-F238E27FC236}">
                <a16:creationId xmlns:a16="http://schemas.microsoft.com/office/drawing/2014/main" id="{D65CA30B-ED18-4415-A374-CEA4C2E46E90}"/>
              </a:ext>
            </a:extLst>
          </p:cNvPr>
          <p:cNvCxnSpPr>
            <a:cxnSpLocks/>
          </p:cNvCxnSpPr>
          <p:nvPr/>
        </p:nvCxnSpPr>
        <p:spPr>
          <a:xfrm>
            <a:off x="3075550" y="3033022"/>
            <a:ext cx="135232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279;p25">
            <a:extLst>
              <a:ext uri="{FF2B5EF4-FFF2-40B4-BE49-F238E27FC236}">
                <a16:creationId xmlns:a16="http://schemas.microsoft.com/office/drawing/2014/main" id="{E0A3A57A-A216-43EE-AC67-1703C9C8C152}"/>
              </a:ext>
            </a:extLst>
          </p:cNvPr>
          <p:cNvSpPr txBox="1"/>
          <p:nvPr/>
        </p:nvSpPr>
        <p:spPr>
          <a:xfrm>
            <a:off x="3745626" y="1817754"/>
            <a:ext cx="136052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/>
              <a:t>`</a:t>
            </a:r>
            <a:endParaRPr sz="400" dirty="0"/>
          </a:p>
        </p:txBody>
      </p:sp>
      <p:cxnSp>
        <p:nvCxnSpPr>
          <p:cNvPr id="200" name="Google Shape;285;p25">
            <a:extLst>
              <a:ext uri="{FF2B5EF4-FFF2-40B4-BE49-F238E27FC236}">
                <a16:creationId xmlns:a16="http://schemas.microsoft.com/office/drawing/2014/main" id="{A56F0B0A-DC02-47DA-80B8-35EF0498EB88}"/>
              </a:ext>
            </a:extLst>
          </p:cNvPr>
          <p:cNvCxnSpPr>
            <a:cxnSpLocks/>
            <a:stCxn id="55" idx="3"/>
            <a:endCxn id="55" idx="1"/>
          </p:cNvCxnSpPr>
          <p:nvPr/>
        </p:nvCxnSpPr>
        <p:spPr>
          <a:xfrm flipV="1">
            <a:off x="4097392" y="1487645"/>
            <a:ext cx="0" cy="248283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Google Shape;285;p25">
            <a:extLst>
              <a:ext uri="{FF2B5EF4-FFF2-40B4-BE49-F238E27FC236}">
                <a16:creationId xmlns:a16="http://schemas.microsoft.com/office/drawing/2014/main" id="{3CBE58FB-0286-4CAE-BCE0-A8889AE0135D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3583753" y="2690831"/>
            <a:ext cx="5653" cy="33169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Google Shape;280;p25">
            <a:extLst>
              <a:ext uri="{FF2B5EF4-FFF2-40B4-BE49-F238E27FC236}">
                <a16:creationId xmlns:a16="http://schemas.microsoft.com/office/drawing/2014/main" id="{79BBBAC8-C340-44E8-8164-F3E73A0E3F17}"/>
              </a:ext>
            </a:extLst>
          </p:cNvPr>
          <p:cNvCxnSpPr>
            <a:cxnSpLocks/>
          </p:cNvCxnSpPr>
          <p:nvPr/>
        </p:nvCxnSpPr>
        <p:spPr>
          <a:xfrm>
            <a:off x="3962447" y="3020504"/>
            <a:ext cx="135232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82;p25">
            <a:extLst>
              <a:ext uri="{FF2B5EF4-FFF2-40B4-BE49-F238E27FC236}">
                <a16:creationId xmlns:a16="http://schemas.microsoft.com/office/drawing/2014/main" id="{27C2A5E4-3F91-4F66-8E7C-FB7B664C38B7}"/>
              </a:ext>
            </a:extLst>
          </p:cNvPr>
          <p:cNvSpPr txBox="1"/>
          <p:nvPr/>
        </p:nvSpPr>
        <p:spPr>
          <a:xfrm>
            <a:off x="3261243" y="2972701"/>
            <a:ext cx="276556" cy="10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/>
              <a:t>20</a:t>
            </a:r>
            <a:endParaRPr sz="600" dirty="0"/>
          </a:p>
        </p:txBody>
      </p:sp>
      <p:sp>
        <p:nvSpPr>
          <p:cNvPr id="208" name="Google Shape;282;p25">
            <a:extLst>
              <a:ext uri="{FF2B5EF4-FFF2-40B4-BE49-F238E27FC236}">
                <a16:creationId xmlns:a16="http://schemas.microsoft.com/office/drawing/2014/main" id="{7180E57A-E1C9-454D-998E-695D65270BB7}"/>
              </a:ext>
            </a:extLst>
          </p:cNvPr>
          <p:cNvSpPr txBox="1"/>
          <p:nvPr/>
        </p:nvSpPr>
        <p:spPr>
          <a:xfrm>
            <a:off x="3700002" y="2964635"/>
            <a:ext cx="276556" cy="10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/>
              <a:t>55</a:t>
            </a:r>
            <a:endParaRPr sz="600" dirty="0"/>
          </a:p>
        </p:txBody>
      </p:sp>
      <p:cxnSp>
        <p:nvCxnSpPr>
          <p:cNvPr id="217" name="Google Shape;278;p25">
            <a:extLst>
              <a:ext uri="{FF2B5EF4-FFF2-40B4-BE49-F238E27FC236}">
                <a16:creationId xmlns:a16="http://schemas.microsoft.com/office/drawing/2014/main" id="{E2F94A6B-47C5-4918-98C8-CFF98B22CA62}"/>
              </a:ext>
            </a:extLst>
          </p:cNvPr>
          <p:cNvCxnSpPr>
            <a:cxnSpLocks/>
            <a:endCxn id="219" idx="2"/>
          </p:cNvCxnSpPr>
          <p:nvPr/>
        </p:nvCxnSpPr>
        <p:spPr>
          <a:xfrm flipV="1">
            <a:off x="3004532" y="2751943"/>
            <a:ext cx="1739" cy="1649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80;p25">
            <a:extLst>
              <a:ext uri="{FF2B5EF4-FFF2-40B4-BE49-F238E27FC236}">
                <a16:creationId xmlns:a16="http://schemas.microsoft.com/office/drawing/2014/main" id="{89BDB1DD-0357-46E5-8978-A537D6538BE3}"/>
              </a:ext>
            </a:extLst>
          </p:cNvPr>
          <p:cNvCxnSpPr>
            <a:cxnSpLocks/>
            <a:endCxn id="219" idx="0"/>
          </p:cNvCxnSpPr>
          <p:nvPr/>
        </p:nvCxnSpPr>
        <p:spPr>
          <a:xfrm flipH="1">
            <a:off x="3006271" y="2452912"/>
            <a:ext cx="5120" cy="18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82;p25">
            <a:extLst>
              <a:ext uri="{FF2B5EF4-FFF2-40B4-BE49-F238E27FC236}">
                <a16:creationId xmlns:a16="http://schemas.microsoft.com/office/drawing/2014/main" id="{A15CE6DB-E523-41E3-B741-6BA1A0ACA27B}"/>
              </a:ext>
            </a:extLst>
          </p:cNvPr>
          <p:cNvSpPr txBox="1"/>
          <p:nvPr/>
        </p:nvSpPr>
        <p:spPr>
          <a:xfrm>
            <a:off x="2867993" y="2635488"/>
            <a:ext cx="276556" cy="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/>
              <a:t>10</a:t>
            </a:r>
            <a:endParaRPr sz="600" dirty="0"/>
          </a:p>
        </p:txBody>
      </p:sp>
      <p:cxnSp>
        <p:nvCxnSpPr>
          <p:cNvPr id="224" name="Google Shape;285;p25">
            <a:extLst>
              <a:ext uri="{FF2B5EF4-FFF2-40B4-BE49-F238E27FC236}">
                <a16:creationId xmlns:a16="http://schemas.microsoft.com/office/drawing/2014/main" id="{0D019477-7C74-4D93-9E99-549A1C85512F}"/>
              </a:ext>
            </a:extLst>
          </p:cNvPr>
          <p:cNvCxnSpPr>
            <a:cxnSpLocks/>
          </p:cNvCxnSpPr>
          <p:nvPr/>
        </p:nvCxnSpPr>
        <p:spPr>
          <a:xfrm flipV="1">
            <a:off x="2951549" y="2633733"/>
            <a:ext cx="259206" cy="17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Google Shape;285;p25">
            <a:extLst>
              <a:ext uri="{FF2B5EF4-FFF2-40B4-BE49-F238E27FC236}">
                <a16:creationId xmlns:a16="http://schemas.microsoft.com/office/drawing/2014/main" id="{9E4C8BA2-4FAA-4002-A8CE-C9F938B32C45}"/>
              </a:ext>
            </a:extLst>
          </p:cNvPr>
          <p:cNvCxnSpPr>
            <a:cxnSpLocks/>
          </p:cNvCxnSpPr>
          <p:nvPr/>
        </p:nvCxnSpPr>
        <p:spPr>
          <a:xfrm flipV="1">
            <a:off x="2944481" y="2751943"/>
            <a:ext cx="259206" cy="17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Benchmarking – Stress on a plate with notch</a:t>
            </a:r>
            <a:endParaRPr sz="2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63F1D-7CC3-4200-96ED-D3EAB611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40" y="884325"/>
            <a:ext cx="3439319" cy="41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Future plan</a:t>
            </a:r>
            <a:endParaRPr sz="2500" dirty="0"/>
          </a:p>
        </p:txBody>
      </p:sp>
      <p:sp>
        <p:nvSpPr>
          <p:cNvPr id="324" name="Google Shape;324;p30"/>
          <p:cNvSpPr txBox="1"/>
          <p:nvPr/>
        </p:nvSpPr>
        <p:spPr>
          <a:xfrm>
            <a:off x="311700" y="884325"/>
            <a:ext cx="8364590" cy="380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Finish current benchmarks.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Find and implement a better crack criterion.</a:t>
            </a:r>
          </a:p>
          <a:p>
            <a:pPr lvl="0"/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Implement extra functionality for unstructured meshes.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Applying this formulation for composites.</a:t>
            </a:r>
          </a:p>
        </p:txBody>
      </p:sp>
    </p:spTree>
    <p:extLst>
      <p:ext uri="{BB962C8B-B14F-4D97-AF65-F5344CB8AC3E}">
        <p14:creationId xmlns:p14="http://schemas.microsoft.com/office/powerpoint/2010/main" val="251923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311700" y="31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Floating Node Method</a:t>
            </a:r>
            <a:endParaRPr sz="2500"/>
          </a:p>
        </p:txBody>
      </p:sp>
      <p:sp>
        <p:nvSpPr>
          <p:cNvPr id="293" name="Google Shape;293;p27"/>
          <p:cNvSpPr txBox="1"/>
          <p:nvPr/>
        </p:nvSpPr>
        <p:spPr>
          <a:xfrm>
            <a:off x="1755600" y="4658425"/>
            <a:ext cx="56328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Reference</a:t>
            </a:r>
            <a:r>
              <a:rPr lang="en-GB" sz="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A floating node method for the modelling of discontinuities in composites (Chen et al)</a:t>
            </a:r>
            <a:endParaRPr sz="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3753"/>
          <a:stretch/>
        </p:blipFill>
        <p:spPr>
          <a:xfrm>
            <a:off x="1722513" y="842825"/>
            <a:ext cx="5698987" cy="38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626</Words>
  <Application>Microsoft Office PowerPoint</Application>
  <PresentationFormat>On-screen Show (16:9)</PresentationFormat>
  <Paragraphs>118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Open Sans</vt:lpstr>
      <vt:lpstr>Raleway</vt:lpstr>
      <vt:lpstr>Arial</vt:lpstr>
      <vt:lpstr>Simple Light</vt:lpstr>
      <vt:lpstr>Crack modelling with FNM</vt:lpstr>
      <vt:lpstr>Crack propagation criterion</vt:lpstr>
      <vt:lpstr>Benchmarking – Induced cracks</vt:lpstr>
      <vt:lpstr>Benchmarking – Induced cracks</vt:lpstr>
      <vt:lpstr>Benchmarking – Induced cracks</vt:lpstr>
      <vt:lpstr>Benchmarking – Stress on a plate with notch</vt:lpstr>
      <vt:lpstr>Future plan</vt:lpstr>
      <vt:lpstr>Thank you!</vt:lpstr>
      <vt:lpstr>Floating Node Method</vt:lpstr>
      <vt:lpstr>Floating Node Method - Crack representation</vt:lpstr>
      <vt:lpstr>Floating Node Method - Composite laminates</vt:lpstr>
      <vt:lpstr>Floating Node Method - Weak/Cohesive Discontinuities</vt:lpstr>
      <vt:lpstr>Approach for FNM implementation</vt:lpstr>
      <vt:lpstr>Cracking cases modelled</vt:lpstr>
      <vt:lpstr>Stepwise approach to solution</vt:lpstr>
      <vt:lpstr>Equations being solved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cracks in composites</dc:title>
  <cp:lastModifiedBy>Harshwardhan Praveen</cp:lastModifiedBy>
  <cp:revision>26</cp:revision>
  <dcterms:modified xsi:type="dcterms:W3CDTF">2019-05-05T10:51:13Z</dcterms:modified>
</cp:coreProperties>
</file>