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77" r:id="rId4"/>
    <p:sldId id="274" r:id="rId5"/>
    <p:sldId id="278" r:id="rId6"/>
    <p:sldId id="259" r:id="rId7"/>
    <p:sldId id="260" r:id="rId8"/>
    <p:sldId id="262" r:id="rId9"/>
    <p:sldId id="263" r:id="rId10"/>
    <p:sldId id="264" r:id="rId11"/>
    <p:sldId id="265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16677-A921-42F6-AC7A-F09B139CB76E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3175D-21E9-4219-96F9-319D7CB99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6103D5-636D-4A56-BCAD-284F098C9E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6103D5-636D-4A56-BCAD-284F098C9E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6103D5-636D-4A56-BCAD-284F098C9E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6103D5-636D-4A56-BCAD-284F098C9E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6103D5-636D-4A56-BCAD-284F098C9E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43175D-21E9-4219-96F9-319D7CB999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97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78A9F7-9AAB-4B10-A202-E0D1C7AA677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6103D5-636D-4A56-BCAD-284F098C9E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6103D5-636D-4A56-BCAD-284F098C9E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0458D2-1D84-4061-B3D5-2E46F55AF33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6103D5-636D-4A56-BCAD-284F098C9E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6E3491-F64B-418D-A135-93940632234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6400" y="3124200"/>
            <a:ext cx="8636000" cy="1914144"/>
          </a:xfrm>
        </p:spPr>
        <p:txBody>
          <a:bodyPr lIns="45720" tIns="0" rIns="45720" bIns="0" rtlCol="0" anchor="b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6400" y="5056632"/>
            <a:ext cx="8636000" cy="1174088"/>
          </a:xfrm>
        </p:spPr>
        <p:txBody>
          <a:bodyPr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1" y="6300788"/>
            <a:ext cx="2645833" cy="273050"/>
          </a:xfrm>
        </p:spPr>
        <p:txBody>
          <a:bodyPr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8968" y="6300788"/>
            <a:ext cx="5084233" cy="273050"/>
          </a:xfrm>
        </p:spPr>
        <p:txBody>
          <a:bodyPr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4184" y="6300788"/>
            <a:ext cx="914400" cy="273050"/>
          </a:xfrm>
        </p:spPr>
        <p:txBody>
          <a:bodyPr/>
          <a:lstStyle>
            <a:lvl1pPr>
              <a:defRPr sz="1100">
                <a:latin typeface="Rockwell" charset="0"/>
              </a:defRPr>
            </a:lvl1pPr>
          </a:lstStyle>
          <a:p>
            <a:fld id="{B1A8FF0E-41D3-4336-8FEC-4D011611EC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9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193536" y="1735138"/>
            <a:ext cx="475488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6193536" y="3870960"/>
            <a:ext cx="475488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735139"/>
            <a:ext cx="475488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9BA07975-16F2-4A3E-8235-D8C7E84DD0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01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735138"/>
            <a:ext cx="475488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1219200" y="3870960"/>
            <a:ext cx="475488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193536" y="1735138"/>
            <a:ext cx="475488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6193536" y="3870960"/>
            <a:ext cx="475488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C4E5BF55-93CE-4A3D-8905-8AA431877C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65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5091F8-5A0A-4739-A180-AD9B784FFA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34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593DAB-5A76-46C2-8244-6D47973866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74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690048"/>
            <a:ext cx="4751917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000" y="368490"/>
            <a:ext cx="475488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198" y="2866031"/>
            <a:ext cx="4751917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FF71F3-56C9-4BDC-888C-EC275B9BC9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09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 rot="-178369">
            <a:off x="838201" y="506414"/>
            <a:ext cx="5135033" cy="5514975"/>
            <a:chOff x="1524000" y="381000"/>
            <a:chExt cx="3657600" cy="4737978"/>
          </a:xfrm>
        </p:grpSpPr>
        <p:sp>
          <p:nvSpPr>
            <p:cNvPr id="6" name="Rectangle 5"/>
            <p:cNvSpPr>
              <a:spLocks noChangeArrowheads="1"/>
            </p:cNvSpPr>
            <p:nvPr userDrawn="1"/>
          </p:nvSpPr>
          <p:spPr bwMode="auto"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sz="180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0061" y="1524000"/>
            <a:ext cx="475488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0059" y="2699983"/>
            <a:ext cx="475488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1078391" y="667561"/>
            <a:ext cx="4624885" cy="5124723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5E82F01A-F823-4970-BAA0-A4D200D2E8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98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3"/>
          <p:cNvGrpSpPr>
            <a:grpSpLocks/>
          </p:cNvGrpSpPr>
          <p:nvPr/>
        </p:nvGrpSpPr>
        <p:grpSpPr bwMode="auto">
          <a:xfrm rot="-385649">
            <a:off x="416984" y="3521076"/>
            <a:ext cx="5452533" cy="3025775"/>
            <a:chOff x="1524000" y="381000"/>
            <a:chExt cx="3657600" cy="4737978"/>
          </a:xfrm>
        </p:grpSpPr>
        <p:sp>
          <p:nvSpPr>
            <p:cNvPr id="7" name="Rectangle 6"/>
            <p:cNvSpPr>
              <a:spLocks noChangeArrowheads="1"/>
            </p:cNvSpPr>
            <p:nvPr userDrawn="1"/>
          </p:nvSpPr>
          <p:spPr bwMode="auto"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sz="180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sz="1800"/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 rot="232774">
            <a:off x="226484" y="241301"/>
            <a:ext cx="5450416" cy="3025775"/>
            <a:chOff x="1524000" y="381000"/>
            <a:chExt cx="3657600" cy="4737978"/>
          </a:xfrm>
        </p:grpSpPr>
        <p:sp>
          <p:nvSpPr>
            <p:cNvPr id="10" name="Rectangle 9"/>
            <p:cNvSpPr>
              <a:spLocks noChangeArrowheads="1"/>
            </p:cNvSpPr>
            <p:nvPr userDrawn="1"/>
          </p:nvSpPr>
          <p:spPr bwMode="auto"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sz="180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sz="1800"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654743" y="3682580"/>
            <a:ext cx="4938812" cy="2697083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462839" y="403038"/>
            <a:ext cx="4938812" cy="2697083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4579" y="1524000"/>
            <a:ext cx="475488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4576" y="2699983"/>
            <a:ext cx="475488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5BC984AE-AD88-4E02-84FE-6F5820220A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74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 rot="232774">
            <a:off x="2745318" y="379414"/>
            <a:ext cx="6709833" cy="3443287"/>
            <a:chOff x="1524000" y="381000"/>
            <a:chExt cx="3657600" cy="4737978"/>
          </a:xfrm>
        </p:grpSpPr>
        <p:sp>
          <p:nvSpPr>
            <p:cNvPr id="6" name="Rectangle 5"/>
            <p:cNvSpPr>
              <a:spLocks noChangeArrowheads="1"/>
            </p:cNvSpPr>
            <p:nvPr userDrawn="1"/>
          </p:nvSpPr>
          <p:spPr bwMode="auto"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sz="180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762374"/>
            <a:ext cx="97536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928736"/>
            <a:ext cx="97536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997544" y="564564"/>
            <a:ext cx="6204769" cy="307238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A395D424-1A22-493A-8A8F-7234804DF5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933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3"/>
          <p:cNvGrpSpPr>
            <a:grpSpLocks/>
          </p:cNvGrpSpPr>
          <p:nvPr/>
        </p:nvGrpSpPr>
        <p:grpSpPr bwMode="auto">
          <a:xfrm rot="-180000">
            <a:off x="152400" y="115889"/>
            <a:ext cx="5291667" cy="3705225"/>
            <a:chOff x="1524000" y="381000"/>
            <a:chExt cx="3657600" cy="4737978"/>
          </a:xfrm>
        </p:grpSpPr>
        <p:sp>
          <p:nvSpPr>
            <p:cNvPr id="7" name="Rectangle 6"/>
            <p:cNvSpPr>
              <a:spLocks noChangeArrowheads="1"/>
            </p:cNvSpPr>
            <p:nvPr userDrawn="1"/>
          </p:nvSpPr>
          <p:spPr bwMode="auto"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sz="180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sz="1800"/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 rot="360000">
            <a:off x="5554134" y="323850"/>
            <a:ext cx="6390217" cy="3443288"/>
            <a:chOff x="1524000" y="381000"/>
            <a:chExt cx="3657600" cy="4737978"/>
          </a:xfrm>
        </p:grpSpPr>
        <p:sp>
          <p:nvSpPr>
            <p:cNvPr id="10" name="Rectangle 9"/>
            <p:cNvSpPr>
              <a:spLocks noChangeArrowheads="1"/>
            </p:cNvSpPr>
            <p:nvPr userDrawn="1"/>
          </p:nvSpPr>
          <p:spPr bwMode="auto"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sz="180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762374"/>
            <a:ext cx="97536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398869" y="304999"/>
            <a:ext cx="4797940" cy="3334235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5781981" y="507668"/>
            <a:ext cx="5910480" cy="307238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926106"/>
            <a:ext cx="97536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F9C5234A-EF16-437A-A827-4DB4CE72F4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612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5AF7D8-28C6-4225-9712-B0E7EBDB21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3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145C93-E78A-487A-8FB9-10E1A8CCA8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892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8910" y="450851"/>
            <a:ext cx="1128111" cy="5357812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450851"/>
            <a:ext cx="7924800" cy="53578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776F37-03FE-48C8-9E02-09A07E31F0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60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2E7D75-962B-4E97-9F0E-DE6C7AAA6A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6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96287" y="3200400"/>
            <a:ext cx="10695709" cy="2209800"/>
          </a:xfrm>
        </p:spPr>
        <p:txBody>
          <a:bodyPr wrap="none" lIns="0" tIns="0" r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1084" y="3833095"/>
            <a:ext cx="6299200" cy="1209964"/>
          </a:xfrm>
        </p:spPr>
        <p:txBody>
          <a:bodyPr lIns="45720" tIns="0" rIns="45720" bIns="0" anchor="b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1084" y="5056909"/>
            <a:ext cx="6299200" cy="1156586"/>
          </a:xfrm>
        </p:spPr>
        <p:txBody>
          <a:bodyPr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609600" y="6299200"/>
            <a:ext cx="26416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5283200" y="6299200"/>
            <a:ext cx="5080000" cy="2730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11019367" y="6311901"/>
            <a:ext cx="914400" cy="265113"/>
          </a:xfrm>
        </p:spPr>
        <p:txBody>
          <a:bodyPr/>
          <a:lstStyle>
            <a:lvl1pPr>
              <a:defRPr sz="1100">
                <a:latin typeface="Rockwell" charset="0"/>
              </a:defRPr>
            </a:lvl1pPr>
          </a:lstStyle>
          <a:p>
            <a:fld id="{8F5B225B-89A4-49BC-9F89-D400C1879E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46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94561"/>
            <a:ext cx="10363200" cy="1362075"/>
          </a:xfrm>
        </p:spPr>
        <p:txBody>
          <a:bodyPr lIns="45720" tIns="0" rIns="45720" bIns="0" rtlCol="0" anchor="b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557016"/>
            <a:ext cx="10363200" cy="987552"/>
          </a:xfrm>
        </p:spPr>
        <p:txBody>
          <a:bodyPr tIns="0" rIns="45720" bIns="0" rtlCol="0">
            <a:normAutofit/>
          </a:bodyPr>
          <a:lstStyle>
            <a:lvl1pPr marL="0" indent="0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36DE1F-230A-493F-8968-45C36950CD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961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50258" y="1689847"/>
            <a:ext cx="11241737" cy="2209800"/>
          </a:xfrm>
        </p:spPr>
        <p:txBody>
          <a:bodyPr wrap="non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196354"/>
            <a:ext cx="7112000" cy="1362075"/>
          </a:xfrm>
        </p:spPr>
        <p:txBody>
          <a:bodyPr lIns="45720" tIns="0" rIns="45720" bIns="0" anchor="b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560619"/>
            <a:ext cx="7112000" cy="983087"/>
          </a:xfrm>
        </p:spPr>
        <p:txBody>
          <a:bodyPr tIns="0" rIns="45720" bIns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1216509-5849-45C8-8A80-66427C60EA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35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 rot="-360000">
            <a:off x="872067" y="444501"/>
            <a:ext cx="7222067" cy="3630613"/>
            <a:chOff x="1524000" y="381000"/>
            <a:chExt cx="3657600" cy="4737978"/>
          </a:xfrm>
        </p:grpSpPr>
        <p:sp>
          <p:nvSpPr>
            <p:cNvPr id="6" name="Rectangle 5"/>
            <p:cNvSpPr>
              <a:spLocks noChangeArrowheads="1"/>
            </p:cNvSpPr>
            <p:nvPr userDrawn="1"/>
          </p:nvSpPr>
          <p:spPr bwMode="auto"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sz="180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700" y="4069804"/>
            <a:ext cx="7385051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1143570" y="632632"/>
            <a:ext cx="6679463" cy="325526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0823" y="5230907"/>
            <a:ext cx="7377277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E5FF1C13-7EE7-4850-9322-5E4BF909B2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40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735139"/>
            <a:ext cx="475488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35139"/>
            <a:ext cx="475488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736E4-AC96-48C8-B61B-A8E90C1250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4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mparison-Underlin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6351" y="1897064"/>
            <a:ext cx="43053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omparison-Underlin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5318" y="1897064"/>
            <a:ext cx="43053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Comparison-Underlin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6351" y="1897064"/>
            <a:ext cx="43053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Comparison-Underlin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5318" y="1897064"/>
            <a:ext cx="43053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101" y="1419367"/>
            <a:ext cx="42672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6489" y="2174876"/>
            <a:ext cx="475488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3663" y="1419367"/>
            <a:ext cx="42672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352" y="2174876"/>
            <a:ext cx="475488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807ACD-68A9-40AD-96BF-3402638B55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5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735138"/>
            <a:ext cx="97536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1219200" y="3870960"/>
            <a:ext cx="97536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140E85F-6932-4779-A8D4-B2771F73BA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4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219201" y="503238"/>
            <a:ext cx="9751484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19201" y="1735138"/>
            <a:ext cx="9751484" cy="405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17151" y="6315076"/>
            <a:ext cx="1727200" cy="2651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801" y="6305551"/>
            <a:ext cx="4957233" cy="258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8767" y="5476875"/>
            <a:ext cx="1976967" cy="8509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200">
                <a:latin typeface="Impact" charset="0"/>
              </a:defRPr>
            </a:lvl1pPr>
          </a:lstStyle>
          <a:p>
            <a:fld id="{358E583C-4CC5-4472-B234-015F03B5B5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3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xStyles>
    <p:titleStyle>
      <a:lvl1pPr algn="ctr" rtl="0" fontAlgn="base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Goudy Old Style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Goudy Old Style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Goudy Old Style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Goudy Old Style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Goudy Old Style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Goudy Old Style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Goudy Old Style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Goudy Old Style" charset="0"/>
          <a:ea typeface="ＭＳ Ｐゴシック" charset="-128"/>
        </a:defRPr>
      </a:lvl9pPr>
    </p:titleStyle>
    <p:bodyStyle>
      <a:lvl1pPr marL="463550" indent="-463550" algn="l" rtl="0" fontAlgn="base">
        <a:spcBef>
          <a:spcPts val="2000"/>
        </a:spcBef>
        <a:spcAft>
          <a:spcPct val="0"/>
        </a:spcAft>
        <a:buSzPct val="90000"/>
        <a:buBlip>
          <a:blip r:embed="rId23"/>
        </a:buBlip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914400" indent="-457200" algn="l" rtl="0" fontAlgn="base">
        <a:spcBef>
          <a:spcPts val="600"/>
        </a:spcBef>
        <a:spcAft>
          <a:spcPct val="0"/>
        </a:spcAft>
        <a:buSzPct val="90000"/>
        <a:buBlip>
          <a:blip r:embed="rId24"/>
        </a:buBlip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255713" indent="-341313" algn="l" rtl="0" fontAlgn="base">
        <a:spcBef>
          <a:spcPts val="600"/>
        </a:spcBef>
        <a:spcAft>
          <a:spcPct val="0"/>
        </a:spcAft>
        <a:buSzPct val="90000"/>
        <a:buBlip>
          <a:blip r:embed="rId25"/>
        </a:buBlip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597025" indent="-341313" algn="l" rtl="0" fontAlgn="base">
        <a:spcBef>
          <a:spcPts val="600"/>
        </a:spcBef>
        <a:spcAft>
          <a:spcPct val="0"/>
        </a:spcAft>
        <a:buSzPct val="90000"/>
        <a:buBlip>
          <a:blip r:embed="rId25"/>
        </a:buBlip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938338" indent="-341313" algn="l" rtl="0" fontAlgn="base">
        <a:spcBef>
          <a:spcPts val="600"/>
        </a:spcBef>
        <a:spcAft>
          <a:spcPct val="0"/>
        </a:spcAft>
        <a:buSzPct val="90000"/>
        <a:buBlip>
          <a:blip r:embed="rId25"/>
        </a:buBlip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000" dirty="0"/>
              <a:t>Jamestown colony</a:t>
            </a:r>
          </a:p>
        </p:txBody>
      </p:sp>
      <p:pic>
        <p:nvPicPr>
          <p:cNvPr id="24579" name="Picture 5" descr="VA map"/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3" cstate="print"/>
          <a:srcRect t="17950" b="17950"/>
          <a:stretch>
            <a:fillRect/>
          </a:stretch>
        </p:blipFill>
        <p:spPr>
          <a:noFill/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2F2E6A-C66D-4893-8F3E-26D1F471E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Two (1609-18)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Reform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Governor &amp; Advisory council (Company out of touch)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Tighter regulations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Conciliatory Indian policy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Pocahontas kidnapped</a:t>
            </a:r>
          </a:p>
          <a:p>
            <a:pPr>
              <a:lnSpc>
                <a:spcPct val="90000"/>
              </a:lnSpc>
            </a:pPr>
            <a:r>
              <a:rPr lang="en-US" dirty="0"/>
              <a:t>New recruitment strategy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Farmers instead of adventurers</a:t>
            </a:r>
          </a:p>
          <a:p>
            <a:pPr>
              <a:lnSpc>
                <a:spcPct val="90000"/>
              </a:lnSpc>
            </a:pPr>
            <a:r>
              <a:rPr lang="en-US" dirty="0"/>
              <a:t>Investment opened to public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Lotteries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“free land” offerings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Headright</a:t>
            </a:r>
            <a:r>
              <a:rPr lang="en-US" sz="2000" dirty="0"/>
              <a:t> system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 Three (1619-24)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Company allows for representative assembly in 1619</a:t>
            </a:r>
          </a:p>
          <a:p>
            <a:r>
              <a:rPr lang="en-US" dirty="0"/>
              <a:t>Colonists no longer company employees</a:t>
            </a:r>
          </a:p>
          <a:p>
            <a:r>
              <a:rPr lang="en-US" dirty="0"/>
              <a:t>Between 1619 and 1624, 4,500 new settlers arrive in Virginia, including women</a:t>
            </a:r>
          </a:p>
          <a:p>
            <a:r>
              <a:rPr lang="en-US" dirty="0"/>
              <a:t>Recipe for sustainability</a:t>
            </a:r>
          </a:p>
          <a:p>
            <a:pPr lvl="1"/>
            <a:r>
              <a:rPr lang="en-US" dirty="0"/>
              <a:t>Immediate land ownership</a:t>
            </a:r>
          </a:p>
          <a:p>
            <a:pPr lvl="1"/>
            <a:r>
              <a:rPr lang="en-US" dirty="0"/>
              <a:t>Local government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/>
              <a:t>From “Starving Time” to Profitability.</a:t>
            </a:r>
          </a:p>
        </p:txBody>
      </p:sp>
      <p:sp>
        <p:nvSpPr>
          <p:cNvPr id="37891" name="Content Placeholder 4"/>
          <p:cNvSpPr>
            <a:spLocks noGrp="1"/>
          </p:cNvSpPr>
          <p:nvPr>
            <p:ph sz="half" idx="1"/>
          </p:nvPr>
        </p:nvSpPr>
        <p:spPr>
          <a:xfrm>
            <a:off x="2438401" y="1735138"/>
            <a:ext cx="3565525" cy="4056062"/>
          </a:xfrm>
        </p:spPr>
        <p:txBody>
          <a:bodyPr/>
          <a:lstStyle/>
          <a:p>
            <a:r>
              <a:rPr lang="en-US" dirty="0"/>
              <a:t>Tobacco</a:t>
            </a:r>
          </a:p>
          <a:p>
            <a:pPr lvl="1"/>
            <a:r>
              <a:rPr lang="en-US" dirty="0"/>
              <a:t>Smoking craze sweeps England</a:t>
            </a:r>
          </a:p>
          <a:p>
            <a:r>
              <a:rPr lang="en-US" dirty="0"/>
              <a:t>John Rolfe</a:t>
            </a:r>
          </a:p>
          <a:p>
            <a:pPr lvl="1"/>
            <a:r>
              <a:rPr lang="en-US" dirty="0"/>
              <a:t>Experimentation with West Indian plants</a:t>
            </a:r>
          </a:p>
          <a:p>
            <a:r>
              <a:rPr lang="en-US" dirty="0"/>
              <a:t>“Virginian”</a:t>
            </a:r>
          </a:p>
          <a:p>
            <a:pPr lvl="1"/>
            <a:r>
              <a:rPr lang="en-US" dirty="0"/>
              <a:t>1614: 200,000 lbs.</a:t>
            </a:r>
          </a:p>
          <a:p>
            <a:pPr lvl="1"/>
            <a:r>
              <a:rPr lang="en-US" dirty="0"/>
              <a:t>1638: 3 million lbs.</a:t>
            </a:r>
          </a:p>
          <a:p>
            <a:pPr>
              <a:buFontTx/>
              <a:buNone/>
            </a:pPr>
            <a:endParaRPr lang="en-US" dirty="0"/>
          </a:p>
        </p:txBody>
      </p:sp>
      <p:pic>
        <p:nvPicPr>
          <p:cNvPr id="5" name="Content Placeholder 4" descr="tobacco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6669518" y="1735138"/>
            <a:ext cx="2570888" cy="4056062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Richard Hakluyt, </a:t>
            </a:r>
            <a:r>
              <a:rPr lang="en-US" sz="4000" i="1"/>
              <a:t>A Discourse of Western Planting </a:t>
            </a:r>
            <a:r>
              <a:rPr lang="en-US" sz="4000"/>
              <a:t>(London, 1584)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dirty="0"/>
              <a:t>Promises:</a:t>
            </a:r>
          </a:p>
          <a:p>
            <a:pPr>
              <a:lnSpc>
                <a:spcPct val="90000"/>
              </a:lnSpc>
            </a:pPr>
            <a:r>
              <a:rPr lang="en-US" dirty="0"/>
              <a:t>Diversify English economy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New products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Pillage Spanish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Taxes</a:t>
            </a:r>
          </a:p>
          <a:p>
            <a:pPr>
              <a:lnSpc>
                <a:spcPct val="90000"/>
              </a:lnSpc>
            </a:pPr>
            <a:r>
              <a:rPr lang="en-US" dirty="0"/>
              <a:t>Spread English brand of Christianity</a:t>
            </a:r>
          </a:p>
          <a:p>
            <a:pPr>
              <a:lnSpc>
                <a:spcPct val="90000"/>
              </a:lnSpc>
            </a:pPr>
            <a:r>
              <a:rPr lang="en-US" dirty="0"/>
              <a:t>Place to send undesirables</a:t>
            </a:r>
          </a:p>
          <a:p>
            <a:pPr>
              <a:lnSpc>
                <a:spcPct val="90000"/>
              </a:lnSpc>
            </a:pPr>
            <a:r>
              <a:rPr lang="en-US" dirty="0"/>
              <a:t>Native peoples will welcome English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E2799-04F4-486E-9834-300BAC43C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– Pull Migration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C8E7B-BA9B-47F4-9303-1480F54DA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What factors pushed English settlers to come to the “New World”?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factors pulled English settler to the “New World”?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Which factors was </a:t>
            </a:r>
            <a:r>
              <a:rPr lang="en-US" u="sng" dirty="0"/>
              <a:t>most</a:t>
            </a:r>
            <a:r>
              <a:rPr lang="en-US" dirty="0"/>
              <a:t> important?</a:t>
            </a:r>
          </a:p>
        </p:txBody>
      </p:sp>
    </p:spTree>
    <p:extLst>
      <p:ext uri="{BB962C8B-B14F-4D97-AF65-F5344CB8AC3E}">
        <p14:creationId xmlns:p14="http://schemas.microsoft.com/office/powerpoint/2010/main" val="262609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Roanoke</a:t>
            </a:r>
            <a:br>
              <a:rPr lang="en-US" dirty="0"/>
            </a:br>
            <a:endParaRPr lang="en-US" dirty="0"/>
          </a:p>
        </p:txBody>
      </p:sp>
      <p:sp>
        <p:nvSpPr>
          <p:cNvPr id="26627" name="Conten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England’s first attempt at New World colonizing</a:t>
            </a:r>
          </a:p>
          <a:p>
            <a:endParaRPr lang="en-US" dirty="0"/>
          </a:p>
          <a:p>
            <a:r>
              <a:rPr lang="en-US" dirty="0"/>
              <a:t>Walter Raleigh</a:t>
            </a:r>
          </a:p>
          <a:p>
            <a:endParaRPr lang="en-US" dirty="0"/>
          </a:p>
          <a:p>
            <a:r>
              <a:rPr lang="en-US" dirty="0"/>
              <a:t>“Lost Colonists”</a:t>
            </a:r>
          </a:p>
        </p:txBody>
      </p:sp>
      <p:pic>
        <p:nvPicPr>
          <p:cNvPr id="5" name="Content Placeholder 4" descr="Walter Raleigh.jpg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/>
          <a:srcRect t="6982" b="6982"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Virginia Company of London</a:t>
            </a:r>
            <a:br>
              <a:rPr lang="en-US" dirty="0"/>
            </a:br>
            <a:endParaRPr lang="en-US" dirty="0"/>
          </a:p>
        </p:txBody>
      </p:sp>
      <p:sp>
        <p:nvSpPr>
          <p:cNvPr id="28676" name="Content Placeholder 3"/>
          <p:cNvSpPr>
            <a:spLocks noGrp="1"/>
          </p:cNvSpPr>
          <p:nvPr>
            <p:ph type="body" sz="half" idx="2"/>
          </p:nvPr>
        </p:nvSpPr>
        <p:spPr>
          <a:xfrm>
            <a:off x="6690059" y="2699983"/>
            <a:ext cx="4754880" cy="385164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Royal charter (patent)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Joint-stock company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Colonists all company employees (men)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Major stockholders stayed in England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Business venture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dirty="0"/>
              <a:t>Profit motive outweighed everything else</a:t>
            </a:r>
          </a:p>
          <a:p>
            <a:pPr>
              <a:buFontTx/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FontTx/>
              <a:buNone/>
            </a:pPr>
            <a:endParaRPr lang="en-US" dirty="0"/>
          </a:p>
        </p:txBody>
      </p:sp>
      <p:pic>
        <p:nvPicPr>
          <p:cNvPr id="28675" name="Picture 13" descr="M009Tindall7e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 cstate="print"/>
          <a:srcRect l="16174" r="16174"/>
          <a:stretch>
            <a:fillRect/>
          </a:stretch>
        </p:blipFill>
        <p:spPr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Jamestown, est. 1607</a:t>
            </a:r>
            <a:br>
              <a:rPr lang="en-US" dirty="0"/>
            </a:b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690059" y="2699983"/>
            <a:ext cx="4754880" cy="401190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First successful English colony in North America</a:t>
            </a:r>
          </a:p>
          <a:p>
            <a:pPr marL="342900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Aims:</a:t>
            </a:r>
          </a:p>
          <a:p>
            <a:pPr marL="800100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Establish base in North America</a:t>
            </a:r>
          </a:p>
          <a:p>
            <a:pPr marL="800100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Trade with local Indians for food</a:t>
            </a:r>
          </a:p>
          <a:p>
            <a:pPr marL="800100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Obtain/pillage for furs and precious metals</a:t>
            </a:r>
          </a:p>
          <a:p>
            <a:pPr marL="342900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Result:  most colonists soldiers, adventurers, and craftsmen rather than farmers or fisherman</a:t>
            </a:r>
          </a:p>
        </p:txBody>
      </p:sp>
      <p:pic>
        <p:nvPicPr>
          <p:cNvPr id="29700" name="Content Placeholder 5" descr="map-03-01.jpg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/>
          <a:srcRect t="4693" b="4693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Jamestown – experiences don’t meet expectations</a:t>
            </a:r>
            <a:br>
              <a:rPr lang="en-US" dirty="0"/>
            </a:b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690059" y="2699983"/>
            <a:ext cx="4754880" cy="394591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Location</a:t>
            </a:r>
          </a:p>
          <a:p>
            <a:pPr marL="742950" lvl="1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Protected by water</a:t>
            </a:r>
          </a:p>
          <a:p>
            <a:pPr marL="742950" lvl="1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Surrounded by James River and swamps</a:t>
            </a: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Locals</a:t>
            </a:r>
          </a:p>
          <a:p>
            <a:pPr marL="742950" lvl="1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Algonquians led by Powhatan</a:t>
            </a:r>
          </a:p>
          <a:p>
            <a:pPr marL="742950" lvl="1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Sickness</a:t>
            </a:r>
          </a:p>
          <a:p>
            <a:pPr marL="742950" lvl="1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Little trade = little food</a:t>
            </a:r>
          </a:p>
          <a:p>
            <a:pPr marL="742950" lvl="1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Low morale</a:t>
            </a: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Held together by John Smith, Indian generosity, and a constant flow of supplies and colonists from England.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</p:txBody>
      </p:sp>
      <p:pic>
        <p:nvPicPr>
          <p:cNvPr id="30724" name="Picture 5" descr="Captain-John-Smith-colored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 cstate="print"/>
          <a:srcRect t="8459" b="8459"/>
          <a:stretch>
            <a:fillRect/>
          </a:stretch>
        </p:blipFill>
        <p:spPr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Pocahontas</a:t>
            </a:r>
            <a:br>
              <a:rPr lang="en-US" dirty="0"/>
            </a:br>
            <a:endParaRPr lang="en-US" dirty="0"/>
          </a:p>
        </p:txBody>
      </p:sp>
      <p:sp>
        <p:nvSpPr>
          <p:cNvPr id="32771" name="Content Placeholder 6"/>
          <p:cNvSpPr>
            <a:spLocks noGrp="1"/>
          </p:cNvSpPr>
          <p:nvPr>
            <p:ph type="body" sz="half" idx="2"/>
          </p:nvPr>
        </p:nvSpPr>
        <p:spPr>
          <a:xfrm>
            <a:off x="6690059" y="2699983"/>
            <a:ext cx="4754880" cy="40401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Powhatan’s daughter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John Smith’s life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Married John Rolfe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Symbol of assimilation</a:t>
            </a:r>
          </a:p>
        </p:txBody>
      </p:sp>
      <p:pic>
        <p:nvPicPr>
          <p:cNvPr id="32772" name="Content Placeholder 15" descr="180px-Pocahontas_original.jpg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/>
          <a:srcRect t="7211" b="7211"/>
          <a:stretch>
            <a:fillRect/>
          </a:stretch>
        </p:blipFill>
        <p:spPr/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Three Phases of VA Co. of London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Phase One (1607-9):</a:t>
            </a:r>
          </a:p>
          <a:p>
            <a:pPr lvl="1"/>
            <a:r>
              <a:rPr lang="en-US"/>
              <a:t>Hopes of quick wealth dashed</a:t>
            </a:r>
          </a:p>
          <a:p>
            <a:pPr lvl="2"/>
            <a:r>
              <a:rPr lang="en-US"/>
              <a:t>mica-speckled dirt</a:t>
            </a:r>
          </a:p>
          <a:p>
            <a:pPr lvl="2"/>
            <a:r>
              <a:rPr lang="en-US"/>
              <a:t>no Indian labor</a:t>
            </a:r>
          </a:p>
          <a:p>
            <a:pPr lvl="1"/>
            <a:r>
              <a:rPr lang="en-US"/>
              <a:t>Starvation, disease, internal conflict</a:t>
            </a:r>
          </a:p>
          <a:p>
            <a:pPr lvl="1"/>
            <a:r>
              <a:rPr lang="en-US"/>
              <a:t>John Smith’s iron hand</a:t>
            </a:r>
          </a:p>
          <a:p>
            <a:pPr lvl="1"/>
            <a:r>
              <a:rPr lang="en-US"/>
              <a:t>900 settlers arrived, 60 survived</a:t>
            </a:r>
          </a:p>
          <a:p>
            <a:pPr lvl="1"/>
            <a:r>
              <a:rPr lang="en-US"/>
              <a:t>Word on the street is that Jamestown a complete and utter failure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407</Words>
  <Application>Microsoft Office PowerPoint</Application>
  <PresentationFormat>Widescreen</PresentationFormat>
  <Paragraphs>106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ＭＳ Ｐゴシック</vt:lpstr>
      <vt:lpstr>Arial</vt:lpstr>
      <vt:lpstr>Calibri</vt:lpstr>
      <vt:lpstr>Goudy Old Style</vt:lpstr>
      <vt:lpstr>Impact</vt:lpstr>
      <vt:lpstr>Rockwell</vt:lpstr>
      <vt:lpstr>Inkwell</vt:lpstr>
      <vt:lpstr>Jamestown colony</vt:lpstr>
      <vt:lpstr>Richard Hakluyt, A Discourse of Western Planting (London, 1584)</vt:lpstr>
      <vt:lpstr>Push – Pull Migration</vt:lpstr>
      <vt:lpstr>Roanoke </vt:lpstr>
      <vt:lpstr>Virginia Company of London </vt:lpstr>
      <vt:lpstr>Jamestown, est. 1607 </vt:lpstr>
      <vt:lpstr>Jamestown – experiences don’t meet expectations </vt:lpstr>
      <vt:lpstr>Importance of Pocahontas </vt:lpstr>
      <vt:lpstr>Three Phases of VA Co. of London</vt:lpstr>
      <vt:lpstr>Phase Two (1609-18)</vt:lpstr>
      <vt:lpstr>Phase Three (1619-24)</vt:lpstr>
      <vt:lpstr>From “Starving Time” to Profitability.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Jamestown colony</dc:title>
  <dc:creator>Nester, Thomas</dc:creator>
  <cp:lastModifiedBy>Nester, Thomas</cp:lastModifiedBy>
  <cp:revision>2</cp:revision>
  <dcterms:created xsi:type="dcterms:W3CDTF">2019-09-11T12:26:17Z</dcterms:created>
  <dcterms:modified xsi:type="dcterms:W3CDTF">2019-09-11T12:28:36Z</dcterms:modified>
</cp:coreProperties>
</file>