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72" r:id="rId6"/>
    <p:sldId id="282" r:id="rId7"/>
    <p:sldId id="279" r:id="rId8"/>
    <p:sldId id="275" r:id="rId9"/>
    <p:sldId id="284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05D5E-3421-480D-816D-F73F02F6067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70E15-E5EC-433E-9618-DBE78BEF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8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7E774-565D-4E90-BD5E-149B89D66D5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7E774-565D-4E90-BD5E-149B89D66D5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7E774-565D-4E90-BD5E-149B89D66D5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Indentured servants</a:t>
            </a:r>
          </a:p>
          <a:p>
            <a:pPr lvl="1"/>
            <a:r>
              <a:rPr lang="en-US" dirty="0" err="1"/>
              <a:t>headright</a:t>
            </a:r>
            <a:endParaRPr lang="en-US" dirty="0"/>
          </a:p>
          <a:p>
            <a:r>
              <a:rPr lang="en-US" dirty="0"/>
              <a:t>Treaty of 1646</a:t>
            </a:r>
          </a:p>
          <a:p>
            <a:pPr lvl="1"/>
            <a:r>
              <a:rPr lang="en-US" dirty="0"/>
              <a:t>Indian land</a:t>
            </a:r>
          </a:p>
          <a:p>
            <a:r>
              <a:rPr lang="en-US" dirty="0"/>
              <a:t>Bacon’s Rebellion</a:t>
            </a:r>
          </a:p>
          <a:p>
            <a:pPr lvl="1"/>
            <a:r>
              <a:rPr lang="en-US" dirty="0"/>
              <a:t>summer 1675</a:t>
            </a:r>
          </a:p>
          <a:p>
            <a:pPr lvl="1"/>
            <a:r>
              <a:rPr lang="en-US" dirty="0"/>
              <a:t>security, land</a:t>
            </a:r>
          </a:p>
          <a:p>
            <a:pPr lvl="1"/>
            <a:r>
              <a:rPr lang="en-US" dirty="0"/>
              <a:t>Gov. Berkeley</a:t>
            </a:r>
          </a:p>
          <a:p>
            <a:pPr lvl="1"/>
            <a:r>
              <a:rPr lang="en-US" dirty="0"/>
              <a:t>Jamestown burned</a:t>
            </a:r>
          </a:p>
          <a:p>
            <a:r>
              <a:rPr lang="en-US" dirty="0"/>
              <a:t>Facilitated labor transition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7E774-565D-4E90-BD5E-149B89D66D5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Barbadian settlers</a:t>
            </a:r>
          </a:p>
          <a:p>
            <a:r>
              <a:rPr lang="en-US" dirty="0"/>
              <a:t>Supply colony</a:t>
            </a:r>
          </a:p>
          <a:p>
            <a:pPr lvl="1"/>
            <a:r>
              <a:rPr lang="en-US" dirty="0"/>
              <a:t>Livestock</a:t>
            </a:r>
          </a:p>
          <a:p>
            <a:pPr lvl="1"/>
            <a:r>
              <a:rPr lang="en-US" dirty="0"/>
              <a:t>Indian slaves</a:t>
            </a:r>
          </a:p>
          <a:p>
            <a:r>
              <a:rPr lang="en-US" dirty="0"/>
              <a:t>Staple crops</a:t>
            </a:r>
          </a:p>
          <a:p>
            <a:pPr lvl="1"/>
            <a:r>
              <a:rPr lang="en-US" dirty="0"/>
              <a:t>Rice, indigo</a:t>
            </a:r>
          </a:p>
          <a:p>
            <a:r>
              <a:rPr lang="en-US" dirty="0"/>
              <a:t>Black majority</a:t>
            </a:r>
          </a:p>
          <a:p>
            <a:pPr lvl="1"/>
            <a:r>
              <a:rPr lang="en-US" dirty="0"/>
              <a:t>Absentee owners</a:t>
            </a:r>
          </a:p>
          <a:p>
            <a:pPr lvl="1"/>
            <a:r>
              <a:rPr lang="en-US" dirty="0"/>
              <a:t>Gullah dialect</a:t>
            </a:r>
          </a:p>
          <a:p>
            <a:pPr lvl="1"/>
            <a:r>
              <a:rPr lang="en-US" dirty="0"/>
              <a:t>Maroon communities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7E774-565D-4E90-BD5E-149B89D66D5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7E774-565D-4E90-BD5E-149B89D66D5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B0AA-26E7-4ECF-BE11-182377AF7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9A77E-E992-4319-8257-B6C626A7F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F0540-84D3-4BA2-9685-5E1ACE59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9F0B-5F92-4C20-BCA8-F6838E822E5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57E27-C17F-48C1-BE9C-F70683024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297EC-1606-4EA7-8C75-86190DC8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6ED2-F076-4A18-A9D1-14AD9F03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8870-D08D-4CAE-978F-DF51E25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5D1AB-1306-44B1-AC6C-8B380FA04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33DA1-B28C-4007-A422-5D4036C6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9F0B-5F92-4C20-BCA8-F6838E822E5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48163-8C06-4D65-9A59-AB44245A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B11D5-AC9A-4DC6-9BF3-ADC81E57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6ED2-F076-4A18-A9D1-14AD9F03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4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D12F0-30EB-488F-9912-990CF44EE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F4861-433F-4057-9472-CF11A8CEB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29B23-64DF-41D5-ACF6-B7B0F0E4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9F0B-5F92-4C20-BCA8-F6838E822E5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3BC25-392A-4DD3-9836-E051C1DC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85711-F822-4281-AF86-0429180E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6ED2-F076-4A18-A9D1-14AD9F03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17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26139D-3B21-45E5-B6E5-E3E795938A43}" type="datetimeFigureOut">
              <a:rPr lang="en-US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C2E6A2-989B-4FDF-9428-BE1EC33DF2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1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442734-1FD0-4FB4-8AB3-F1BABDB3F12C}" type="datetimeFigureOut">
              <a:rPr lang="en-US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58AFD93-4AD4-40BC-A9B6-E94B4FE2CA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7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8B42-A240-4A11-9A88-F2D96F61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DD98-A87D-43B1-BBEF-D5733D57A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CA41-7D08-4FF1-AF33-50D44C00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9F0B-5F92-4C20-BCA8-F6838E822E5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2AC06-C066-4570-B6CC-562E7A11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33916-8694-47C9-87C5-7FF37BB8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6ED2-F076-4A18-A9D1-14AD9F03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1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0D87-EBBE-4EB1-84B6-47FA74D8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6A453-351A-418F-A966-E79A5E42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D4D6A-E9C1-434A-9C06-98EA32796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9F0B-5F92-4C20-BCA8-F6838E822E5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98958-E0E7-49E2-9A84-C72F7E77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057AB-405D-48F4-BB12-B8434616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6ED2-F076-4A18-A9D1-14AD9F03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3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AA34-D79E-450B-91E5-0ECF8086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05A25-16A4-4AE7-9BED-60637DBB0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E933A-ABD6-490E-A2DE-813E6BBB7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B7026-9D5B-4588-8348-DC4D9C95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9F0B-5F92-4C20-BCA8-F6838E822E5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BC9A5-F387-45E8-868A-3EB2F764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DBFD9-3E67-4EC3-AC70-2E74F0BB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6ED2-F076-4A18-A9D1-14AD9F03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959E-6B4B-4BDB-AC63-F4EC4110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2D79E-2B40-427A-8228-94673053E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F0F5E-AAB5-4391-BB61-9E0FD1516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CFF85-FDDE-4103-98DB-9972E8667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D93E2E-46B8-4252-B91B-C4FC3741F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E6BCF-2E66-4ECC-A76A-447FEBD8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9F0B-5F92-4C20-BCA8-F6838E822E5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F2DCE-CBF4-468A-AB93-4A8C7D28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84A4F-79D2-47F4-9B19-C9CA4746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6ED2-F076-4A18-A9D1-14AD9F03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7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79ED-B90D-4191-ABB8-0A65204F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F58E3-E442-4867-A09A-DF79152D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9F0B-5F92-4C20-BCA8-F6838E822E5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F5130-8E3F-439F-9DAE-94B022A0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24FC1-A6EF-45C7-876B-25B98234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6ED2-F076-4A18-A9D1-14AD9F03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5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BE021-2503-4CA6-91A2-86AACC3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9F0B-5F92-4C20-BCA8-F6838E822E5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EFD3C-C6A0-46CF-9CD8-6CFF8292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2AFDF-E829-431A-ABCA-088B95D7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6ED2-F076-4A18-A9D1-14AD9F03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1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F6FA-720E-4F08-BD5D-A908F6AB8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DCA90-6260-476E-BBB6-092D28324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FC009-6A69-4A52-91D4-D6C86D98B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77F6-7D09-4B57-81DC-8D8698FE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9F0B-5F92-4C20-BCA8-F6838E822E5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0F41A-055A-4BCE-8362-DC56826C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BBAB2-AC09-4A30-AC41-612B457B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6ED2-F076-4A18-A9D1-14AD9F03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6D78-1D45-4279-988C-5C86AD5EA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57823C-FDA7-4536-9013-0A89178B1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8995F-6CE0-4F5D-AFD3-56B3B67EC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0C911-7A2C-4A31-8779-D55D7B1F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9F0B-5F92-4C20-BCA8-F6838E822E5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3FC15-E6C4-49DB-80E5-9EC22954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EFC9D-F488-4B58-979D-3666911D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6ED2-F076-4A18-A9D1-14AD9F03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0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076CD-05E9-426E-A8EE-4EB564A1D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53ED9-D0DD-4C84-B817-9B519DC8D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42F75-CD8B-4D03-B978-61AA53BE6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C9F0B-5F92-4C20-BCA8-F6838E822E5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2E724-73EC-48B9-9905-2F808EAF0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6E192-8D50-4547-AB58-4AE3042B4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66ED2-F076-4A18-A9D1-14AD9F03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9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50216-6A92-462D-BF5B-C0ED00798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Slavery and Race in British North America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7F732-356D-457F-873A-7E0FD8F1C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161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Charter Generations</a:t>
            </a:r>
          </a:p>
        </p:txBody>
      </p:sp>
      <p:sp>
        <p:nvSpPr>
          <p:cNvPr id="54277" name="Rectangle 5"/>
          <p:cNvSpPr>
            <a:spLocks noGrp="1"/>
          </p:cNvSpPr>
          <p:nvPr>
            <p:ph type="body" sz="half"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/>
              <a:t>Societies with slaves</a:t>
            </a:r>
          </a:p>
          <a:p>
            <a:pPr lvl="1"/>
            <a:r>
              <a:rPr lang="en-US" sz="1500"/>
              <a:t>Marginal to economy</a:t>
            </a:r>
          </a:p>
          <a:p>
            <a:pPr lvl="1"/>
            <a:r>
              <a:rPr lang="en-US" sz="1500"/>
              <a:t>One form of labor among many</a:t>
            </a:r>
          </a:p>
          <a:p>
            <a:pPr lvl="1"/>
            <a:endParaRPr lang="en-US" sz="1500"/>
          </a:p>
          <a:p>
            <a:r>
              <a:rPr lang="en-US" sz="1500"/>
              <a:t>Slave societies</a:t>
            </a:r>
          </a:p>
          <a:p>
            <a:pPr lvl="1"/>
            <a:r>
              <a:rPr lang="en-US" sz="1500"/>
              <a:t>Primary labor system</a:t>
            </a:r>
          </a:p>
          <a:p>
            <a:pPr lvl="1"/>
            <a:r>
              <a:rPr lang="en-US" sz="1500"/>
              <a:t>Master-slave relationship</a:t>
            </a:r>
          </a:p>
          <a:p>
            <a:pPr lvl="1"/>
            <a:endParaRPr lang="en-US" sz="1500"/>
          </a:p>
          <a:p>
            <a:r>
              <a:rPr lang="en-US" sz="1500"/>
              <a:t>Not a uniform process, moves in both directions</a:t>
            </a:r>
          </a:p>
          <a:p>
            <a:endParaRPr lang="en-US" sz="1500"/>
          </a:p>
          <a:p>
            <a:r>
              <a:rPr lang="en-US" sz="1500"/>
              <a:t>Black and white labor equal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4280" name="Picture 8" descr="New Image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 cstate="print"/>
          <a:srcRect r="-1" b="15568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does slavery supplant white labor?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Immigration</a:t>
            </a:r>
          </a:p>
          <a:p>
            <a:endParaRPr lang="en-US" sz="2000"/>
          </a:p>
          <a:p>
            <a:r>
              <a:rPr lang="en-US" sz="2000"/>
              <a:t>Mortality rates</a:t>
            </a:r>
          </a:p>
          <a:p>
            <a:endParaRPr lang="en-US" sz="2000"/>
          </a:p>
          <a:p>
            <a:r>
              <a:rPr lang="en-US" sz="2000"/>
              <a:t>Land</a:t>
            </a:r>
          </a:p>
          <a:p>
            <a:endParaRPr lang="en-US" sz="2000"/>
          </a:p>
          <a:p>
            <a:r>
              <a:rPr lang="en-US" sz="2000"/>
              <a:t>Staple crops</a:t>
            </a:r>
          </a:p>
        </p:txBody>
      </p:sp>
      <p:pic>
        <p:nvPicPr>
          <p:cNvPr id="5" name="Content Placeholder 4" descr="figure-04-01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5590583" y="643467"/>
            <a:ext cx="5665129" cy="541019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348" name="Rectangle 4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Plantation Revolution</a:t>
            </a:r>
          </a:p>
        </p:txBody>
      </p:sp>
      <p:sp>
        <p:nvSpPr>
          <p:cNvPr id="57350" name="Rectangle 6"/>
          <p:cNvSpPr>
            <a:spLocks noGrp="1"/>
          </p:cNvSpPr>
          <p:nvPr>
            <p:ph type="body"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North</a:t>
            </a:r>
          </a:p>
          <a:p>
            <a:pPr lvl="1"/>
            <a:r>
              <a:rPr lang="en-US" sz="1600"/>
              <a:t>Small farms, food crops</a:t>
            </a:r>
          </a:p>
          <a:p>
            <a:r>
              <a:rPr lang="en-US" sz="1600"/>
              <a:t>Chesapeake</a:t>
            </a:r>
          </a:p>
          <a:p>
            <a:pPr lvl="1"/>
            <a:r>
              <a:rPr lang="en-US" sz="1600"/>
              <a:t>Maryland and Virginia</a:t>
            </a:r>
          </a:p>
          <a:p>
            <a:pPr lvl="1"/>
            <a:r>
              <a:rPr lang="en-US" sz="1600"/>
              <a:t>Tobacco</a:t>
            </a:r>
          </a:p>
          <a:p>
            <a:r>
              <a:rPr lang="en-US" sz="1600"/>
              <a:t>Low Country</a:t>
            </a:r>
          </a:p>
          <a:p>
            <a:pPr lvl="1"/>
            <a:r>
              <a:rPr lang="en-US" sz="1600"/>
              <a:t>South Carolina</a:t>
            </a:r>
          </a:p>
          <a:p>
            <a:pPr lvl="1"/>
            <a:r>
              <a:rPr lang="en-US" sz="1600"/>
              <a:t>Rice and indigo</a:t>
            </a:r>
          </a:p>
          <a:p>
            <a:r>
              <a:rPr lang="en-US" sz="1600"/>
              <a:t>Lower Mississippi Valley</a:t>
            </a:r>
          </a:p>
          <a:p>
            <a:pPr lvl="1"/>
            <a:r>
              <a:rPr lang="en-US" sz="1600"/>
              <a:t>French/Spanish</a:t>
            </a:r>
          </a:p>
          <a:p>
            <a:pPr lvl="1"/>
            <a:r>
              <a:rPr lang="en-US" sz="1600"/>
              <a:t>Sugar</a:t>
            </a:r>
          </a:p>
        </p:txBody>
      </p:sp>
      <p:pic>
        <p:nvPicPr>
          <p:cNvPr id="7" name="Content Placeholder 6" descr="map-04-03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5947981" y="643467"/>
            <a:ext cx="4950332" cy="541019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Chesapeake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Indentured servants</a:t>
            </a:r>
          </a:p>
          <a:p>
            <a:pPr lvl="1"/>
            <a:r>
              <a:rPr lang="en-US" sz="1800"/>
              <a:t>Headright</a:t>
            </a:r>
          </a:p>
          <a:p>
            <a:pPr lvl="1"/>
            <a:endParaRPr lang="en-US" sz="1800"/>
          </a:p>
          <a:p>
            <a:r>
              <a:rPr lang="en-US" sz="1800"/>
              <a:t>Treaty of 1646</a:t>
            </a:r>
          </a:p>
          <a:p>
            <a:endParaRPr lang="en-US" sz="1800"/>
          </a:p>
          <a:p>
            <a:r>
              <a:rPr lang="en-US" sz="1800"/>
              <a:t>Bacon’s Rebellion</a:t>
            </a:r>
          </a:p>
          <a:p>
            <a:endParaRPr lang="en-US" sz="1800"/>
          </a:p>
          <a:p>
            <a:r>
              <a:rPr lang="en-US" sz="1800"/>
              <a:t>Facilitated labor transition</a:t>
            </a:r>
          </a:p>
        </p:txBody>
      </p:sp>
      <p:pic>
        <p:nvPicPr>
          <p:cNvPr id="68611" name="Picture 3" descr="sir%20nathaniel%20bacon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 cstate="print"/>
          <a:srcRect r="1" b="30206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Low Country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/>
          </a:p>
          <a:p>
            <a:r>
              <a:rPr lang="en-US" sz="2000"/>
              <a:t>Barbadian settlers</a:t>
            </a:r>
          </a:p>
          <a:p>
            <a:endParaRPr lang="en-US" sz="2000"/>
          </a:p>
          <a:p>
            <a:r>
              <a:rPr lang="en-US" sz="2000"/>
              <a:t>Supply colony</a:t>
            </a:r>
          </a:p>
          <a:p>
            <a:endParaRPr lang="en-US" sz="2000"/>
          </a:p>
          <a:p>
            <a:r>
              <a:rPr lang="en-US" sz="2000"/>
              <a:t>Staple crops</a:t>
            </a:r>
          </a:p>
          <a:p>
            <a:endParaRPr lang="en-US" sz="2000"/>
          </a:p>
          <a:p>
            <a:r>
              <a:rPr lang="en-US" sz="2000"/>
              <a:t>Black majority</a:t>
            </a:r>
          </a:p>
        </p:txBody>
      </p:sp>
      <p:pic>
        <p:nvPicPr>
          <p:cNvPr id="5" name="Content Placeholder 4" descr="map-03-02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900642" y="643467"/>
            <a:ext cx="5045010" cy="541019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Atlantic World Economy</a:t>
            </a:r>
          </a:p>
        </p:txBody>
      </p:sp>
      <p:pic>
        <p:nvPicPr>
          <p:cNvPr id="5" name="Content Placeholder 4" descr="figure-05-01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868696" y="307731"/>
            <a:ext cx="2358605" cy="3997637"/>
          </a:xfrm>
          <a:prstGeom prst="rect">
            <a:avLst/>
          </a:prstGeom>
        </p:spPr>
      </p:pic>
      <p:pic>
        <p:nvPicPr>
          <p:cNvPr id="6" name="Content Placeholder 5" descr="map-05-02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6778536" y="307731"/>
            <a:ext cx="4730931" cy="3997637"/>
          </a:xfrm>
          <a:prstGeom prst="rect">
            <a:avLst/>
          </a:prstGeom>
        </p:spPr>
      </p:pic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835E5EA276714FBE35A96F8EB2EEBA" ma:contentTypeVersion="11" ma:contentTypeDescription="Create a new document." ma:contentTypeScope="" ma:versionID="83515a129544a8b2a75e64b29b399082">
  <xsd:schema xmlns:xsd="http://www.w3.org/2001/XMLSchema" xmlns:xs="http://www.w3.org/2001/XMLSchema" xmlns:p="http://schemas.microsoft.com/office/2006/metadata/properties" xmlns:ns1="http://schemas.microsoft.com/sharepoint/v3" xmlns:ns3="2fa626a5-015b-4213-a27e-26cabc738ade" targetNamespace="http://schemas.microsoft.com/office/2006/metadata/properties" ma:root="true" ma:fieldsID="b0218952dc5313fed9fba0e0621232ed" ns1:_="" ns3:_="">
    <xsd:import namespace="http://schemas.microsoft.com/sharepoint/v3"/>
    <xsd:import namespace="2fa626a5-015b-4213-a27e-26cabc738a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a626a5-015b-4213-a27e-26cabc738a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75C06E5-7FBE-4E07-BD91-14C7940E8A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fa626a5-015b-4213-a27e-26cabc738a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2E9666-D004-46CA-91DB-082D471A76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032149-5CC9-42A7-9BEF-60D46E7EF4E2}">
  <ds:schemaRefs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sharepoint/v3"/>
    <ds:schemaRef ds:uri="http://schemas.openxmlformats.org/package/2006/metadata/core-properties"/>
    <ds:schemaRef ds:uri="2fa626a5-015b-4213-a27e-26cabc738ad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156</Words>
  <Application>Microsoft Office PowerPoint</Application>
  <PresentationFormat>Widescreen</PresentationFormat>
  <Paragraphs>78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Slavery and Race in British North America</vt:lpstr>
      <vt:lpstr>Charter Generations</vt:lpstr>
      <vt:lpstr>Why does slavery supplant white labor?</vt:lpstr>
      <vt:lpstr>Plantation Revolution</vt:lpstr>
      <vt:lpstr>Chesapeake</vt:lpstr>
      <vt:lpstr>Low Country</vt:lpstr>
      <vt:lpstr>Atlantic World Economy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Slavery and Race in British North America</dc:title>
  <dc:creator>Nester, Thomas</dc:creator>
  <cp:lastModifiedBy>Nester, Thomas</cp:lastModifiedBy>
  <cp:revision>1</cp:revision>
  <dcterms:created xsi:type="dcterms:W3CDTF">2019-09-16T12:48:20Z</dcterms:created>
  <dcterms:modified xsi:type="dcterms:W3CDTF">2019-09-16T12:51:33Z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0x010100F7835E5EA276714FBE35A96F8EB2EEBA</vt:lpwstr>
  </property>
</Properties>
</file>