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6" r:id="rId8"/>
    <p:sldId id="277" r:id="rId9"/>
    <p:sldId id="278"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7018-D3DC-BC26-3194-DEE6397C77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CFDD76-384E-3ADF-E6DD-85C56D450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89CA4A-0FB7-C1A7-98D2-513992611BD5}"/>
              </a:ext>
            </a:extLst>
          </p:cNvPr>
          <p:cNvSpPr>
            <a:spLocks noGrp="1"/>
          </p:cNvSpPr>
          <p:nvPr>
            <p:ph type="dt" sz="half" idx="10"/>
          </p:nvPr>
        </p:nvSpPr>
        <p:spPr/>
        <p:txBody>
          <a:bodyPr/>
          <a:lstStyle/>
          <a:p>
            <a:fld id="{88B1088D-2BF4-429E-AAD9-CA51480B27B3}" type="datetimeFigureOut">
              <a:rPr lang="en-US" smtClean="0"/>
              <a:t>12/1/2022</a:t>
            </a:fld>
            <a:endParaRPr lang="en-US"/>
          </a:p>
        </p:txBody>
      </p:sp>
      <p:sp>
        <p:nvSpPr>
          <p:cNvPr id="5" name="Footer Placeholder 4">
            <a:extLst>
              <a:ext uri="{FF2B5EF4-FFF2-40B4-BE49-F238E27FC236}">
                <a16:creationId xmlns:a16="http://schemas.microsoft.com/office/drawing/2014/main" id="{F78A78B0-EE4C-60FD-FFE0-A5017A967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16258-F9CF-C88D-B271-8AA03D45FC13}"/>
              </a:ext>
            </a:extLst>
          </p:cNvPr>
          <p:cNvSpPr>
            <a:spLocks noGrp="1"/>
          </p:cNvSpPr>
          <p:nvPr>
            <p:ph type="sldNum" sz="quarter" idx="12"/>
          </p:nvPr>
        </p:nvSpPr>
        <p:spPr/>
        <p:txBody>
          <a:bodyPr/>
          <a:lstStyle/>
          <a:p>
            <a:fld id="{CB4033E9-9997-48B7-A41F-6CDBDD4530BA}" type="slidenum">
              <a:rPr lang="en-US" smtClean="0"/>
              <a:t>‹#›</a:t>
            </a:fld>
            <a:endParaRPr lang="en-US"/>
          </a:p>
        </p:txBody>
      </p:sp>
    </p:spTree>
    <p:extLst>
      <p:ext uri="{BB962C8B-B14F-4D97-AF65-F5344CB8AC3E}">
        <p14:creationId xmlns:p14="http://schemas.microsoft.com/office/powerpoint/2010/main" val="112733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DA1E-C370-844E-AAF3-8365C91856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4920E3-D329-2CC4-E1BE-8F5EDF2FF8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7A6C0-FF63-4A29-4BE6-03A4470CEC28}"/>
              </a:ext>
            </a:extLst>
          </p:cNvPr>
          <p:cNvSpPr>
            <a:spLocks noGrp="1"/>
          </p:cNvSpPr>
          <p:nvPr>
            <p:ph type="dt" sz="half" idx="10"/>
          </p:nvPr>
        </p:nvSpPr>
        <p:spPr/>
        <p:txBody>
          <a:bodyPr/>
          <a:lstStyle/>
          <a:p>
            <a:fld id="{88B1088D-2BF4-429E-AAD9-CA51480B27B3}" type="datetimeFigureOut">
              <a:rPr lang="en-US" smtClean="0"/>
              <a:t>12/1/2022</a:t>
            </a:fld>
            <a:endParaRPr lang="en-US"/>
          </a:p>
        </p:txBody>
      </p:sp>
      <p:sp>
        <p:nvSpPr>
          <p:cNvPr id="5" name="Footer Placeholder 4">
            <a:extLst>
              <a:ext uri="{FF2B5EF4-FFF2-40B4-BE49-F238E27FC236}">
                <a16:creationId xmlns:a16="http://schemas.microsoft.com/office/drawing/2014/main" id="{B8787A36-71CE-86B6-4DD1-8DF559666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A2EB3-EEB4-7D82-C623-F405DFD28A5C}"/>
              </a:ext>
            </a:extLst>
          </p:cNvPr>
          <p:cNvSpPr>
            <a:spLocks noGrp="1"/>
          </p:cNvSpPr>
          <p:nvPr>
            <p:ph type="sldNum" sz="quarter" idx="12"/>
          </p:nvPr>
        </p:nvSpPr>
        <p:spPr/>
        <p:txBody>
          <a:bodyPr/>
          <a:lstStyle/>
          <a:p>
            <a:fld id="{CB4033E9-9997-48B7-A41F-6CDBDD4530BA}" type="slidenum">
              <a:rPr lang="en-US" smtClean="0"/>
              <a:t>‹#›</a:t>
            </a:fld>
            <a:endParaRPr lang="en-US"/>
          </a:p>
        </p:txBody>
      </p:sp>
    </p:spTree>
    <p:extLst>
      <p:ext uri="{BB962C8B-B14F-4D97-AF65-F5344CB8AC3E}">
        <p14:creationId xmlns:p14="http://schemas.microsoft.com/office/powerpoint/2010/main" val="249150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079FD1-2E77-95EA-D63E-4E638EF05A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9AF9A1-8421-0CA7-B040-1C951E36E3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FB738-3C8B-04DB-0317-0F6EC4224A0E}"/>
              </a:ext>
            </a:extLst>
          </p:cNvPr>
          <p:cNvSpPr>
            <a:spLocks noGrp="1"/>
          </p:cNvSpPr>
          <p:nvPr>
            <p:ph type="dt" sz="half" idx="10"/>
          </p:nvPr>
        </p:nvSpPr>
        <p:spPr/>
        <p:txBody>
          <a:bodyPr/>
          <a:lstStyle/>
          <a:p>
            <a:fld id="{88B1088D-2BF4-429E-AAD9-CA51480B27B3}" type="datetimeFigureOut">
              <a:rPr lang="en-US" smtClean="0"/>
              <a:t>12/1/2022</a:t>
            </a:fld>
            <a:endParaRPr lang="en-US"/>
          </a:p>
        </p:txBody>
      </p:sp>
      <p:sp>
        <p:nvSpPr>
          <p:cNvPr id="5" name="Footer Placeholder 4">
            <a:extLst>
              <a:ext uri="{FF2B5EF4-FFF2-40B4-BE49-F238E27FC236}">
                <a16:creationId xmlns:a16="http://schemas.microsoft.com/office/drawing/2014/main" id="{F3432A91-407C-A192-481B-E3A9F3C32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1A533-5A52-8133-FA24-C937626BA991}"/>
              </a:ext>
            </a:extLst>
          </p:cNvPr>
          <p:cNvSpPr>
            <a:spLocks noGrp="1"/>
          </p:cNvSpPr>
          <p:nvPr>
            <p:ph type="sldNum" sz="quarter" idx="12"/>
          </p:nvPr>
        </p:nvSpPr>
        <p:spPr/>
        <p:txBody>
          <a:bodyPr/>
          <a:lstStyle/>
          <a:p>
            <a:fld id="{CB4033E9-9997-48B7-A41F-6CDBDD4530BA}" type="slidenum">
              <a:rPr lang="en-US" smtClean="0"/>
              <a:t>‹#›</a:t>
            </a:fld>
            <a:endParaRPr lang="en-US"/>
          </a:p>
        </p:txBody>
      </p:sp>
    </p:spTree>
    <p:extLst>
      <p:ext uri="{BB962C8B-B14F-4D97-AF65-F5344CB8AC3E}">
        <p14:creationId xmlns:p14="http://schemas.microsoft.com/office/powerpoint/2010/main" val="68254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043D-C385-6421-A67A-BD7135AEAC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D4B229-4B1E-BC46-C965-1D0F35194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E468D-4920-E632-B822-D869776C3C1F}"/>
              </a:ext>
            </a:extLst>
          </p:cNvPr>
          <p:cNvSpPr>
            <a:spLocks noGrp="1"/>
          </p:cNvSpPr>
          <p:nvPr>
            <p:ph type="dt" sz="half" idx="10"/>
          </p:nvPr>
        </p:nvSpPr>
        <p:spPr/>
        <p:txBody>
          <a:bodyPr/>
          <a:lstStyle/>
          <a:p>
            <a:fld id="{88B1088D-2BF4-429E-AAD9-CA51480B27B3}" type="datetimeFigureOut">
              <a:rPr lang="en-US" smtClean="0"/>
              <a:t>12/1/2022</a:t>
            </a:fld>
            <a:endParaRPr lang="en-US"/>
          </a:p>
        </p:txBody>
      </p:sp>
      <p:sp>
        <p:nvSpPr>
          <p:cNvPr id="5" name="Footer Placeholder 4">
            <a:extLst>
              <a:ext uri="{FF2B5EF4-FFF2-40B4-BE49-F238E27FC236}">
                <a16:creationId xmlns:a16="http://schemas.microsoft.com/office/drawing/2014/main" id="{9EE71BC4-E6FB-F076-53F3-68FAB75BD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04C50-82F0-F0CB-2772-623C13399AF0}"/>
              </a:ext>
            </a:extLst>
          </p:cNvPr>
          <p:cNvSpPr>
            <a:spLocks noGrp="1"/>
          </p:cNvSpPr>
          <p:nvPr>
            <p:ph type="sldNum" sz="quarter" idx="12"/>
          </p:nvPr>
        </p:nvSpPr>
        <p:spPr/>
        <p:txBody>
          <a:bodyPr/>
          <a:lstStyle/>
          <a:p>
            <a:fld id="{CB4033E9-9997-48B7-A41F-6CDBDD4530BA}" type="slidenum">
              <a:rPr lang="en-US" smtClean="0"/>
              <a:t>‹#›</a:t>
            </a:fld>
            <a:endParaRPr lang="en-US"/>
          </a:p>
        </p:txBody>
      </p:sp>
    </p:spTree>
    <p:extLst>
      <p:ext uri="{BB962C8B-B14F-4D97-AF65-F5344CB8AC3E}">
        <p14:creationId xmlns:p14="http://schemas.microsoft.com/office/powerpoint/2010/main" val="339748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1363-9C6F-EBBE-11FB-AD2A3F7FDC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51DB4D-82A2-79C2-DE1B-A0BD77B87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6F6B72-32C2-CC59-6118-EBC50BB7AA41}"/>
              </a:ext>
            </a:extLst>
          </p:cNvPr>
          <p:cNvSpPr>
            <a:spLocks noGrp="1"/>
          </p:cNvSpPr>
          <p:nvPr>
            <p:ph type="dt" sz="half" idx="10"/>
          </p:nvPr>
        </p:nvSpPr>
        <p:spPr/>
        <p:txBody>
          <a:bodyPr/>
          <a:lstStyle/>
          <a:p>
            <a:fld id="{88B1088D-2BF4-429E-AAD9-CA51480B27B3}" type="datetimeFigureOut">
              <a:rPr lang="en-US" smtClean="0"/>
              <a:t>12/1/2022</a:t>
            </a:fld>
            <a:endParaRPr lang="en-US"/>
          </a:p>
        </p:txBody>
      </p:sp>
      <p:sp>
        <p:nvSpPr>
          <p:cNvPr id="5" name="Footer Placeholder 4">
            <a:extLst>
              <a:ext uri="{FF2B5EF4-FFF2-40B4-BE49-F238E27FC236}">
                <a16:creationId xmlns:a16="http://schemas.microsoft.com/office/drawing/2014/main" id="{97AB2640-3692-893F-605B-A145C3B29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26D49-36D0-2C12-420C-B2A1AB6E9DB2}"/>
              </a:ext>
            </a:extLst>
          </p:cNvPr>
          <p:cNvSpPr>
            <a:spLocks noGrp="1"/>
          </p:cNvSpPr>
          <p:nvPr>
            <p:ph type="sldNum" sz="quarter" idx="12"/>
          </p:nvPr>
        </p:nvSpPr>
        <p:spPr/>
        <p:txBody>
          <a:bodyPr/>
          <a:lstStyle/>
          <a:p>
            <a:fld id="{CB4033E9-9997-48B7-A41F-6CDBDD4530BA}" type="slidenum">
              <a:rPr lang="en-US" smtClean="0"/>
              <a:t>‹#›</a:t>
            </a:fld>
            <a:endParaRPr lang="en-US"/>
          </a:p>
        </p:txBody>
      </p:sp>
    </p:spTree>
    <p:extLst>
      <p:ext uri="{BB962C8B-B14F-4D97-AF65-F5344CB8AC3E}">
        <p14:creationId xmlns:p14="http://schemas.microsoft.com/office/powerpoint/2010/main" val="425451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EEC1-BAAE-47FF-518B-09B5AA4DCC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104D87-CB53-A0E4-567E-5A440807E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74C88F-9491-0E7D-9C8A-5E0D2DE8AF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C460D-3AC1-9D8C-DE58-6D3F2BA5A7B0}"/>
              </a:ext>
            </a:extLst>
          </p:cNvPr>
          <p:cNvSpPr>
            <a:spLocks noGrp="1"/>
          </p:cNvSpPr>
          <p:nvPr>
            <p:ph type="dt" sz="half" idx="10"/>
          </p:nvPr>
        </p:nvSpPr>
        <p:spPr/>
        <p:txBody>
          <a:bodyPr/>
          <a:lstStyle/>
          <a:p>
            <a:fld id="{88B1088D-2BF4-429E-AAD9-CA51480B27B3}" type="datetimeFigureOut">
              <a:rPr lang="en-US" smtClean="0"/>
              <a:t>12/1/2022</a:t>
            </a:fld>
            <a:endParaRPr lang="en-US"/>
          </a:p>
        </p:txBody>
      </p:sp>
      <p:sp>
        <p:nvSpPr>
          <p:cNvPr id="6" name="Footer Placeholder 5">
            <a:extLst>
              <a:ext uri="{FF2B5EF4-FFF2-40B4-BE49-F238E27FC236}">
                <a16:creationId xmlns:a16="http://schemas.microsoft.com/office/drawing/2014/main" id="{E51D10BE-5C4A-0273-5A67-17A2A2AC3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B1735A-7A9F-690F-B7C5-FABC51A024BC}"/>
              </a:ext>
            </a:extLst>
          </p:cNvPr>
          <p:cNvSpPr>
            <a:spLocks noGrp="1"/>
          </p:cNvSpPr>
          <p:nvPr>
            <p:ph type="sldNum" sz="quarter" idx="12"/>
          </p:nvPr>
        </p:nvSpPr>
        <p:spPr/>
        <p:txBody>
          <a:bodyPr/>
          <a:lstStyle/>
          <a:p>
            <a:fld id="{CB4033E9-9997-48B7-A41F-6CDBDD4530BA}" type="slidenum">
              <a:rPr lang="en-US" smtClean="0"/>
              <a:t>‹#›</a:t>
            </a:fld>
            <a:endParaRPr lang="en-US"/>
          </a:p>
        </p:txBody>
      </p:sp>
    </p:spTree>
    <p:extLst>
      <p:ext uri="{BB962C8B-B14F-4D97-AF65-F5344CB8AC3E}">
        <p14:creationId xmlns:p14="http://schemas.microsoft.com/office/powerpoint/2010/main" val="135056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D9C7-F662-E7EA-CD3D-DE5E477A42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F7943D-9671-6C3A-E477-2532253F0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AAC55-D5B2-6DB9-01D9-897A6253BB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6CD2CB-C5E2-72D0-DAC9-5D56DEB56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7FEA09-771C-6B47-C955-200EAC4ABD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511F4D-8ED4-950B-41B0-31B80F19B4BD}"/>
              </a:ext>
            </a:extLst>
          </p:cNvPr>
          <p:cNvSpPr>
            <a:spLocks noGrp="1"/>
          </p:cNvSpPr>
          <p:nvPr>
            <p:ph type="dt" sz="half" idx="10"/>
          </p:nvPr>
        </p:nvSpPr>
        <p:spPr/>
        <p:txBody>
          <a:bodyPr/>
          <a:lstStyle/>
          <a:p>
            <a:fld id="{88B1088D-2BF4-429E-AAD9-CA51480B27B3}" type="datetimeFigureOut">
              <a:rPr lang="en-US" smtClean="0"/>
              <a:t>12/1/2022</a:t>
            </a:fld>
            <a:endParaRPr lang="en-US"/>
          </a:p>
        </p:txBody>
      </p:sp>
      <p:sp>
        <p:nvSpPr>
          <p:cNvPr id="8" name="Footer Placeholder 7">
            <a:extLst>
              <a:ext uri="{FF2B5EF4-FFF2-40B4-BE49-F238E27FC236}">
                <a16:creationId xmlns:a16="http://schemas.microsoft.com/office/drawing/2014/main" id="{CE0F0692-A169-3858-8A34-BFC08BC29F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4892BD-29C2-144C-9CE1-D9CEB9440F98}"/>
              </a:ext>
            </a:extLst>
          </p:cNvPr>
          <p:cNvSpPr>
            <a:spLocks noGrp="1"/>
          </p:cNvSpPr>
          <p:nvPr>
            <p:ph type="sldNum" sz="quarter" idx="12"/>
          </p:nvPr>
        </p:nvSpPr>
        <p:spPr/>
        <p:txBody>
          <a:bodyPr/>
          <a:lstStyle/>
          <a:p>
            <a:fld id="{CB4033E9-9997-48B7-A41F-6CDBDD4530BA}" type="slidenum">
              <a:rPr lang="en-US" smtClean="0"/>
              <a:t>‹#›</a:t>
            </a:fld>
            <a:endParaRPr lang="en-US"/>
          </a:p>
        </p:txBody>
      </p:sp>
    </p:spTree>
    <p:extLst>
      <p:ext uri="{BB962C8B-B14F-4D97-AF65-F5344CB8AC3E}">
        <p14:creationId xmlns:p14="http://schemas.microsoft.com/office/powerpoint/2010/main" val="316682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C9FC-48E0-83E2-6DB0-04F6EBE4AD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4E9D6-3360-B30B-A85F-AC1AF29B0231}"/>
              </a:ext>
            </a:extLst>
          </p:cNvPr>
          <p:cNvSpPr>
            <a:spLocks noGrp="1"/>
          </p:cNvSpPr>
          <p:nvPr>
            <p:ph type="dt" sz="half" idx="10"/>
          </p:nvPr>
        </p:nvSpPr>
        <p:spPr/>
        <p:txBody>
          <a:bodyPr/>
          <a:lstStyle/>
          <a:p>
            <a:fld id="{88B1088D-2BF4-429E-AAD9-CA51480B27B3}" type="datetimeFigureOut">
              <a:rPr lang="en-US" smtClean="0"/>
              <a:t>12/1/2022</a:t>
            </a:fld>
            <a:endParaRPr lang="en-US"/>
          </a:p>
        </p:txBody>
      </p:sp>
      <p:sp>
        <p:nvSpPr>
          <p:cNvPr id="4" name="Footer Placeholder 3">
            <a:extLst>
              <a:ext uri="{FF2B5EF4-FFF2-40B4-BE49-F238E27FC236}">
                <a16:creationId xmlns:a16="http://schemas.microsoft.com/office/drawing/2014/main" id="{D587135C-3E31-DC1E-7051-579A18624C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6B1692-2AD3-6BF6-F4B1-300F3922178B}"/>
              </a:ext>
            </a:extLst>
          </p:cNvPr>
          <p:cNvSpPr>
            <a:spLocks noGrp="1"/>
          </p:cNvSpPr>
          <p:nvPr>
            <p:ph type="sldNum" sz="quarter" idx="12"/>
          </p:nvPr>
        </p:nvSpPr>
        <p:spPr/>
        <p:txBody>
          <a:bodyPr/>
          <a:lstStyle/>
          <a:p>
            <a:fld id="{CB4033E9-9997-48B7-A41F-6CDBDD4530BA}" type="slidenum">
              <a:rPr lang="en-US" smtClean="0"/>
              <a:t>‹#›</a:t>
            </a:fld>
            <a:endParaRPr lang="en-US"/>
          </a:p>
        </p:txBody>
      </p:sp>
    </p:spTree>
    <p:extLst>
      <p:ext uri="{BB962C8B-B14F-4D97-AF65-F5344CB8AC3E}">
        <p14:creationId xmlns:p14="http://schemas.microsoft.com/office/powerpoint/2010/main" val="43659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459AE7-A827-E9ED-4316-4EB1872AD33C}"/>
              </a:ext>
            </a:extLst>
          </p:cNvPr>
          <p:cNvSpPr>
            <a:spLocks noGrp="1"/>
          </p:cNvSpPr>
          <p:nvPr>
            <p:ph type="dt" sz="half" idx="10"/>
          </p:nvPr>
        </p:nvSpPr>
        <p:spPr/>
        <p:txBody>
          <a:bodyPr/>
          <a:lstStyle/>
          <a:p>
            <a:fld id="{88B1088D-2BF4-429E-AAD9-CA51480B27B3}" type="datetimeFigureOut">
              <a:rPr lang="en-US" smtClean="0"/>
              <a:t>12/1/2022</a:t>
            </a:fld>
            <a:endParaRPr lang="en-US"/>
          </a:p>
        </p:txBody>
      </p:sp>
      <p:sp>
        <p:nvSpPr>
          <p:cNvPr id="3" name="Footer Placeholder 2">
            <a:extLst>
              <a:ext uri="{FF2B5EF4-FFF2-40B4-BE49-F238E27FC236}">
                <a16:creationId xmlns:a16="http://schemas.microsoft.com/office/drawing/2014/main" id="{1AD773DF-1525-4A18-8B9D-5905715CFF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8D4D4C-8868-9EBD-35A7-4E9379EECB18}"/>
              </a:ext>
            </a:extLst>
          </p:cNvPr>
          <p:cNvSpPr>
            <a:spLocks noGrp="1"/>
          </p:cNvSpPr>
          <p:nvPr>
            <p:ph type="sldNum" sz="quarter" idx="12"/>
          </p:nvPr>
        </p:nvSpPr>
        <p:spPr/>
        <p:txBody>
          <a:bodyPr/>
          <a:lstStyle/>
          <a:p>
            <a:fld id="{CB4033E9-9997-48B7-A41F-6CDBDD4530BA}" type="slidenum">
              <a:rPr lang="en-US" smtClean="0"/>
              <a:t>‹#›</a:t>
            </a:fld>
            <a:endParaRPr lang="en-US"/>
          </a:p>
        </p:txBody>
      </p:sp>
    </p:spTree>
    <p:extLst>
      <p:ext uri="{BB962C8B-B14F-4D97-AF65-F5344CB8AC3E}">
        <p14:creationId xmlns:p14="http://schemas.microsoft.com/office/powerpoint/2010/main" val="244660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6B5E-01B7-1F91-A7E8-B776497D9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038E79-CDA1-A20D-1CFE-C45DE02087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C5BE32-F806-A730-1382-2B0076C4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3BCF1-232C-4B81-2CF7-347DC096FCE9}"/>
              </a:ext>
            </a:extLst>
          </p:cNvPr>
          <p:cNvSpPr>
            <a:spLocks noGrp="1"/>
          </p:cNvSpPr>
          <p:nvPr>
            <p:ph type="dt" sz="half" idx="10"/>
          </p:nvPr>
        </p:nvSpPr>
        <p:spPr/>
        <p:txBody>
          <a:bodyPr/>
          <a:lstStyle/>
          <a:p>
            <a:fld id="{88B1088D-2BF4-429E-AAD9-CA51480B27B3}" type="datetimeFigureOut">
              <a:rPr lang="en-US" smtClean="0"/>
              <a:t>12/1/2022</a:t>
            </a:fld>
            <a:endParaRPr lang="en-US"/>
          </a:p>
        </p:txBody>
      </p:sp>
      <p:sp>
        <p:nvSpPr>
          <p:cNvPr id="6" name="Footer Placeholder 5">
            <a:extLst>
              <a:ext uri="{FF2B5EF4-FFF2-40B4-BE49-F238E27FC236}">
                <a16:creationId xmlns:a16="http://schemas.microsoft.com/office/drawing/2014/main" id="{D7CCFC03-F3DB-7C1F-0B56-79B4833AA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7FED9-9FA6-E1BB-CCB7-F710A8CC4FE5}"/>
              </a:ext>
            </a:extLst>
          </p:cNvPr>
          <p:cNvSpPr>
            <a:spLocks noGrp="1"/>
          </p:cNvSpPr>
          <p:nvPr>
            <p:ph type="sldNum" sz="quarter" idx="12"/>
          </p:nvPr>
        </p:nvSpPr>
        <p:spPr/>
        <p:txBody>
          <a:bodyPr/>
          <a:lstStyle/>
          <a:p>
            <a:fld id="{CB4033E9-9997-48B7-A41F-6CDBDD4530BA}" type="slidenum">
              <a:rPr lang="en-US" smtClean="0"/>
              <a:t>‹#›</a:t>
            </a:fld>
            <a:endParaRPr lang="en-US"/>
          </a:p>
        </p:txBody>
      </p:sp>
    </p:spTree>
    <p:extLst>
      <p:ext uri="{BB962C8B-B14F-4D97-AF65-F5344CB8AC3E}">
        <p14:creationId xmlns:p14="http://schemas.microsoft.com/office/powerpoint/2010/main" val="1871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2F6D-7DAC-83BC-1E23-5D80B8FC9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570D7F-46AE-BE45-701D-9757EBE75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0A2823-5208-4A20-BA0B-DBDFD2B0E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6835-3152-5709-3D88-3DBB8D0D3131}"/>
              </a:ext>
            </a:extLst>
          </p:cNvPr>
          <p:cNvSpPr>
            <a:spLocks noGrp="1"/>
          </p:cNvSpPr>
          <p:nvPr>
            <p:ph type="dt" sz="half" idx="10"/>
          </p:nvPr>
        </p:nvSpPr>
        <p:spPr/>
        <p:txBody>
          <a:bodyPr/>
          <a:lstStyle/>
          <a:p>
            <a:fld id="{88B1088D-2BF4-429E-AAD9-CA51480B27B3}" type="datetimeFigureOut">
              <a:rPr lang="en-US" smtClean="0"/>
              <a:t>12/1/2022</a:t>
            </a:fld>
            <a:endParaRPr lang="en-US"/>
          </a:p>
        </p:txBody>
      </p:sp>
      <p:sp>
        <p:nvSpPr>
          <p:cNvPr id="6" name="Footer Placeholder 5">
            <a:extLst>
              <a:ext uri="{FF2B5EF4-FFF2-40B4-BE49-F238E27FC236}">
                <a16:creationId xmlns:a16="http://schemas.microsoft.com/office/drawing/2014/main" id="{6B6B91F1-2184-9E61-F7A2-C0490FF42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83411-8BB1-6930-198A-8CE4DF76E7DC}"/>
              </a:ext>
            </a:extLst>
          </p:cNvPr>
          <p:cNvSpPr>
            <a:spLocks noGrp="1"/>
          </p:cNvSpPr>
          <p:nvPr>
            <p:ph type="sldNum" sz="quarter" idx="12"/>
          </p:nvPr>
        </p:nvSpPr>
        <p:spPr/>
        <p:txBody>
          <a:bodyPr/>
          <a:lstStyle/>
          <a:p>
            <a:fld id="{CB4033E9-9997-48B7-A41F-6CDBDD4530BA}" type="slidenum">
              <a:rPr lang="en-US" smtClean="0"/>
              <a:t>‹#›</a:t>
            </a:fld>
            <a:endParaRPr lang="en-US"/>
          </a:p>
        </p:txBody>
      </p:sp>
    </p:spTree>
    <p:extLst>
      <p:ext uri="{BB962C8B-B14F-4D97-AF65-F5344CB8AC3E}">
        <p14:creationId xmlns:p14="http://schemas.microsoft.com/office/powerpoint/2010/main" val="11038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82553-F665-7AFC-3D32-C68EB421D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29E363-FC2E-26CD-C15D-9B3904E3A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9F702-AE99-A624-ECD9-85ADF53F7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1088D-2BF4-429E-AAD9-CA51480B27B3}" type="datetimeFigureOut">
              <a:rPr lang="en-US" smtClean="0"/>
              <a:t>12/1/2022</a:t>
            </a:fld>
            <a:endParaRPr lang="en-US"/>
          </a:p>
        </p:txBody>
      </p:sp>
      <p:sp>
        <p:nvSpPr>
          <p:cNvPr id="5" name="Footer Placeholder 4">
            <a:extLst>
              <a:ext uri="{FF2B5EF4-FFF2-40B4-BE49-F238E27FC236}">
                <a16:creationId xmlns:a16="http://schemas.microsoft.com/office/drawing/2014/main" id="{EDA40196-59D4-AB12-84C7-836978098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35E9A9-70B7-F177-9444-CA935ADD2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4033E9-9997-48B7-A41F-6CDBDD4530BA}" type="slidenum">
              <a:rPr lang="en-US" smtClean="0"/>
              <a:t>‹#›</a:t>
            </a:fld>
            <a:endParaRPr lang="en-US"/>
          </a:p>
        </p:txBody>
      </p:sp>
    </p:spTree>
    <p:extLst>
      <p:ext uri="{BB962C8B-B14F-4D97-AF65-F5344CB8AC3E}">
        <p14:creationId xmlns:p14="http://schemas.microsoft.com/office/powerpoint/2010/main" val="3075976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8EED-B418-8A83-C4D2-C00280645CB1}"/>
              </a:ext>
            </a:extLst>
          </p:cNvPr>
          <p:cNvSpPr>
            <a:spLocks noGrp="1"/>
          </p:cNvSpPr>
          <p:nvPr>
            <p:ph type="ctrTitle"/>
          </p:nvPr>
        </p:nvSpPr>
        <p:spPr>
          <a:xfrm>
            <a:off x="1524000" y="756603"/>
            <a:ext cx="9144000" cy="2387600"/>
          </a:xfrm>
        </p:spPr>
        <p:txBody>
          <a:bodyPr/>
          <a:lstStyle/>
          <a:p>
            <a:r>
              <a:rPr lang="en-US" dirty="0"/>
              <a:t>Application of AI in Data Security</a:t>
            </a:r>
          </a:p>
        </p:txBody>
      </p:sp>
      <p:pic>
        <p:nvPicPr>
          <p:cNvPr id="5" name="Picture 4">
            <a:extLst>
              <a:ext uri="{FF2B5EF4-FFF2-40B4-BE49-F238E27FC236}">
                <a16:creationId xmlns:a16="http://schemas.microsoft.com/office/drawing/2014/main" id="{2B9188C9-40D1-F400-6E99-085FC8F53D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12296" y="3982447"/>
            <a:ext cx="3967408" cy="24726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1">
            <a:schemeClr val="accent3"/>
          </a:lnRef>
          <a:fillRef idx="3">
            <a:schemeClr val="accent3"/>
          </a:fillRef>
          <a:effectRef idx="2">
            <a:schemeClr val="accent3"/>
          </a:effectRef>
          <a:fontRef idx="minor">
            <a:schemeClr val="lt1"/>
          </a:fontRef>
        </p:style>
      </p:pic>
    </p:spTree>
    <p:extLst>
      <p:ext uri="{BB962C8B-B14F-4D97-AF65-F5344CB8AC3E}">
        <p14:creationId xmlns:p14="http://schemas.microsoft.com/office/powerpoint/2010/main" val="387979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1DE9-BF31-BAF7-6681-3F6EC124F9A2}"/>
              </a:ext>
            </a:extLst>
          </p:cNvPr>
          <p:cNvSpPr>
            <a:spLocks noGrp="1"/>
          </p:cNvSpPr>
          <p:nvPr>
            <p:ph type="title"/>
          </p:nvPr>
        </p:nvSpPr>
        <p:spPr/>
        <p:txBody>
          <a:bodyPr/>
          <a:lstStyle/>
          <a:p>
            <a:r>
              <a:rPr lang="en-US" dirty="0"/>
              <a:t>Main Challenges of Implementing AI in data security </a:t>
            </a:r>
          </a:p>
        </p:txBody>
      </p:sp>
      <p:sp>
        <p:nvSpPr>
          <p:cNvPr id="3" name="Content Placeholder 2">
            <a:extLst>
              <a:ext uri="{FF2B5EF4-FFF2-40B4-BE49-F238E27FC236}">
                <a16:creationId xmlns:a16="http://schemas.microsoft.com/office/drawing/2014/main" id="{DCCD73F2-C50F-1BC5-8A6B-72DE017CC472}"/>
              </a:ext>
            </a:extLst>
          </p:cNvPr>
          <p:cNvSpPr>
            <a:spLocks noGrp="1"/>
          </p:cNvSpPr>
          <p:nvPr>
            <p:ph idx="1"/>
          </p:nvPr>
        </p:nvSpPr>
        <p:spPr/>
        <p:txBody>
          <a:bodyPr>
            <a:normAutofit lnSpcReduction="10000"/>
          </a:bodyPr>
          <a:lstStyle/>
          <a:p>
            <a:pPr algn="just">
              <a:lnSpc>
                <a:spcPct val="200000"/>
              </a:lnSpc>
            </a:pPr>
            <a:r>
              <a:rPr lang="en-US" dirty="0"/>
              <a:t>Not withstanding all the indisputable benefits AI brings to the cyber security industry, it should in no way be considered a complete solution.</a:t>
            </a:r>
          </a:p>
          <a:p>
            <a:pPr algn="just">
              <a:lnSpc>
                <a:spcPct val="200000"/>
              </a:lnSpc>
            </a:pPr>
            <a:r>
              <a:rPr lang="en-US" dirty="0"/>
              <a:t>AI isn’t necessarily the all-powerful solution to end cyber attacks all together. In fact, it poses challenges, too. </a:t>
            </a:r>
          </a:p>
        </p:txBody>
      </p:sp>
    </p:spTree>
    <p:extLst>
      <p:ext uri="{BB962C8B-B14F-4D97-AF65-F5344CB8AC3E}">
        <p14:creationId xmlns:p14="http://schemas.microsoft.com/office/powerpoint/2010/main" val="9533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B5C2-F8FD-05CC-9AC8-9B72233D88BF}"/>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B555153A-D175-520E-1256-B9BF38965B86}"/>
              </a:ext>
            </a:extLst>
          </p:cNvPr>
          <p:cNvSpPr>
            <a:spLocks noGrp="1"/>
          </p:cNvSpPr>
          <p:nvPr>
            <p:ph idx="1"/>
          </p:nvPr>
        </p:nvSpPr>
        <p:spPr>
          <a:xfrm>
            <a:off x="838200" y="1564366"/>
            <a:ext cx="10515600" cy="4723221"/>
          </a:xfrm>
        </p:spPr>
        <p:txBody>
          <a:bodyPr/>
          <a:lstStyle/>
          <a:p>
            <a:pPr marL="514350" indent="-514350" algn="just">
              <a:lnSpc>
                <a:spcPct val="150000"/>
              </a:lnSpc>
              <a:buFont typeface="+mj-lt"/>
              <a:buAutoNum type="arabicPeriod"/>
            </a:pPr>
            <a:r>
              <a:rPr lang="en-US" dirty="0"/>
              <a:t>Some tasks performed by Ai can be manipulated if </a:t>
            </a:r>
            <a:r>
              <a:rPr lang="en-US" b="1" dirty="0"/>
              <a:t>hackers</a:t>
            </a:r>
            <a:r>
              <a:rPr lang="en-US" dirty="0"/>
              <a:t> manage to access them. </a:t>
            </a:r>
          </a:p>
          <a:p>
            <a:pPr marL="457200" lvl="1" indent="0" algn="just">
              <a:lnSpc>
                <a:spcPct val="150000"/>
              </a:lnSpc>
              <a:buNone/>
            </a:pPr>
            <a:r>
              <a:rPr lang="en-US" sz="2800" dirty="0"/>
              <a:t>For example, an AI-enabled program could be tricked into labeling malicious software or dangerous user behavior as safe or normal, or the other way around. </a:t>
            </a:r>
          </a:p>
          <a:p>
            <a:endParaRPr lang="en-US" dirty="0"/>
          </a:p>
        </p:txBody>
      </p:sp>
      <p:pic>
        <p:nvPicPr>
          <p:cNvPr id="5" name="Picture 4">
            <a:extLst>
              <a:ext uri="{FF2B5EF4-FFF2-40B4-BE49-F238E27FC236}">
                <a16:creationId xmlns:a16="http://schemas.microsoft.com/office/drawing/2014/main" id="{512D2CF1-BEE8-E00B-FB07-3DC019B3C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9684" y="4422096"/>
            <a:ext cx="3364910" cy="21702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25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CB13-5551-97E4-5DCC-CBEA26768152}"/>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06CD7B9F-332F-5BB0-9534-2DBE9D4F533C}"/>
              </a:ext>
            </a:extLst>
          </p:cNvPr>
          <p:cNvSpPr>
            <a:spLocks noGrp="1"/>
          </p:cNvSpPr>
          <p:nvPr>
            <p:ph idx="1"/>
          </p:nvPr>
        </p:nvSpPr>
        <p:spPr>
          <a:xfrm>
            <a:off x="838200" y="1532709"/>
            <a:ext cx="10515600" cy="4798422"/>
          </a:xfrm>
        </p:spPr>
        <p:txBody>
          <a:bodyPr>
            <a:normAutofit fontScale="92500" lnSpcReduction="10000"/>
          </a:bodyPr>
          <a:lstStyle/>
          <a:p>
            <a:pPr marL="514350" indent="-514350" algn="just">
              <a:lnSpc>
                <a:spcPct val="150000"/>
              </a:lnSpc>
              <a:buFont typeface="+mj-lt"/>
              <a:buAutoNum type="arabicPeriod" startAt="2"/>
            </a:pPr>
            <a:r>
              <a:rPr lang="en-US" sz="3200" dirty="0"/>
              <a:t>Biometric authentication, which is highly popular among users, can also prove to be dangerous. </a:t>
            </a:r>
          </a:p>
          <a:p>
            <a:pPr marL="457200" lvl="1" indent="0" algn="just">
              <a:lnSpc>
                <a:spcPct val="150000"/>
              </a:lnSpc>
              <a:buNone/>
            </a:pPr>
            <a:r>
              <a:rPr lang="en-US" sz="3200" b="1" dirty="0"/>
              <a:t>Biometric information </a:t>
            </a:r>
            <a:r>
              <a:rPr lang="en-US" sz="3200" dirty="0"/>
              <a:t>in the wrong hands can be used for surveillance or other infringements of users’ privacy. </a:t>
            </a:r>
          </a:p>
          <a:p>
            <a:pPr marL="457200" lvl="1" indent="0" algn="just">
              <a:lnSpc>
                <a:spcPct val="150000"/>
              </a:lnSpc>
              <a:buNone/>
            </a:pPr>
            <a:r>
              <a:rPr lang="en-US" sz="3200" dirty="0"/>
              <a:t>And unlike passwords, there is no way you can make any changes to your biometric data. This brings users to another problem. </a:t>
            </a:r>
          </a:p>
        </p:txBody>
      </p:sp>
    </p:spTree>
    <p:extLst>
      <p:ext uri="{BB962C8B-B14F-4D97-AF65-F5344CB8AC3E}">
        <p14:creationId xmlns:p14="http://schemas.microsoft.com/office/powerpoint/2010/main" val="23734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F659-276B-A50B-DF96-148820811D97}"/>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A435B0A6-FB47-4C58-0CD0-63E9186278C9}"/>
              </a:ext>
            </a:extLst>
          </p:cNvPr>
          <p:cNvSpPr>
            <a:spLocks noGrp="1"/>
          </p:cNvSpPr>
          <p:nvPr>
            <p:ph idx="1"/>
          </p:nvPr>
        </p:nvSpPr>
        <p:spPr/>
        <p:txBody>
          <a:bodyPr/>
          <a:lstStyle/>
          <a:p>
            <a:pPr marL="514350" indent="-514350" algn="just">
              <a:lnSpc>
                <a:spcPct val="150000"/>
              </a:lnSpc>
              <a:buFont typeface="+mj-lt"/>
              <a:buAutoNum type="arabicPeriod" startAt="3"/>
            </a:pPr>
            <a:r>
              <a:rPr lang="en-US" dirty="0"/>
              <a:t>Another challenge that AI poses is how </a:t>
            </a:r>
            <a:r>
              <a:rPr lang="en-US" b="1" dirty="0"/>
              <a:t>expensive</a:t>
            </a:r>
            <a:r>
              <a:rPr lang="en-US" dirty="0"/>
              <a:t> it actually is to implement. </a:t>
            </a:r>
          </a:p>
          <a:p>
            <a:pPr marL="457200" lvl="1" indent="0" algn="just">
              <a:lnSpc>
                <a:spcPct val="150000"/>
              </a:lnSpc>
              <a:buNone/>
            </a:pPr>
            <a:r>
              <a:rPr lang="en-US" sz="2800" dirty="0"/>
              <a:t>Since a good deal of AI is still in its early stage of its development and is experimental, the cost associated with it may be too high for many businesses. </a:t>
            </a:r>
          </a:p>
          <a:p>
            <a:pPr>
              <a:lnSpc>
                <a:spcPct val="150000"/>
              </a:lnSpc>
            </a:pPr>
            <a:endParaRPr lang="en-US" dirty="0"/>
          </a:p>
        </p:txBody>
      </p:sp>
    </p:spTree>
    <p:extLst>
      <p:ext uri="{BB962C8B-B14F-4D97-AF65-F5344CB8AC3E}">
        <p14:creationId xmlns:p14="http://schemas.microsoft.com/office/powerpoint/2010/main" val="352629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DAF7-5C46-0141-4442-1A2485C96850}"/>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D95489AD-D1F0-CAEC-6913-16B7E34D8D57}"/>
              </a:ext>
            </a:extLst>
          </p:cNvPr>
          <p:cNvSpPr>
            <a:spLocks noGrp="1"/>
          </p:cNvSpPr>
          <p:nvPr>
            <p:ph idx="1"/>
          </p:nvPr>
        </p:nvSpPr>
        <p:spPr>
          <a:xfrm>
            <a:off x="838200" y="1690688"/>
            <a:ext cx="10515600" cy="4486275"/>
          </a:xfrm>
        </p:spPr>
        <p:txBody>
          <a:bodyPr/>
          <a:lstStyle/>
          <a:p>
            <a:pPr marL="514350" indent="-514350" algn="just">
              <a:lnSpc>
                <a:spcPct val="150000"/>
              </a:lnSpc>
              <a:buFont typeface="+mj-lt"/>
              <a:buAutoNum type="arabicPeriod" startAt="4"/>
            </a:pPr>
            <a:r>
              <a:rPr lang="en-US" b="1" dirty="0"/>
              <a:t>Criminals </a:t>
            </a:r>
            <a:r>
              <a:rPr lang="en-US" dirty="0"/>
              <a:t>tapping into the power of AI solutions is also another major challenge to implement AI in data security.</a:t>
            </a:r>
          </a:p>
          <a:p>
            <a:pPr marL="457200" lvl="1" indent="0" algn="just">
              <a:lnSpc>
                <a:spcPct val="150000"/>
              </a:lnSpc>
              <a:buNone/>
            </a:pPr>
            <a:r>
              <a:rPr lang="en-US" sz="2800" dirty="0"/>
              <a:t>Like network monitoring and learning patterns of user behavior, criminals can also apply machine learning to determine why certain cyber attacks have ended in failure and devise more powerful and effective attack models. </a:t>
            </a:r>
          </a:p>
        </p:txBody>
      </p:sp>
    </p:spTree>
    <p:extLst>
      <p:ext uri="{BB962C8B-B14F-4D97-AF65-F5344CB8AC3E}">
        <p14:creationId xmlns:p14="http://schemas.microsoft.com/office/powerpoint/2010/main" val="4228112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0D69-4AB5-D3F6-9DAA-103AFAAEE25D}"/>
              </a:ext>
            </a:extLst>
          </p:cNvPr>
          <p:cNvSpPr>
            <a:spLocks noGrp="1"/>
          </p:cNvSpPr>
          <p:nvPr>
            <p:ph type="title"/>
          </p:nvPr>
        </p:nvSpPr>
        <p:spPr>
          <a:xfrm>
            <a:off x="839788" y="265611"/>
            <a:ext cx="6385409" cy="1600200"/>
          </a:xfrm>
        </p:spPr>
        <p:txBody>
          <a:bodyPr>
            <a:normAutofit/>
          </a:bodyPr>
          <a:lstStyle/>
          <a:p>
            <a:r>
              <a:rPr lang="en-US" sz="4000" dirty="0"/>
              <a:t>Trending technologies of AI in Data Security</a:t>
            </a:r>
          </a:p>
        </p:txBody>
      </p:sp>
      <p:pic>
        <p:nvPicPr>
          <p:cNvPr id="8" name="Picture Placeholder 7">
            <a:extLst>
              <a:ext uri="{FF2B5EF4-FFF2-40B4-BE49-F238E27FC236}">
                <a16:creationId xmlns:a16="http://schemas.microsoft.com/office/drawing/2014/main" id="{C50FB948-A6CB-FC25-D70F-D4FC5B0CF4E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8339" r="18339"/>
          <a:stretch>
            <a:fillRect/>
          </a:stretch>
        </p:blipFill>
        <p:spPr>
          <a:xfrm>
            <a:off x="7225197" y="2508067"/>
            <a:ext cx="4687540" cy="37013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ontent Placeholder 2">
            <a:extLst>
              <a:ext uri="{FF2B5EF4-FFF2-40B4-BE49-F238E27FC236}">
                <a16:creationId xmlns:a16="http://schemas.microsoft.com/office/drawing/2014/main" id="{08BC14B2-0B86-4BF1-73B5-BD10CA107FB7}"/>
              </a:ext>
            </a:extLst>
          </p:cNvPr>
          <p:cNvSpPr>
            <a:spLocks noGrp="1"/>
          </p:cNvSpPr>
          <p:nvPr>
            <p:ph type="body" sz="half" idx="2"/>
          </p:nvPr>
        </p:nvSpPr>
        <p:spPr>
          <a:xfrm>
            <a:off x="839788" y="2057399"/>
            <a:ext cx="6179321" cy="4456611"/>
          </a:xfrm>
        </p:spPr>
        <p:txBody>
          <a:bodyPr>
            <a:normAutofit fontScale="92500"/>
          </a:bodyPr>
          <a:lstStyle/>
          <a:p>
            <a:pPr algn="just">
              <a:lnSpc>
                <a:spcPct val="150000"/>
              </a:lnSpc>
              <a:buFont typeface="Wingdings" panose="05000000000000000000" pitchFamily="2" charset="2"/>
              <a:buChar char="Ø"/>
            </a:pPr>
            <a:r>
              <a:rPr lang="en-US" sz="3000" dirty="0"/>
              <a:t>  </a:t>
            </a:r>
            <a:r>
              <a:rPr lang="en-US" sz="3000" b="1" dirty="0"/>
              <a:t>Biometrics</a:t>
            </a:r>
          </a:p>
          <a:p>
            <a:pPr marL="0" indent="0" algn="just">
              <a:lnSpc>
                <a:spcPct val="150000"/>
              </a:lnSpc>
              <a:buNone/>
            </a:pPr>
            <a:r>
              <a:rPr lang="en-US" sz="3000" dirty="0"/>
              <a:t>Biometrics are biological measurements — or physical characteristics — that can be used to identify individuals. For example, fingerprint mapping, facial recognition, and retina scans etc.</a:t>
            </a:r>
          </a:p>
          <a:p>
            <a:pPr marL="0" indent="0">
              <a:lnSpc>
                <a:spcPct val="150000"/>
              </a:lnSpc>
              <a:buNone/>
            </a:pPr>
            <a:endParaRPr lang="en-US" dirty="0"/>
          </a:p>
          <a:p>
            <a:pPr>
              <a:lnSpc>
                <a:spcPct val="150000"/>
              </a:lnSpc>
            </a:pPr>
            <a:endParaRPr lang="en-US" dirty="0"/>
          </a:p>
        </p:txBody>
      </p:sp>
    </p:spTree>
    <p:extLst>
      <p:ext uri="{BB962C8B-B14F-4D97-AF65-F5344CB8AC3E}">
        <p14:creationId xmlns:p14="http://schemas.microsoft.com/office/powerpoint/2010/main" val="3578437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0287-AAED-6668-8F5D-4F6A4923BBED}"/>
              </a:ext>
            </a:extLst>
          </p:cNvPr>
          <p:cNvSpPr>
            <a:spLocks noGrp="1"/>
          </p:cNvSpPr>
          <p:nvPr>
            <p:ph type="title"/>
          </p:nvPr>
        </p:nvSpPr>
        <p:spPr>
          <a:xfrm>
            <a:off x="566058" y="535551"/>
            <a:ext cx="3932237" cy="825137"/>
          </a:xfrm>
        </p:spPr>
        <p:txBody>
          <a:bodyPr/>
          <a:lstStyle/>
          <a:p>
            <a:r>
              <a:rPr lang="en-US" dirty="0"/>
              <a:t>Cont’d</a:t>
            </a:r>
          </a:p>
        </p:txBody>
      </p:sp>
      <p:pic>
        <p:nvPicPr>
          <p:cNvPr id="6" name="Picture Placeholder 5">
            <a:extLst>
              <a:ext uri="{FF2B5EF4-FFF2-40B4-BE49-F238E27FC236}">
                <a16:creationId xmlns:a16="http://schemas.microsoft.com/office/drawing/2014/main" id="{5038FADB-E06C-B7FE-9589-432115E2BA4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623" r="11623"/>
          <a:stretch>
            <a:fillRect/>
          </a:stretch>
        </p:blipFill>
        <p:spPr>
          <a:xfrm>
            <a:off x="383178" y="2431588"/>
            <a:ext cx="4690872" cy="40177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712E7E80-BDD2-33E6-2718-437B2BB09239}"/>
              </a:ext>
            </a:extLst>
          </p:cNvPr>
          <p:cNvSpPr>
            <a:spLocks noGrp="1"/>
          </p:cNvSpPr>
          <p:nvPr>
            <p:ph type="body" sz="half" idx="2"/>
          </p:nvPr>
        </p:nvSpPr>
        <p:spPr>
          <a:xfrm>
            <a:off x="5350828" y="1571781"/>
            <a:ext cx="6135778" cy="4877571"/>
          </a:xfrm>
        </p:spPr>
        <p:txBody>
          <a:bodyPr>
            <a:normAutofit/>
          </a:bodyPr>
          <a:lstStyle/>
          <a:p>
            <a:pPr marL="457200" indent="-457200">
              <a:buFont typeface="Wingdings" panose="05000000000000000000" pitchFamily="2" charset="2"/>
              <a:buChar char="Ø"/>
            </a:pPr>
            <a:r>
              <a:rPr lang="en-US" sz="2800" b="1" dirty="0"/>
              <a:t>Rise of Automotive Hacking </a:t>
            </a:r>
          </a:p>
          <a:p>
            <a:endParaRPr lang="en-US" dirty="0"/>
          </a:p>
          <a:p>
            <a:pPr algn="just">
              <a:lnSpc>
                <a:spcPct val="150000"/>
              </a:lnSpc>
            </a:pPr>
            <a:r>
              <a:rPr lang="en-US" sz="2400" dirty="0"/>
              <a:t>Vehicles use Bluetooth and Wi-Fi technologies to communicate that also opens them to several vulnerabilities or threats from hackers.</a:t>
            </a:r>
          </a:p>
          <a:p>
            <a:pPr algn="just">
              <a:lnSpc>
                <a:spcPct val="150000"/>
              </a:lnSpc>
            </a:pPr>
            <a:r>
              <a:rPr lang="en-US" sz="2400" dirty="0"/>
              <a:t> Gaining control of the vehicle or using microphones for eavesdropping is expected to rise in 2023 with more use of automated vehicles.</a:t>
            </a:r>
          </a:p>
        </p:txBody>
      </p:sp>
    </p:spTree>
    <p:extLst>
      <p:ext uri="{BB962C8B-B14F-4D97-AF65-F5344CB8AC3E}">
        <p14:creationId xmlns:p14="http://schemas.microsoft.com/office/powerpoint/2010/main" val="1085079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DC32-443F-D3FC-774B-8B8EC0693AD6}"/>
              </a:ext>
            </a:extLst>
          </p:cNvPr>
          <p:cNvSpPr>
            <a:spLocks noGrp="1"/>
          </p:cNvSpPr>
          <p:nvPr>
            <p:ph type="title"/>
          </p:nvPr>
        </p:nvSpPr>
        <p:spPr>
          <a:xfrm>
            <a:off x="836612" y="283029"/>
            <a:ext cx="3932237" cy="1066800"/>
          </a:xfrm>
        </p:spPr>
        <p:txBody>
          <a:bodyPr/>
          <a:lstStyle/>
          <a:p>
            <a:r>
              <a:rPr lang="en-US" dirty="0"/>
              <a:t>Cont’d</a:t>
            </a:r>
          </a:p>
        </p:txBody>
      </p:sp>
      <p:pic>
        <p:nvPicPr>
          <p:cNvPr id="6" name="Picture Placeholder 5">
            <a:extLst>
              <a:ext uri="{FF2B5EF4-FFF2-40B4-BE49-F238E27FC236}">
                <a16:creationId xmlns:a16="http://schemas.microsoft.com/office/drawing/2014/main" id="{D84ECCE1-AD6E-43E3-5D24-8D3A84B4C3E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8740" r="28740"/>
          <a:stretch>
            <a:fillRect/>
          </a:stretch>
        </p:blipFill>
        <p:spPr>
          <a:xfrm>
            <a:off x="7564573" y="2124891"/>
            <a:ext cx="3787639" cy="4023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131AE45E-0081-C2C7-7EAD-4D408A25CB2C}"/>
              </a:ext>
            </a:extLst>
          </p:cNvPr>
          <p:cNvSpPr>
            <a:spLocks noGrp="1"/>
          </p:cNvSpPr>
          <p:nvPr>
            <p:ph type="body" sz="half" idx="2"/>
          </p:nvPr>
        </p:nvSpPr>
        <p:spPr>
          <a:xfrm>
            <a:off x="839787" y="1558834"/>
            <a:ext cx="6092235" cy="5016137"/>
          </a:xfrm>
        </p:spPr>
        <p:txBody>
          <a:bodyPr>
            <a:normAutofit fontScale="25000" lnSpcReduction="20000"/>
          </a:bodyPr>
          <a:lstStyle/>
          <a:p>
            <a:pPr marL="685800" indent="-685800" algn="just">
              <a:lnSpc>
                <a:spcPct val="150000"/>
              </a:lnSpc>
              <a:buFont typeface="Wingdings" panose="05000000000000000000" pitchFamily="2" charset="2"/>
              <a:buChar char="Ø"/>
            </a:pPr>
            <a:r>
              <a:rPr lang="en-US" sz="11200" b="1" dirty="0"/>
              <a:t>Mobile is the New Target </a:t>
            </a:r>
          </a:p>
          <a:p>
            <a:pPr algn="just">
              <a:lnSpc>
                <a:spcPct val="170000"/>
              </a:lnSpc>
            </a:pPr>
            <a:r>
              <a:rPr lang="en-US" sz="9600" dirty="0"/>
              <a:t>Cybersecurity trends provide a considerable increase for mobile banking malware or attacks in 2019, making our handheld devices a potential prospect for hackers. </a:t>
            </a:r>
          </a:p>
          <a:p>
            <a:pPr algn="just">
              <a:lnSpc>
                <a:spcPct val="170000"/>
              </a:lnSpc>
            </a:pPr>
            <a:r>
              <a:rPr lang="en-US" sz="9600" dirty="0"/>
              <a:t>All our photos, financial transactions, emails, and messages possess more threats to individuals. </a:t>
            </a:r>
            <a:endParaRPr lang="en-US" sz="3200" dirty="0"/>
          </a:p>
        </p:txBody>
      </p:sp>
    </p:spTree>
    <p:extLst>
      <p:ext uri="{BB962C8B-B14F-4D97-AF65-F5344CB8AC3E}">
        <p14:creationId xmlns:p14="http://schemas.microsoft.com/office/powerpoint/2010/main" val="420174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8EA0B6-BB25-20CC-ED50-6EEAEE33E003}"/>
              </a:ext>
            </a:extLst>
          </p:cNvPr>
          <p:cNvSpPr>
            <a:spLocks noGrp="1"/>
          </p:cNvSpPr>
          <p:nvPr>
            <p:ph type="title"/>
          </p:nvPr>
        </p:nvSpPr>
        <p:spPr/>
        <p:txBody>
          <a:bodyPr>
            <a:normAutofit/>
          </a:bodyPr>
          <a:lstStyle/>
          <a:p>
            <a:r>
              <a:rPr lang="en-US" dirty="0"/>
              <a:t>Companies developing AI based cyber security systems</a:t>
            </a:r>
          </a:p>
        </p:txBody>
      </p:sp>
      <p:sp>
        <p:nvSpPr>
          <p:cNvPr id="6" name="Content Placeholder 5">
            <a:extLst>
              <a:ext uri="{FF2B5EF4-FFF2-40B4-BE49-F238E27FC236}">
                <a16:creationId xmlns:a16="http://schemas.microsoft.com/office/drawing/2014/main" id="{F0FB2D16-8A98-E06B-2707-677C5276AC12}"/>
              </a:ext>
            </a:extLst>
          </p:cNvPr>
          <p:cNvSpPr>
            <a:spLocks noGrp="1"/>
          </p:cNvSpPr>
          <p:nvPr>
            <p:ph idx="1"/>
          </p:nvPr>
        </p:nvSpPr>
        <p:spPr>
          <a:xfrm>
            <a:off x="838200" y="1981608"/>
            <a:ext cx="10515600" cy="4351338"/>
          </a:xfrm>
        </p:spPr>
        <p:txBody>
          <a:bodyPr>
            <a:normAutofit fontScale="92500"/>
          </a:bodyPr>
          <a:lstStyle/>
          <a:p>
            <a:pPr marL="0" indent="0">
              <a:buNone/>
            </a:pPr>
            <a:r>
              <a:rPr lang="en-US" dirty="0"/>
              <a:t>1. </a:t>
            </a:r>
            <a:r>
              <a:rPr lang="en-US" sz="3000" b="1" dirty="0"/>
              <a:t>Crowd Strike</a:t>
            </a:r>
          </a:p>
          <a:p>
            <a:pPr marL="0" indent="0" algn="just">
              <a:lnSpc>
                <a:spcPct val="150000"/>
              </a:lnSpc>
              <a:buNone/>
            </a:pPr>
            <a:r>
              <a:rPr lang="en-US" dirty="0"/>
              <a:t>The AI approach adopted by Crowd Strike monitors all activity on an endpoint, profiling each user’s activity and watching all of the system processes that get run on any normal day. </a:t>
            </a:r>
          </a:p>
          <a:p>
            <a:pPr marL="0" indent="0" algn="just">
              <a:lnSpc>
                <a:spcPct val="150000"/>
              </a:lnSpc>
              <a:buNone/>
            </a:pPr>
            <a:r>
              <a:rPr lang="en-US" dirty="0"/>
              <a:t>This establishes a baseline of regular activity. The system continues to monitor all processes and raises an alert if a user suddenly does something different or if a previously un encountered system process starts up. </a:t>
            </a:r>
          </a:p>
        </p:txBody>
      </p:sp>
    </p:spTree>
    <p:extLst>
      <p:ext uri="{BB962C8B-B14F-4D97-AF65-F5344CB8AC3E}">
        <p14:creationId xmlns:p14="http://schemas.microsoft.com/office/powerpoint/2010/main" val="4251275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36A0-A892-8C97-DA0E-C5EF21E35179}"/>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01282434-A099-BC0D-0EC5-63A7D2533EFF}"/>
              </a:ext>
            </a:extLst>
          </p:cNvPr>
          <p:cNvSpPr>
            <a:spLocks noGrp="1"/>
          </p:cNvSpPr>
          <p:nvPr>
            <p:ph idx="1"/>
          </p:nvPr>
        </p:nvSpPr>
        <p:spPr>
          <a:xfrm>
            <a:off x="838200" y="1639662"/>
            <a:ext cx="10515600" cy="4351338"/>
          </a:xfrm>
        </p:spPr>
        <p:txBody>
          <a:bodyPr>
            <a:normAutofit/>
          </a:bodyPr>
          <a:lstStyle/>
          <a:p>
            <a:pPr marL="514350" indent="-514350">
              <a:lnSpc>
                <a:spcPct val="110000"/>
              </a:lnSpc>
              <a:buFont typeface="+mj-lt"/>
              <a:buAutoNum type="arabicPeriod" startAt="2"/>
            </a:pPr>
            <a:r>
              <a:rPr lang="en-US" b="1" dirty="0" err="1"/>
              <a:t>Cynet</a:t>
            </a:r>
            <a:endParaRPr lang="en-US" b="1" dirty="0"/>
          </a:p>
          <a:p>
            <a:pPr marL="0" indent="0" algn="just">
              <a:lnSpc>
                <a:spcPct val="150000"/>
              </a:lnSpc>
              <a:buNone/>
            </a:pPr>
            <a:r>
              <a:rPr lang="en-US" dirty="0" err="1"/>
              <a:t>Cynet</a:t>
            </a:r>
            <a:r>
              <a:rPr lang="en-US" dirty="0"/>
              <a:t> deploys AI in its network threat detection systems that examine threats and act on them automatically. </a:t>
            </a:r>
          </a:p>
          <a:p>
            <a:pPr marL="0" indent="0" algn="just">
              <a:lnSpc>
                <a:spcPct val="150000"/>
              </a:lnSpc>
              <a:buNone/>
            </a:pPr>
            <a:r>
              <a:rPr lang="en-US" dirty="0"/>
              <a:t>The </a:t>
            </a:r>
            <a:r>
              <a:rPr lang="en-US" dirty="0" err="1"/>
              <a:t>Cynet</a:t>
            </a:r>
            <a:r>
              <a:rPr lang="en-US" dirty="0"/>
              <a:t> network protection suite is written to provide accessible threat protection to organizations that do not have specialist cyber security personnel. </a:t>
            </a:r>
          </a:p>
          <a:p>
            <a:pPr marL="0" indent="0">
              <a:buNone/>
            </a:pPr>
            <a:endParaRPr lang="en-US" dirty="0"/>
          </a:p>
        </p:txBody>
      </p:sp>
    </p:spTree>
    <p:extLst>
      <p:ext uri="{BB962C8B-B14F-4D97-AF65-F5344CB8AC3E}">
        <p14:creationId xmlns:p14="http://schemas.microsoft.com/office/powerpoint/2010/main" val="403323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98FA-8CD8-56C6-B1B0-5D435787707D}"/>
              </a:ext>
            </a:extLst>
          </p:cNvPr>
          <p:cNvSpPr>
            <a:spLocks noGrp="1"/>
          </p:cNvSpPr>
          <p:nvPr>
            <p:ph type="title"/>
          </p:nvPr>
        </p:nvSpPr>
        <p:spPr/>
        <p:txBody>
          <a:bodyPr/>
          <a:lstStyle/>
          <a:p>
            <a:r>
              <a:rPr lang="en-US" dirty="0"/>
              <a:t>Content </a:t>
            </a:r>
          </a:p>
        </p:txBody>
      </p:sp>
      <p:sp>
        <p:nvSpPr>
          <p:cNvPr id="3" name="Content Placeholder 2">
            <a:extLst>
              <a:ext uri="{FF2B5EF4-FFF2-40B4-BE49-F238E27FC236}">
                <a16:creationId xmlns:a16="http://schemas.microsoft.com/office/drawing/2014/main" id="{4703AEF6-B788-83ED-91DC-F7F631351BE2}"/>
              </a:ext>
            </a:extLst>
          </p:cNvPr>
          <p:cNvSpPr>
            <a:spLocks noGrp="1"/>
          </p:cNvSpPr>
          <p:nvPr>
            <p:ph idx="1"/>
          </p:nvPr>
        </p:nvSpPr>
        <p:spPr>
          <a:xfrm>
            <a:off x="838200" y="1482861"/>
            <a:ext cx="10515600" cy="5010014"/>
          </a:xfrm>
        </p:spPr>
        <p:txBody>
          <a:bodyPr>
            <a:normAutofit fontScale="92500" lnSpcReduction="20000"/>
          </a:bodyPr>
          <a:lstStyle/>
          <a:p>
            <a:pPr>
              <a:lnSpc>
                <a:spcPct val="170000"/>
              </a:lnSpc>
            </a:pPr>
            <a:r>
              <a:rPr lang="en-US" sz="3200" dirty="0"/>
              <a:t>Brief Introduction</a:t>
            </a:r>
          </a:p>
          <a:p>
            <a:pPr>
              <a:lnSpc>
                <a:spcPct val="170000"/>
              </a:lnSpc>
            </a:pPr>
            <a:r>
              <a:rPr lang="en-US" sz="3200" dirty="0"/>
              <a:t>Advantages and Disadvantages of AI in data security</a:t>
            </a:r>
          </a:p>
          <a:p>
            <a:pPr>
              <a:lnSpc>
                <a:spcPct val="170000"/>
              </a:lnSpc>
            </a:pPr>
            <a:r>
              <a:rPr lang="en-US" sz="3200" dirty="0"/>
              <a:t>How Artificial intelligence works in data security</a:t>
            </a:r>
          </a:p>
          <a:p>
            <a:pPr>
              <a:lnSpc>
                <a:spcPct val="170000"/>
              </a:lnSpc>
            </a:pPr>
            <a:r>
              <a:rPr lang="en-US" sz="3200" dirty="0"/>
              <a:t>AI-Powered Data Security Solutions</a:t>
            </a:r>
          </a:p>
          <a:p>
            <a:pPr>
              <a:lnSpc>
                <a:spcPct val="170000"/>
              </a:lnSpc>
            </a:pPr>
            <a:r>
              <a:rPr lang="en-US" sz="3200" dirty="0"/>
              <a:t>Main Challenges of AI </a:t>
            </a:r>
          </a:p>
          <a:p>
            <a:pPr>
              <a:lnSpc>
                <a:spcPct val="170000"/>
              </a:lnSpc>
            </a:pPr>
            <a:r>
              <a:rPr lang="en-US" sz="3200" dirty="0"/>
              <a:t>Trending technologies of AI in security</a:t>
            </a:r>
          </a:p>
        </p:txBody>
      </p:sp>
    </p:spTree>
    <p:extLst>
      <p:ext uri="{BB962C8B-B14F-4D97-AF65-F5344CB8AC3E}">
        <p14:creationId xmlns:p14="http://schemas.microsoft.com/office/powerpoint/2010/main" val="284828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8352-EEB6-2946-4E9E-97D5F0CF0B98}"/>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631E0B12-CDA6-1F49-77B8-0BCB28F1AA26}"/>
              </a:ext>
            </a:extLst>
          </p:cNvPr>
          <p:cNvSpPr>
            <a:spLocks noGrp="1"/>
          </p:cNvSpPr>
          <p:nvPr>
            <p:ph idx="1"/>
          </p:nvPr>
        </p:nvSpPr>
        <p:spPr/>
        <p:txBody>
          <a:bodyPr/>
          <a:lstStyle/>
          <a:p>
            <a:pPr marL="514350" indent="-514350">
              <a:buFont typeface="+mj-lt"/>
              <a:buAutoNum type="arabicPeriod" startAt="3"/>
            </a:pPr>
            <a:r>
              <a:rPr lang="en-US" b="1" dirty="0"/>
              <a:t>Fire Eye</a:t>
            </a:r>
          </a:p>
          <a:p>
            <a:pPr marL="0" indent="0" algn="just">
              <a:lnSpc>
                <a:spcPct val="150000"/>
              </a:lnSpc>
              <a:buNone/>
            </a:pPr>
            <a:r>
              <a:rPr lang="en-US" dirty="0"/>
              <a:t>Fire Eye is much older than the two previous companies examined in this list. It was founded    in 2004 and specialized in threat research and recovery consultancy services. This is a labor- intensive field of work and didn’t make the company any money.</a:t>
            </a:r>
          </a:p>
        </p:txBody>
      </p:sp>
    </p:spTree>
    <p:extLst>
      <p:ext uri="{BB962C8B-B14F-4D97-AF65-F5344CB8AC3E}">
        <p14:creationId xmlns:p14="http://schemas.microsoft.com/office/powerpoint/2010/main" val="2377232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6F0D-33D3-EFFD-539A-33B4BB593200}"/>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1B640986-B05A-BDC1-AA49-E3E4C88F6EA0}"/>
              </a:ext>
            </a:extLst>
          </p:cNvPr>
          <p:cNvSpPr>
            <a:spLocks noGrp="1"/>
          </p:cNvSpPr>
          <p:nvPr>
            <p:ph idx="1"/>
          </p:nvPr>
        </p:nvSpPr>
        <p:spPr/>
        <p:txBody>
          <a:bodyPr>
            <a:normAutofit fontScale="92500"/>
          </a:bodyPr>
          <a:lstStyle/>
          <a:p>
            <a:pPr algn="just">
              <a:lnSpc>
                <a:spcPct val="150000"/>
              </a:lnSpc>
            </a:pPr>
            <a:r>
              <a:rPr lang="en-US" dirty="0"/>
              <a:t>Artificial intelligence makes a significant contribution to the fight against modern information threats. In particular, in most cases, the introduction of AI technologies in the information security of the organization reduces the time to identify problems and respond to incidents, as well as the costs of personnel management. Operators have noted an increase in the efficiency of detecting unknown threats, as well as in the speed of analysis and detection of malicious activity on endpoints and applications.</a:t>
            </a:r>
          </a:p>
        </p:txBody>
      </p:sp>
    </p:spTree>
    <p:extLst>
      <p:ext uri="{BB962C8B-B14F-4D97-AF65-F5344CB8AC3E}">
        <p14:creationId xmlns:p14="http://schemas.microsoft.com/office/powerpoint/2010/main" val="2959842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4A6B-FBE4-DA65-2FB4-394A38B1D84D}"/>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2499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2281-E61E-0760-9E07-BC2725E5B89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7167BB0-7BB8-512F-5ED5-09A6CAFB60D0}"/>
              </a:ext>
            </a:extLst>
          </p:cNvPr>
          <p:cNvSpPr>
            <a:spLocks noGrp="1"/>
          </p:cNvSpPr>
          <p:nvPr>
            <p:ph idx="1"/>
          </p:nvPr>
        </p:nvSpPr>
        <p:spPr>
          <a:xfrm>
            <a:off x="838200" y="1639662"/>
            <a:ext cx="10515600" cy="5039812"/>
          </a:xfrm>
        </p:spPr>
        <p:txBody>
          <a:bodyPr>
            <a:normAutofit fontScale="92500"/>
          </a:bodyPr>
          <a:lstStyle/>
          <a:p>
            <a:pPr algn="just">
              <a:lnSpc>
                <a:spcPct val="150000"/>
              </a:lnSpc>
            </a:pPr>
            <a:r>
              <a:rPr lang="en-US" dirty="0"/>
              <a:t>Information security occupies an important place in the modern world.</a:t>
            </a:r>
          </a:p>
          <a:p>
            <a:pPr algn="just">
              <a:lnSpc>
                <a:spcPct val="150000"/>
              </a:lnSpc>
            </a:pPr>
            <a:r>
              <a:rPr lang="en-US" dirty="0"/>
              <a:t>Everyone, wants to reduce the threat of theft, deletion, or alteration of their information. </a:t>
            </a:r>
          </a:p>
          <a:p>
            <a:pPr algn="just">
              <a:lnSpc>
                <a:spcPct val="150000"/>
              </a:lnSpc>
            </a:pPr>
            <a:r>
              <a:rPr lang="en-US" dirty="0"/>
              <a:t>According to an </a:t>
            </a:r>
            <a:r>
              <a:rPr lang="en-US" b="1" dirty="0"/>
              <a:t>IDC</a:t>
            </a:r>
            <a:r>
              <a:rPr lang="en-US" dirty="0"/>
              <a:t> study, "organizations will spend $ 101.6 billion by 2020 on cyber security software, services and hardware." </a:t>
            </a:r>
          </a:p>
          <a:p>
            <a:pPr algn="just">
              <a:lnSpc>
                <a:spcPct val="150000"/>
              </a:lnSpc>
            </a:pPr>
            <a:r>
              <a:rPr lang="en-US" dirty="0"/>
              <a:t>AI is a technology that, among other things, can detect threats and automatically take the necessary actions to eliminate and prevent them.</a:t>
            </a:r>
          </a:p>
        </p:txBody>
      </p:sp>
    </p:spTree>
    <p:extLst>
      <p:ext uri="{BB962C8B-B14F-4D97-AF65-F5344CB8AC3E}">
        <p14:creationId xmlns:p14="http://schemas.microsoft.com/office/powerpoint/2010/main" val="208446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E0C4-20BF-94EA-5FC4-80E6B5579631}"/>
              </a:ext>
            </a:extLst>
          </p:cNvPr>
          <p:cNvSpPr>
            <a:spLocks noGrp="1"/>
          </p:cNvSpPr>
          <p:nvPr>
            <p:ph type="title"/>
          </p:nvPr>
        </p:nvSpPr>
        <p:spPr/>
        <p:txBody>
          <a:bodyPr/>
          <a:lstStyle/>
          <a:p>
            <a:r>
              <a:rPr lang="en-US" sz="4400" dirty="0"/>
              <a:t>Advantages of AI in data security</a:t>
            </a:r>
            <a:br>
              <a:rPr lang="en-US" sz="4400" dirty="0"/>
            </a:br>
            <a:endParaRPr lang="en-US" dirty="0"/>
          </a:p>
        </p:txBody>
      </p:sp>
      <p:sp>
        <p:nvSpPr>
          <p:cNvPr id="3" name="Content Placeholder 2">
            <a:extLst>
              <a:ext uri="{FF2B5EF4-FFF2-40B4-BE49-F238E27FC236}">
                <a16:creationId xmlns:a16="http://schemas.microsoft.com/office/drawing/2014/main" id="{211D655F-A318-28AA-C7A2-C3328AE295D3}"/>
              </a:ext>
            </a:extLst>
          </p:cNvPr>
          <p:cNvSpPr>
            <a:spLocks noGrp="1"/>
          </p:cNvSpPr>
          <p:nvPr>
            <p:ph idx="1"/>
          </p:nvPr>
        </p:nvSpPr>
        <p:spPr>
          <a:xfrm>
            <a:off x="838200" y="1567543"/>
            <a:ext cx="10515600" cy="4925332"/>
          </a:xfrm>
        </p:spPr>
        <p:txBody>
          <a:bodyPr>
            <a:normAutofit lnSpcReduction="10000"/>
          </a:bodyPr>
          <a:lstStyle/>
          <a:p>
            <a:pPr marL="514350" indent="-514350">
              <a:lnSpc>
                <a:spcPct val="150000"/>
              </a:lnSpc>
              <a:buFont typeface="+mj-lt"/>
              <a:buAutoNum type="arabicPeriod"/>
            </a:pPr>
            <a:r>
              <a:rPr lang="en-US" sz="3200" dirty="0"/>
              <a:t>AI learns more over time</a:t>
            </a:r>
          </a:p>
          <a:p>
            <a:pPr marL="514350" indent="-514350">
              <a:lnSpc>
                <a:spcPct val="150000"/>
              </a:lnSpc>
              <a:buFont typeface="+mj-lt"/>
              <a:buAutoNum type="arabicPeriod"/>
            </a:pPr>
            <a:r>
              <a:rPr lang="en-US" sz="3200" dirty="0"/>
              <a:t>Ai Identifies unknown treats</a:t>
            </a:r>
          </a:p>
          <a:p>
            <a:pPr marL="514350" indent="-514350">
              <a:lnSpc>
                <a:spcPct val="150000"/>
              </a:lnSpc>
              <a:buFont typeface="+mj-lt"/>
              <a:buAutoNum type="arabicPeriod"/>
            </a:pPr>
            <a:r>
              <a:rPr lang="en-US" sz="3200" dirty="0"/>
              <a:t>AI can handle a lot of data</a:t>
            </a:r>
          </a:p>
          <a:p>
            <a:pPr marL="514350" indent="-514350">
              <a:lnSpc>
                <a:spcPct val="150000"/>
              </a:lnSpc>
              <a:buFont typeface="+mj-lt"/>
              <a:buAutoNum type="arabicPeriod"/>
            </a:pPr>
            <a:r>
              <a:rPr lang="en-US" sz="3200" dirty="0"/>
              <a:t>Better vulnerability management </a:t>
            </a:r>
          </a:p>
          <a:p>
            <a:pPr marL="514350" indent="-514350">
              <a:lnSpc>
                <a:spcPct val="150000"/>
              </a:lnSpc>
              <a:buFont typeface="+mj-lt"/>
              <a:buAutoNum type="arabicPeriod"/>
            </a:pPr>
            <a:r>
              <a:rPr lang="en-US" sz="3200" dirty="0"/>
              <a:t>Fast detection and response time</a:t>
            </a:r>
          </a:p>
          <a:p>
            <a:pPr marL="514350" indent="-514350">
              <a:lnSpc>
                <a:spcPct val="150000"/>
              </a:lnSpc>
              <a:buFont typeface="+mj-lt"/>
              <a:buAutoNum type="arabicPeriod"/>
            </a:pPr>
            <a:r>
              <a:rPr lang="en-US" sz="3200" dirty="0"/>
              <a:t>Securing authentication  … and a lot more.</a:t>
            </a:r>
          </a:p>
          <a:p>
            <a:pPr marL="0" indent="0">
              <a:buNone/>
            </a:pPr>
            <a:endParaRPr lang="en-US" dirty="0"/>
          </a:p>
        </p:txBody>
      </p:sp>
    </p:spTree>
    <p:extLst>
      <p:ext uri="{BB962C8B-B14F-4D97-AF65-F5344CB8AC3E}">
        <p14:creationId xmlns:p14="http://schemas.microsoft.com/office/powerpoint/2010/main" val="37712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1E50-286F-96AE-E4B6-2639BA907F8A}"/>
              </a:ext>
            </a:extLst>
          </p:cNvPr>
          <p:cNvSpPr>
            <a:spLocks noGrp="1"/>
          </p:cNvSpPr>
          <p:nvPr>
            <p:ph type="title"/>
          </p:nvPr>
        </p:nvSpPr>
        <p:spPr/>
        <p:txBody>
          <a:bodyPr/>
          <a:lstStyle/>
          <a:p>
            <a:r>
              <a:rPr lang="en-US" dirty="0"/>
              <a:t>Disadvantages</a:t>
            </a:r>
            <a:r>
              <a:rPr lang="en-US" sz="4400" dirty="0"/>
              <a:t> of AI in data security</a:t>
            </a:r>
            <a:endParaRPr lang="en-US" dirty="0"/>
          </a:p>
        </p:txBody>
      </p:sp>
      <p:sp>
        <p:nvSpPr>
          <p:cNvPr id="3" name="Content Placeholder 2">
            <a:extLst>
              <a:ext uri="{FF2B5EF4-FFF2-40B4-BE49-F238E27FC236}">
                <a16:creationId xmlns:a16="http://schemas.microsoft.com/office/drawing/2014/main" id="{875ABD6A-5FBA-951F-6A4F-B8BAC9926794}"/>
              </a:ext>
            </a:extLst>
          </p:cNvPr>
          <p:cNvSpPr>
            <a:spLocks noGrp="1"/>
          </p:cNvSpPr>
          <p:nvPr>
            <p:ph idx="1"/>
          </p:nvPr>
        </p:nvSpPr>
        <p:spPr/>
        <p:txBody>
          <a:bodyPr/>
          <a:lstStyle/>
          <a:p>
            <a:pPr marL="514350" indent="-514350">
              <a:lnSpc>
                <a:spcPct val="150000"/>
              </a:lnSpc>
              <a:buFont typeface="+mj-lt"/>
              <a:buAutoNum type="arabicPeriod"/>
            </a:pPr>
            <a:r>
              <a:rPr lang="en-US" sz="3200" dirty="0"/>
              <a:t>Hackers use AI as well</a:t>
            </a:r>
          </a:p>
          <a:p>
            <a:pPr marL="514350" indent="-514350">
              <a:lnSpc>
                <a:spcPct val="150000"/>
              </a:lnSpc>
              <a:buFont typeface="+mj-lt"/>
              <a:buAutoNum type="arabicPeriod"/>
            </a:pPr>
            <a:r>
              <a:rPr lang="en-US" sz="3200" dirty="0"/>
              <a:t>Data confidentiality</a:t>
            </a:r>
          </a:p>
          <a:p>
            <a:pPr marL="514350" indent="-514350">
              <a:lnSpc>
                <a:spcPct val="150000"/>
              </a:lnSpc>
              <a:buFont typeface="+mj-lt"/>
              <a:buAutoNum type="arabicPeriod"/>
            </a:pPr>
            <a:r>
              <a:rPr lang="en-US" sz="3200" dirty="0"/>
              <a:t>Increasing need for data</a:t>
            </a:r>
          </a:p>
          <a:p>
            <a:pPr marL="514350" indent="-514350">
              <a:lnSpc>
                <a:spcPct val="150000"/>
              </a:lnSpc>
              <a:buFont typeface="+mj-lt"/>
              <a:buAutoNum type="arabicPeriod"/>
            </a:pPr>
            <a:r>
              <a:rPr lang="en-US" sz="3200" dirty="0"/>
              <a:t>High adoption barrier</a:t>
            </a:r>
          </a:p>
          <a:p>
            <a:pPr marL="514350" indent="-514350">
              <a:lnSpc>
                <a:spcPct val="150000"/>
              </a:lnSpc>
              <a:buFont typeface="+mj-lt"/>
              <a:buAutoNum type="arabicPeriod"/>
            </a:pPr>
            <a:r>
              <a:rPr lang="en-US" sz="3200" dirty="0"/>
              <a:t>A lot of time and money invested in resources</a:t>
            </a:r>
          </a:p>
          <a:p>
            <a:pPr marL="514350" indent="-514350">
              <a:buFont typeface="+mj-lt"/>
              <a:buAutoNum type="arabicPeriod"/>
            </a:pPr>
            <a:endParaRPr lang="en-US" dirty="0"/>
          </a:p>
        </p:txBody>
      </p:sp>
      <p:pic>
        <p:nvPicPr>
          <p:cNvPr id="5" name="Picture 4">
            <a:extLst>
              <a:ext uri="{FF2B5EF4-FFF2-40B4-BE49-F238E27FC236}">
                <a16:creationId xmlns:a16="http://schemas.microsoft.com/office/drawing/2014/main" id="{7068242F-7021-34ED-B74A-AE0587554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504" y="2104299"/>
            <a:ext cx="4815296" cy="30773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8762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C406-E657-A9BE-63F6-4254ECED6114}"/>
              </a:ext>
            </a:extLst>
          </p:cNvPr>
          <p:cNvSpPr>
            <a:spLocks noGrp="1"/>
          </p:cNvSpPr>
          <p:nvPr>
            <p:ph type="title"/>
          </p:nvPr>
        </p:nvSpPr>
        <p:spPr/>
        <p:txBody>
          <a:bodyPr/>
          <a:lstStyle/>
          <a:p>
            <a:r>
              <a:rPr lang="en-US" dirty="0"/>
              <a:t>How Artificial intelligence works in data security?</a:t>
            </a:r>
          </a:p>
        </p:txBody>
      </p:sp>
      <p:sp>
        <p:nvSpPr>
          <p:cNvPr id="3" name="Content Placeholder 2">
            <a:extLst>
              <a:ext uri="{FF2B5EF4-FFF2-40B4-BE49-F238E27FC236}">
                <a16:creationId xmlns:a16="http://schemas.microsoft.com/office/drawing/2014/main" id="{B9DD8C9B-0C1E-88BC-FF58-7A833792DEBF}"/>
              </a:ext>
            </a:extLst>
          </p:cNvPr>
          <p:cNvSpPr>
            <a:spLocks noGrp="1"/>
          </p:cNvSpPr>
          <p:nvPr>
            <p:ph idx="1"/>
          </p:nvPr>
        </p:nvSpPr>
        <p:spPr>
          <a:xfrm>
            <a:off x="838200" y="1825625"/>
            <a:ext cx="10515600" cy="4810306"/>
          </a:xfrm>
        </p:spPr>
        <p:txBody>
          <a:bodyPr>
            <a:normAutofit/>
          </a:bodyPr>
          <a:lstStyle/>
          <a:p>
            <a:pPr algn="just">
              <a:lnSpc>
                <a:spcPct val="170000"/>
              </a:lnSpc>
            </a:pPr>
            <a:r>
              <a:rPr lang="en-US" dirty="0"/>
              <a:t>AI works in cyber security by learning from past data to identify patterns and trends. This information is then used to make predictions about future attacks. </a:t>
            </a:r>
          </a:p>
          <a:p>
            <a:pPr algn="just">
              <a:lnSpc>
                <a:spcPct val="170000"/>
              </a:lnSpc>
            </a:pPr>
            <a:r>
              <a:rPr lang="en-US" dirty="0"/>
              <a:t>AI powered systems can also be configured to automatically respond to threats and fight cyber threats in quicker timescales and faster than the human cyber security engineers. </a:t>
            </a:r>
          </a:p>
        </p:txBody>
      </p:sp>
    </p:spTree>
    <p:extLst>
      <p:ext uri="{BB962C8B-B14F-4D97-AF65-F5344CB8AC3E}">
        <p14:creationId xmlns:p14="http://schemas.microsoft.com/office/powerpoint/2010/main" val="326748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A433-5DED-87E5-81A0-77D14983D2B8}"/>
              </a:ext>
            </a:extLst>
          </p:cNvPr>
          <p:cNvSpPr>
            <a:spLocks noGrp="1"/>
          </p:cNvSpPr>
          <p:nvPr>
            <p:ph type="title"/>
          </p:nvPr>
        </p:nvSpPr>
        <p:spPr/>
        <p:txBody>
          <a:bodyPr/>
          <a:lstStyle/>
          <a:p>
            <a:r>
              <a:rPr lang="en-US" dirty="0"/>
              <a:t>AI-Powered Data Security Solutions</a:t>
            </a:r>
          </a:p>
        </p:txBody>
      </p:sp>
      <p:sp>
        <p:nvSpPr>
          <p:cNvPr id="3" name="Content Placeholder 2">
            <a:extLst>
              <a:ext uri="{FF2B5EF4-FFF2-40B4-BE49-F238E27FC236}">
                <a16:creationId xmlns:a16="http://schemas.microsoft.com/office/drawing/2014/main" id="{FAF4F436-95C9-9A2B-69E5-7CD4214A6F04}"/>
              </a:ext>
            </a:extLst>
          </p:cNvPr>
          <p:cNvSpPr>
            <a:spLocks noGrp="1"/>
          </p:cNvSpPr>
          <p:nvPr>
            <p:ph idx="1"/>
          </p:nvPr>
        </p:nvSpPr>
        <p:spPr/>
        <p:txBody>
          <a:bodyPr/>
          <a:lstStyle/>
          <a:p>
            <a:pPr>
              <a:buFont typeface="Wingdings" panose="05000000000000000000" pitchFamily="2" charset="2"/>
              <a:buChar char="Ø"/>
            </a:pPr>
            <a:r>
              <a:rPr lang="en-US" b="1" dirty="0"/>
              <a:t> Security Information and Event Management </a:t>
            </a:r>
          </a:p>
          <a:p>
            <a:endParaRPr lang="en-US" dirty="0"/>
          </a:p>
          <a:p>
            <a:pPr lvl="1" algn="just">
              <a:lnSpc>
                <a:spcPct val="150000"/>
              </a:lnSpc>
            </a:pPr>
            <a:r>
              <a:rPr lang="en-US" sz="2800" dirty="0"/>
              <a:t>a security tool that uses rules and statistical correlations to actionable information on security and helps security teams deal with events across the entire organizational environment. With the information provided by SIEM, SOC staffs are more equipped to deal with data security threats in real-time.</a:t>
            </a:r>
          </a:p>
        </p:txBody>
      </p:sp>
    </p:spTree>
    <p:extLst>
      <p:ext uri="{BB962C8B-B14F-4D97-AF65-F5344CB8AC3E}">
        <p14:creationId xmlns:p14="http://schemas.microsoft.com/office/powerpoint/2010/main" val="153881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C999-D0B4-DA37-43AB-E09BE1C8D329}"/>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02CF04F3-BD80-2EF9-3FD3-7348F10166C8}"/>
              </a:ext>
            </a:extLst>
          </p:cNvPr>
          <p:cNvSpPr>
            <a:spLocks noGrp="1"/>
          </p:cNvSpPr>
          <p:nvPr>
            <p:ph idx="1"/>
          </p:nvPr>
        </p:nvSpPr>
        <p:spPr>
          <a:xfrm>
            <a:off x="838200" y="1454331"/>
            <a:ext cx="10515600" cy="4722632"/>
          </a:xfrm>
        </p:spPr>
        <p:txBody>
          <a:bodyPr>
            <a:normAutofit/>
          </a:bodyPr>
          <a:lstStyle/>
          <a:p>
            <a:pPr>
              <a:lnSpc>
                <a:spcPct val="150000"/>
              </a:lnSpc>
              <a:buFont typeface="Wingdings" panose="05000000000000000000" pitchFamily="2" charset="2"/>
              <a:buChar char="Ø"/>
            </a:pPr>
            <a:r>
              <a:rPr lang="en-US" sz="3000" b="1" dirty="0"/>
              <a:t> User and Entity Behavior Analytics </a:t>
            </a:r>
          </a:p>
          <a:p>
            <a:pPr marL="0" indent="0">
              <a:lnSpc>
                <a:spcPct val="150000"/>
              </a:lnSpc>
              <a:buNone/>
            </a:pPr>
            <a:endParaRPr lang="en-US" sz="1200" dirty="0"/>
          </a:p>
          <a:p>
            <a:pPr lvl="1" algn="just">
              <a:lnSpc>
                <a:spcPct val="150000"/>
              </a:lnSpc>
            </a:pPr>
            <a:r>
              <a:rPr lang="en-US" sz="2800" dirty="0"/>
              <a:t>uses AI to collect, track and analyze data from computer activities to indicate suspicious behaviors. It learns patterns of legitimate access usage and uses these patterns to detect complex attacks like insider threats by recognizing behaviors that indicate malicious intent and jeopardize valuable data.</a:t>
            </a:r>
          </a:p>
        </p:txBody>
      </p:sp>
    </p:spTree>
    <p:extLst>
      <p:ext uri="{BB962C8B-B14F-4D97-AF65-F5344CB8AC3E}">
        <p14:creationId xmlns:p14="http://schemas.microsoft.com/office/powerpoint/2010/main" val="74557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F89C-0BF7-78E1-6477-3E75A74228C1}"/>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2E6D8BCE-FBE5-B192-88D0-F7FAEF6CEC7B}"/>
              </a:ext>
            </a:extLst>
          </p:cNvPr>
          <p:cNvSpPr>
            <a:spLocks noGrp="1"/>
          </p:cNvSpPr>
          <p:nvPr>
            <p:ph idx="1"/>
          </p:nvPr>
        </p:nvSpPr>
        <p:spPr/>
        <p:txBody>
          <a:bodyPr/>
          <a:lstStyle/>
          <a:p>
            <a:pPr>
              <a:buFont typeface="Wingdings" panose="05000000000000000000" pitchFamily="2" charset="2"/>
              <a:buChar char="Ø"/>
            </a:pPr>
            <a:r>
              <a:rPr lang="en-US" b="1" dirty="0"/>
              <a:t> Security, Orchestration, Automation, and Response </a:t>
            </a:r>
          </a:p>
          <a:p>
            <a:pPr marL="0" indent="0">
              <a:buNone/>
            </a:pPr>
            <a:endParaRPr lang="en-US" dirty="0"/>
          </a:p>
          <a:p>
            <a:pPr lvl="1">
              <a:lnSpc>
                <a:spcPct val="150000"/>
              </a:lnSpc>
            </a:pPr>
            <a:r>
              <a:rPr lang="en-US" sz="2800" dirty="0"/>
              <a:t>a cyber-security solution used by organizations for data collection and alerts on threats. </a:t>
            </a:r>
          </a:p>
          <a:p>
            <a:pPr lvl="1">
              <a:lnSpc>
                <a:spcPct val="150000"/>
              </a:lnSpc>
            </a:pPr>
            <a:r>
              <a:rPr lang="en-US" sz="2800" dirty="0"/>
              <a:t>It can detect threats and automatically deal with low-level threats quickly and efficiently.</a:t>
            </a:r>
          </a:p>
        </p:txBody>
      </p:sp>
    </p:spTree>
    <p:extLst>
      <p:ext uri="{BB962C8B-B14F-4D97-AF65-F5344CB8AC3E}">
        <p14:creationId xmlns:p14="http://schemas.microsoft.com/office/powerpoint/2010/main" val="2069199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390</TotalTime>
  <Words>1060</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Application of AI in Data Security</vt:lpstr>
      <vt:lpstr>Content </vt:lpstr>
      <vt:lpstr>Introduction</vt:lpstr>
      <vt:lpstr>Advantages of AI in data security </vt:lpstr>
      <vt:lpstr>Disadvantages of AI in data security</vt:lpstr>
      <vt:lpstr>How Artificial intelligence works in data security?</vt:lpstr>
      <vt:lpstr>AI-Powered Data Security Solutions</vt:lpstr>
      <vt:lpstr>Cont’d</vt:lpstr>
      <vt:lpstr>Cont’d</vt:lpstr>
      <vt:lpstr>Main Challenges of Implementing AI in data security </vt:lpstr>
      <vt:lpstr>Cont’d</vt:lpstr>
      <vt:lpstr>Cont’d</vt:lpstr>
      <vt:lpstr>Cont’d</vt:lpstr>
      <vt:lpstr>Cont’d</vt:lpstr>
      <vt:lpstr>Trending technologies of AI in Data Security</vt:lpstr>
      <vt:lpstr>Cont’d</vt:lpstr>
      <vt:lpstr>Cont’d</vt:lpstr>
      <vt:lpstr>Companies developing AI based cyber security systems</vt:lpstr>
      <vt:lpstr>Cont’d</vt:lpstr>
      <vt:lpstr>Cont’d</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AI in Data Security</dc:title>
  <dc:creator>ABDULAZIZ SHEWABU</dc:creator>
  <cp:lastModifiedBy>ABDULAZIZ SHEWABU</cp:lastModifiedBy>
  <cp:revision>4</cp:revision>
  <dcterms:created xsi:type="dcterms:W3CDTF">2022-11-30T12:13:45Z</dcterms:created>
  <dcterms:modified xsi:type="dcterms:W3CDTF">2022-12-01T05:02:16Z</dcterms:modified>
</cp:coreProperties>
</file>