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3" r:id="rId14"/>
    <p:sldId id="272" r:id="rId15"/>
    <p:sldId id="26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ogue.pearsoned.co.uk/educator/product/Digital-Fundamentals-Pearson-New-International-Edition-10E/9781292025629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urceforge.net/projects/cedarlogic/files/latest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#1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7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410-4527-484E-95C6-41D8C37F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4E85-C70C-4613-B13A-966D97AA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systems use binary number system.</a:t>
            </a:r>
          </a:p>
          <a:p>
            <a:r>
              <a:rPr lang="en-US" dirty="0"/>
              <a:t>Radix/base of system is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possible values for each binary digit (know as 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en-US" dirty="0"/>
              <a:t>): 0 or 1.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The number 10010.001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Values 0 and 1 can be easily represented in hardware using 2 distinct voltage values: low (e.g., 0 volt) and high (e.g., 5 volt)!</a:t>
            </a:r>
          </a:p>
          <a:p>
            <a:r>
              <a:rPr lang="en-US" dirty="0"/>
              <a:t>Column weights of decimal numbers are </a:t>
            </a:r>
            <a:r>
              <a:rPr lang="en-US" dirty="0">
                <a:solidFill>
                  <a:srgbClr val="FF0000"/>
                </a:solidFill>
              </a:rPr>
              <a:t>powers of 2</a:t>
            </a:r>
            <a:r>
              <a:rPr lang="en-US" dirty="0"/>
              <a:t>:</a:t>
            </a:r>
          </a:p>
          <a:p>
            <a:pPr marL="201168" lvl="1" indent="0" algn="ctr">
              <a:buNone/>
            </a:pPr>
            <a:r>
              <a:rPr lang="en-US" altLang="en-US" dirty="0"/>
              <a:t>… 2</a:t>
            </a:r>
            <a:r>
              <a:rPr lang="en-US" altLang="en-US" baseline="30000" dirty="0"/>
              <a:t>3</a:t>
            </a:r>
            <a:r>
              <a:rPr lang="en-US" altLang="en-US" dirty="0"/>
              <a:t> 2</a:t>
            </a:r>
            <a:r>
              <a:rPr lang="en-US" altLang="en-US" baseline="30000" dirty="0"/>
              <a:t>2</a:t>
            </a:r>
            <a:r>
              <a:rPr lang="en-US" altLang="en-US" dirty="0"/>
              <a:t> 2</a:t>
            </a:r>
            <a:r>
              <a:rPr lang="en-US" altLang="en-US" baseline="30000" dirty="0"/>
              <a:t>1</a:t>
            </a:r>
            <a:r>
              <a:rPr lang="en-US" altLang="en-US" dirty="0"/>
              <a:t> 2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/>
              <a:t>2</a:t>
            </a:r>
            <a:r>
              <a:rPr lang="en-US" altLang="en-US" baseline="30000" dirty="0"/>
              <a:t>-1</a:t>
            </a:r>
            <a:r>
              <a:rPr lang="en-US" altLang="en-US" dirty="0"/>
              <a:t> 2</a:t>
            </a:r>
            <a:r>
              <a:rPr lang="en-US" altLang="en-US" baseline="30000" dirty="0"/>
              <a:t>-2</a:t>
            </a:r>
            <a:r>
              <a:rPr lang="en-US" altLang="en-US" dirty="0"/>
              <a:t> 2</a:t>
            </a:r>
            <a:r>
              <a:rPr lang="en-US" altLang="en-US" baseline="30000" dirty="0"/>
              <a:t>-3</a:t>
            </a:r>
            <a:r>
              <a:rPr lang="en-US" altLang="en-US" dirty="0"/>
              <a:t> 2</a:t>
            </a:r>
            <a:r>
              <a:rPr lang="en-US" altLang="en-US" baseline="30000" dirty="0"/>
              <a:t>-4</a:t>
            </a:r>
            <a:r>
              <a:rPr lang="en-US" altLang="en-US" dirty="0"/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95119-8F4D-4D01-8DDC-C3FFD7F1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FA662-04F0-4419-A5CB-35CD1ADB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6931D6D-DABA-45C1-9432-F6B524A121B2}"/>
              </a:ext>
            </a:extLst>
          </p:cNvPr>
          <p:cNvSpPr/>
          <p:nvPr/>
        </p:nvSpPr>
        <p:spPr>
          <a:xfrm>
            <a:off x="7031421" y="5869094"/>
            <a:ext cx="1844566" cy="412064"/>
          </a:xfrm>
          <a:prstGeom prst="borderCallout1">
            <a:avLst>
              <a:gd name="adj1" fmla="val 45241"/>
              <a:gd name="adj2" fmla="val 898"/>
              <a:gd name="adj3" fmla="val -36145"/>
              <a:gd name="adj4" fmla="val -48666"/>
            </a:avLst>
          </a:prstGeom>
          <a:ln w="38100"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Binary Point</a:t>
            </a:r>
          </a:p>
        </p:txBody>
      </p:sp>
    </p:spTree>
    <p:extLst>
      <p:ext uri="{BB962C8B-B14F-4D97-AF65-F5344CB8AC3E}">
        <p14:creationId xmlns:p14="http://schemas.microsoft.com/office/powerpoint/2010/main" val="26592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3C0C6-7366-4E7E-819A-FDAED25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Conversion: </a:t>
            </a:r>
            <a:r>
              <a:rPr lang="en-US" dirty="0"/>
              <a:t>Binary </a:t>
            </a:r>
            <a:r>
              <a:rPr lang="en-US" dirty="0">
                <a:sym typeface="Wingdings" panose="05000000000000000000" pitchFamily="2" charset="2"/>
              </a:rPr>
              <a:t> Decimal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ED71D-36C1-4031-8F64-3B072B0D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Sum of weights</a:t>
            </a:r>
            <a:r>
              <a:rPr lang="en-US" dirty="0"/>
              <a:t> (Add column values of all of bits that are 1 and discard all of bits that are 0).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100101.01</a:t>
            </a:r>
            <a:r>
              <a:rPr lang="en-US" altLang="en-US" baseline="-25000" dirty="0"/>
              <a:t>2</a:t>
            </a:r>
            <a:r>
              <a:rPr lang="en-US" altLang="en-US" dirty="0"/>
              <a:t> to decimal.</a:t>
            </a:r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 Write column weights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Add weights that correspond to 1’s.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5</a:t>
            </a:r>
            <a:r>
              <a:rPr lang="en-US" altLang="en-US" dirty="0">
                <a:solidFill>
                  <a:srgbClr val="FF0000"/>
                </a:solidFill>
              </a:rPr>
              <a:t>    2</a:t>
            </a:r>
            <a:r>
              <a:rPr lang="en-US" altLang="en-US" baseline="30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0    </a:t>
            </a:r>
            <a:r>
              <a:rPr lang="en-US" altLang="en-US" dirty="0">
                <a:solidFill>
                  <a:srgbClr val="FF0000"/>
                </a:solidFill>
              </a:rPr>
              <a:t>.   2</a:t>
            </a:r>
            <a:r>
              <a:rPr lang="en-US" altLang="en-US" baseline="30000" dirty="0">
                <a:solidFill>
                  <a:srgbClr val="FF0000"/>
                </a:solidFill>
              </a:rPr>
              <a:t>-1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-2</a:t>
            </a:r>
          </a:p>
          <a:p>
            <a:pPr marL="201168" lvl="1" indent="0">
              <a:buNone/>
            </a:pPr>
            <a:r>
              <a:rPr lang="en-US" altLang="en-US" dirty="0"/>
              <a:t>32   16    8    4     2    1    .   ½     ¼ </a:t>
            </a:r>
          </a:p>
          <a:p>
            <a:pPr marL="201168" lvl="1" indent="0">
              <a:buNone/>
            </a:pPr>
            <a:r>
              <a:rPr lang="en-US" altLang="en-US" dirty="0"/>
              <a:t> 1     0     0     1     0    1    .   0      1 </a:t>
            </a:r>
          </a:p>
          <a:p>
            <a:pPr marL="201168" lvl="1" indent="0">
              <a:buNone/>
            </a:pPr>
            <a:r>
              <a:rPr lang="en-US" altLang="en-US" dirty="0"/>
              <a:t>32                +4         +1               +¼    =   </a:t>
            </a:r>
            <a:r>
              <a:rPr lang="en-US" altLang="en-US" dirty="0">
                <a:solidFill>
                  <a:srgbClr val="FF0000"/>
                </a:solidFill>
              </a:rPr>
              <a:t>37.25</a:t>
            </a:r>
            <a:r>
              <a:rPr lang="en-US" altLang="en-US" baseline="-25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8976-78D5-4AFB-9FF8-3A7601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773-3A9F-44E9-A76C-BEB3944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1E0-109A-4340-8F86-3487002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Binary (Integer)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B90-315F-4ED5-8B7C-99FCDD68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#1: </a:t>
            </a:r>
            <a:r>
              <a:rPr lang="en-US" dirty="0">
                <a:solidFill>
                  <a:srgbClr val="FF0000"/>
                </a:solidFill>
              </a:rPr>
              <a:t>Reverse sum-of-weights</a:t>
            </a:r>
            <a:r>
              <a:rPr lang="en-US" dirty="0"/>
              <a:t> (Write down column weights and place 1’s in columns that sum to decimal num.)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49</a:t>
            </a:r>
            <a:r>
              <a:rPr lang="en-US" altLang="en-US" baseline="-25000" dirty="0"/>
              <a:t>10</a:t>
            </a:r>
            <a:r>
              <a:rPr lang="en-US" altLang="en-US" dirty="0"/>
              <a:t> to binary.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 </a:t>
            </a:r>
            <a:r>
              <a:rPr lang="en-US" altLang="en-US" dirty="0"/>
              <a:t>Write down column weights until the last number is larger than the one you want to convert.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6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5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  2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US" altLang="en-US" dirty="0"/>
              <a:t>64  32  16    8    4     2     1</a:t>
            </a:r>
          </a:p>
          <a:p>
            <a:pPr lvl="1"/>
            <a:r>
              <a:rPr lang="en-US" dirty="0"/>
              <a:t> 0    1     1     0    0     0     1  </a:t>
            </a:r>
            <a:r>
              <a:rPr lang="en-US" dirty="0">
                <a:sym typeface="Wingdings" panose="05000000000000000000" pitchFamily="2" charset="2"/>
              </a:rPr>
              <a:t>=  </a:t>
            </a:r>
            <a:r>
              <a:rPr lang="en-US" dirty="0"/>
              <a:t>110001</a:t>
            </a:r>
            <a:r>
              <a:rPr lang="en-US" baseline="-25000" dirty="0"/>
              <a:t>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26BE-2C0F-41F9-B692-C57A572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CE8-2052-4BE9-BCCC-B605C41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1E0-109A-4340-8F86-3487002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Binary (Integer)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B90-315F-4ED5-8B7C-99FCDD68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#2: </a:t>
            </a:r>
            <a:r>
              <a:rPr lang="en-US" dirty="0">
                <a:solidFill>
                  <a:srgbClr val="FF0000"/>
                </a:solidFill>
              </a:rPr>
              <a:t>Repeated division-by-2</a:t>
            </a:r>
            <a:r>
              <a:rPr lang="en-US" dirty="0"/>
              <a:t> (divide decimal num. by 2 until </a:t>
            </a:r>
            <a:r>
              <a:rPr lang="en-US" dirty="0">
                <a:solidFill>
                  <a:srgbClr val="0070C0"/>
                </a:solidFill>
              </a:rPr>
              <a:t>quotient</a:t>
            </a:r>
            <a:r>
              <a:rPr lang="en-US" dirty="0"/>
              <a:t> is 0. </a:t>
            </a:r>
            <a:r>
              <a:rPr lang="en-US" dirty="0">
                <a:solidFill>
                  <a:schemeClr val="accent1"/>
                </a:solidFill>
              </a:rPr>
              <a:t>Remainders</a:t>
            </a:r>
            <a:r>
              <a:rPr lang="en-US" dirty="0"/>
              <a:t> form binary num.)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12</a:t>
            </a:r>
            <a:r>
              <a:rPr lang="en-US" altLang="en-US" baseline="-25000" dirty="0"/>
              <a:t>10</a:t>
            </a:r>
            <a:r>
              <a:rPr lang="en-US" altLang="en-US" dirty="0"/>
              <a:t> to binary.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12 </a:t>
            </a:r>
            <a:r>
              <a:rPr lang="en-US" altLang="en-US" dirty="0"/>
              <a:t>÷</a:t>
            </a:r>
            <a:r>
              <a:rPr lang="en-US" dirty="0"/>
              <a:t> 2	=	</a:t>
            </a:r>
            <a:r>
              <a:rPr lang="en-US" dirty="0">
                <a:solidFill>
                  <a:srgbClr val="0070C0"/>
                </a:solidFill>
              </a:rPr>
              <a:t>6</a:t>
            </a:r>
            <a:r>
              <a:rPr lang="en-US" dirty="0"/>
              <a:t>	0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6 </a:t>
            </a:r>
            <a:r>
              <a:rPr lang="en-US" altLang="en-US" dirty="0"/>
              <a:t>÷ 2   	= 	</a:t>
            </a:r>
            <a:r>
              <a:rPr lang="en-US" altLang="en-US" dirty="0">
                <a:solidFill>
                  <a:srgbClr val="0070C0"/>
                </a:solidFill>
              </a:rPr>
              <a:t>3</a:t>
            </a:r>
            <a:r>
              <a:rPr lang="en-US" altLang="en-US" dirty="0"/>
              <a:t>	0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3 </a:t>
            </a:r>
            <a:r>
              <a:rPr lang="en-US" altLang="en-US" dirty="0"/>
              <a:t>÷ 2   	= 	</a:t>
            </a:r>
            <a:r>
              <a:rPr lang="en-US" altLang="en-US" dirty="0">
                <a:solidFill>
                  <a:srgbClr val="0070C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1 </a:t>
            </a:r>
            <a:r>
              <a:rPr lang="en-US" altLang="en-US" dirty="0"/>
              <a:t>÷ 2   	=	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   	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26BE-2C0F-41F9-B692-C57A572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CE8-2052-4BE9-BCCC-B605C41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70D00-4DAC-480B-A9A8-0002999B7BAB}"/>
              </a:ext>
            </a:extLst>
          </p:cNvPr>
          <p:cNvSpPr/>
          <p:nvPr/>
        </p:nvSpPr>
        <p:spPr>
          <a:xfrm>
            <a:off x="4666588" y="4069119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2589F7-887C-48E4-BEB1-F3CB18F6F4FF}"/>
              </a:ext>
            </a:extLst>
          </p:cNvPr>
          <p:cNvSpPr/>
          <p:nvPr/>
        </p:nvSpPr>
        <p:spPr>
          <a:xfrm>
            <a:off x="4666587" y="4521103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5FDBAC-291C-4A3C-A2EA-E5000A9E2713}"/>
              </a:ext>
            </a:extLst>
          </p:cNvPr>
          <p:cNvSpPr/>
          <p:nvPr/>
        </p:nvSpPr>
        <p:spPr>
          <a:xfrm>
            <a:off x="4666587" y="4976842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4DB143-A97B-4087-B91F-E54CFA0B3F5A}"/>
              </a:ext>
            </a:extLst>
          </p:cNvPr>
          <p:cNvSpPr/>
          <p:nvPr/>
        </p:nvSpPr>
        <p:spPr>
          <a:xfrm>
            <a:off x="4666586" y="5432581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20788-D61F-444F-B80A-3C0ED87DCD92}"/>
              </a:ext>
            </a:extLst>
          </p:cNvPr>
          <p:cNvSpPr/>
          <p:nvPr/>
        </p:nvSpPr>
        <p:spPr>
          <a:xfrm>
            <a:off x="5213126" y="5869097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8D3F3-EEED-43E9-843C-059D49B3D4B2}"/>
              </a:ext>
            </a:extLst>
          </p:cNvPr>
          <p:cNvSpPr/>
          <p:nvPr/>
        </p:nvSpPr>
        <p:spPr>
          <a:xfrm>
            <a:off x="5728133" y="5869096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3886B-0C60-435C-ADC1-B3DD62CE104E}"/>
              </a:ext>
            </a:extLst>
          </p:cNvPr>
          <p:cNvSpPr/>
          <p:nvPr/>
        </p:nvSpPr>
        <p:spPr>
          <a:xfrm>
            <a:off x="6248390" y="5869095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1BB3A4-3188-4797-8EF6-77DF2E3CE0B9}"/>
              </a:ext>
            </a:extLst>
          </p:cNvPr>
          <p:cNvSpPr/>
          <p:nvPr/>
        </p:nvSpPr>
        <p:spPr>
          <a:xfrm>
            <a:off x="6763397" y="5869094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34E87D7-736F-48BB-AC04-0A9355633633}"/>
              </a:ext>
            </a:extLst>
          </p:cNvPr>
          <p:cNvCxnSpPr>
            <a:cxnSpLocks/>
            <a:stCxn id="7" idx="3"/>
            <a:endCxn id="35" idx="0"/>
          </p:cNvCxnSpPr>
          <p:nvPr/>
        </p:nvCxnSpPr>
        <p:spPr>
          <a:xfrm>
            <a:off x="5044961" y="4240925"/>
            <a:ext cx="1907623" cy="1628169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D51090C-B53F-48F9-9246-A082ECE7D4F8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>
            <a:off x="5044960" y="4692909"/>
            <a:ext cx="1392617" cy="1176186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7C4CCE-89B5-4EE7-B018-C4AA8C284574}"/>
              </a:ext>
            </a:extLst>
          </p:cNvPr>
          <p:cNvCxnSpPr>
            <a:stCxn id="30" idx="3"/>
            <a:endCxn id="33" idx="0"/>
          </p:cNvCxnSpPr>
          <p:nvPr/>
        </p:nvCxnSpPr>
        <p:spPr>
          <a:xfrm>
            <a:off x="5044960" y="5148648"/>
            <a:ext cx="872360" cy="720448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5FC5BC-C5EF-4B03-AC00-BF891B574F5E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>
            <a:off x="5044959" y="5604387"/>
            <a:ext cx="357354" cy="264710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611B04D-BB78-42CC-82F2-AD0C7CA5FA90}"/>
              </a:ext>
            </a:extLst>
          </p:cNvPr>
          <p:cNvSpPr/>
          <p:nvPr/>
        </p:nvSpPr>
        <p:spPr>
          <a:xfrm>
            <a:off x="2711820" y="5913572"/>
            <a:ext cx="974365" cy="287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32251E-46A7-4437-9BF8-CD655B7DF3E8}"/>
              </a:ext>
            </a:extLst>
          </p:cNvPr>
          <p:cNvCxnSpPr>
            <a:cxnSpLocks/>
          </p:cNvCxnSpPr>
          <p:nvPr/>
        </p:nvCxnSpPr>
        <p:spPr>
          <a:xfrm flipV="1">
            <a:off x="3624442" y="5792710"/>
            <a:ext cx="185231" cy="118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F03B1B-32BE-4C79-AE64-A4CE79287918}"/>
              </a:ext>
            </a:extLst>
          </p:cNvPr>
          <p:cNvSpPr/>
          <p:nvPr/>
        </p:nvSpPr>
        <p:spPr>
          <a:xfrm>
            <a:off x="5026046" y="3532830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Remainder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E69F57-0172-45F2-8168-2EAF9CC9E347}"/>
              </a:ext>
            </a:extLst>
          </p:cNvPr>
          <p:cNvCxnSpPr>
            <a:cxnSpLocks/>
          </p:cNvCxnSpPr>
          <p:nvPr/>
        </p:nvCxnSpPr>
        <p:spPr>
          <a:xfrm flipH="1">
            <a:off x="5004885" y="3820518"/>
            <a:ext cx="204291" cy="2100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767B90-DABA-4680-82C3-A2483CA35EDE}"/>
              </a:ext>
            </a:extLst>
          </p:cNvPr>
          <p:cNvSpPr/>
          <p:nvPr/>
        </p:nvSpPr>
        <p:spPr>
          <a:xfrm>
            <a:off x="2978634" y="3530343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Quotient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85D068-3A06-4E96-B35B-F5D05EBF276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934352" y="3782699"/>
            <a:ext cx="102144" cy="2585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6" grpId="0"/>
      <p:bldP spid="36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1E0-109A-4340-8F86-3487002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Binary (Fraction)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DB90-315F-4ED5-8B7C-99FCDD68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>
                <a:solidFill>
                  <a:srgbClr val="FF0000"/>
                </a:solidFill>
              </a:rPr>
              <a:t>Repeated multiplication-by-2</a:t>
            </a:r>
            <a:r>
              <a:rPr lang="en-US" dirty="0"/>
              <a:t> (multiply fractional </a:t>
            </a:r>
            <a:r>
              <a:rPr lang="en-US" dirty="0">
                <a:solidFill>
                  <a:srgbClr val="0070C0"/>
                </a:solidFill>
              </a:rPr>
              <a:t>results</a:t>
            </a:r>
            <a:r>
              <a:rPr lang="en-US" dirty="0"/>
              <a:t> repeatedly by 2. </a:t>
            </a:r>
            <a:r>
              <a:rPr lang="en-US" dirty="0">
                <a:solidFill>
                  <a:schemeClr val="accent1"/>
                </a:solidFill>
              </a:rPr>
              <a:t>Carries</a:t>
            </a:r>
            <a:r>
              <a:rPr lang="en-US" dirty="0"/>
              <a:t> form binary fraction)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</a:t>
            </a:r>
            <a:r>
              <a:rPr lang="en-US" altLang="en-US" dirty="0"/>
              <a:t>Convert 0.3125</a:t>
            </a:r>
            <a:r>
              <a:rPr lang="en-US" altLang="en-US" baseline="-25000" dirty="0"/>
              <a:t>10</a:t>
            </a:r>
            <a:r>
              <a:rPr lang="en-US" altLang="en-US" dirty="0"/>
              <a:t> to binary.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0.3125 * 2	= 			0 .</a:t>
            </a:r>
            <a:r>
              <a:rPr lang="en-US" dirty="0">
                <a:solidFill>
                  <a:srgbClr val="0070C0"/>
                </a:solidFill>
              </a:rPr>
              <a:t>625</a:t>
            </a:r>
          </a:p>
          <a:p>
            <a:pPr lvl="1"/>
            <a:r>
              <a:rPr lang="en-US" altLang="en-US" dirty="0"/>
              <a:t>0.</a:t>
            </a:r>
            <a:r>
              <a:rPr lang="en-US" altLang="en-US" dirty="0">
                <a:solidFill>
                  <a:srgbClr val="0070C0"/>
                </a:solidFill>
              </a:rPr>
              <a:t>625</a:t>
            </a:r>
            <a:r>
              <a:rPr lang="en-US" altLang="en-US" dirty="0"/>
              <a:t> * 2		= 			1 .</a:t>
            </a:r>
            <a:r>
              <a:rPr lang="en-US" altLang="en-US" dirty="0">
                <a:solidFill>
                  <a:srgbClr val="0070C0"/>
                </a:solidFill>
              </a:rPr>
              <a:t>25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0.</a:t>
            </a:r>
            <a:r>
              <a:rPr lang="en-US" altLang="en-US" dirty="0">
                <a:solidFill>
                  <a:srgbClr val="0070C0"/>
                </a:solidFill>
              </a:rPr>
              <a:t>25</a:t>
            </a:r>
            <a:r>
              <a:rPr lang="en-US" altLang="en-US" dirty="0"/>
              <a:t> * 2		= 			0 .</a:t>
            </a:r>
            <a:r>
              <a:rPr lang="en-US" altLang="en-US" dirty="0">
                <a:solidFill>
                  <a:srgbClr val="0070C0"/>
                </a:solidFill>
              </a:rPr>
              <a:t>5</a:t>
            </a:r>
          </a:p>
          <a:p>
            <a:pPr lvl="1"/>
            <a:r>
              <a:rPr lang="en-US" altLang="en-US" dirty="0"/>
              <a:t>0.</a:t>
            </a:r>
            <a:r>
              <a:rPr lang="en-US" altLang="en-US" dirty="0">
                <a:solidFill>
                  <a:srgbClr val="0070C0"/>
                </a:solidFill>
              </a:rPr>
              <a:t>5</a:t>
            </a:r>
            <a:r>
              <a:rPr lang="en-US" altLang="en-US" dirty="0"/>
              <a:t> * 2		= 			1 .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A26BE-2C0F-41F9-B692-C57A572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1DCE8-2052-4BE9-BCCC-B605C41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20788-D61F-444F-B80A-3C0ED87DCD92}"/>
              </a:ext>
            </a:extLst>
          </p:cNvPr>
          <p:cNvSpPr/>
          <p:nvPr/>
        </p:nvSpPr>
        <p:spPr>
          <a:xfrm>
            <a:off x="4402838" y="5898893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8D3F3-EEED-43E9-843C-059D49B3D4B2}"/>
              </a:ext>
            </a:extLst>
          </p:cNvPr>
          <p:cNvSpPr/>
          <p:nvPr/>
        </p:nvSpPr>
        <p:spPr>
          <a:xfrm>
            <a:off x="4917845" y="5898892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3886B-0C60-435C-ADC1-B3DD62CE104E}"/>
              </a:ext>
            </a:extLst>
          </p:cNvPr>
          <p:cNvSpPr/>
          <p:nvPr/>
        </p:nvSpPr>
        <p:spPr>
          <a:xfrm>
            <a:off x="5438102" y="5898891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1BB3A4-3188-4797-8EF6-77DF2E3CE0B9}"/>
              </a:ext>
            </a:extLst>
          </p:cNvPr>
          <p:cNvSpPr/>
          <p:nvPr/>
        </p:nvSpPr>
        <p:spPr>
          <a:xfrm>
            <a:off x="5953109" y="5898890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11B04D-BB78-42CC-82F2-AD0C7CA5FA90}"/>
              </a:ext>
            </a:extLst>
          </p:cNvPr>
          <p:cNvSpPr/>
          <p:nvPr/>
        </p:nvSpPr>
        <p:spPr>
          <a:xfrm>
            <a:off x="7301971" y="5896185"/>
            <a:ext cx="974365" cy="287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32251E-46A7-4437-9BF8-CD655B7DF3E8}"/>
              </a:ext>
            </a:extLst>
          </p:cNvPr>
          <p:cNvCxnSpPr>
            <a:cxnSpLocks/>
          </p:cNvCxnSpPr>
          <p:nvPr/>
        </p:nvCxnSpPr>
        <p:spPr>
          <a:xfrm flipH="1" flipV="1">
            <a:off x="7125984" y="5751202"/>
            <a:ext cx="229954" cy="194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32EBFEF-1111-4519-A965-0117E49AEF5B}"/>
              </a:ext>
            </a:extLst>
          </p:cNvPr>
          <p:cNvSpPr/>
          <p:nvPr/>
        </p:nvSpPr>
        <p:spPr>
          <a:xfrm>
            <a:off x="5279801" y="3532829"/>
            <a:ext cx="1305436" cy="267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Carry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F8A53-04F6-41FE-B970-3B24E51AF837}"/>
              </a:ext>
            </a:extLst>
          </p:cNvPr>
          <p:cNvCxnSpPr>
            <a:cxnSpLocks/>
          </p:cNvCxnSpPr>
          <p:nvPr/>
        </p:nvCxnSpPr>
        <p:spPr>
          <a:xfrm>
            <a:off x="6331482" y="3800730"/>
            <a:ext cx="190691" cy="2335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D976F04-958B-4771-8FC2-CB5AD1103AAD}"/>
              </a:ext>
            </a:extLst>
          </p:cNvPr>
          <p:cNvSpPr/>
          <p:nvPr/>
        </p:nvSpPr>
        <p:spPr>
          <a:xfrm>
            <a:off x="3887841" y="5896185"/>
            <a:ext cx="515007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BEF5C-B458-4A82-BA6D-649F3F503143}"/>
              </a:ext>
            </a:extLst>
          </p:cNvPr>
          <p:cNvSpPr/>
          <p:nvPr/>
        </p:nvSpPr>
        <p:spPr>
          <a:xfrm>
            <a:off x="6723202" y="3532829"/>
            <a:ext cx="2115724" cy="252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4F289FB-438F-4DC8-BDC0-31A57AC4C1E0}"/>
              </a:ext>
            </a:extLst>
          </p:cNvPr>
          <p:cNvCxnSpPr>
            <a:cxnSpLocks/>
          </p:cNvCxnSpPr>
          <p:nvPr/>
        </p:nvCxnSpPr>
        <p:spPr>
          <a:xfrm flipH="1">
            <a:off x="7332651" y="3822006"/>
            <a:ext cx="102144" cy="2585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76EF5CD-51B3-4278-B6CF-9435CB683BE0}"/>
              </a:ext>
            </a:extLst>
          </p:cNvPr>
          <p:cNvSpPr/>
          <p:nvPr/>
        </p:nvSpPr>
        <p:spPr>
          <a:xfrm>
            <a:off x="6481969" y="4078369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0418B4-A587-41CA-9E5E-ACF87549B8D0}"/>
              </a:ext>
            </a:extLst>
          </p:cNvPr>
          <p:cNvSpPr/>
          <p:nvPr/>
        </p:nvSpPr>
        <p:spPr>
          <a:xfrm>
            <a:off x="6481968" y="4530353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AED086-197E-4294-B8B7-B289529C55C5}"/>
              </a:ext>
            </a:extLst>
          </p:cNvPr>
          <p:cNvSpPr/>
          <p:nvPr/>
        </p:nvSpPr>
        <p:spPr>
          <a:xfrm>
            <a:off x="6481968" y="4986092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0F1347A-EEBD-4F37-8C0F-3EBB45B12013}"/>
              </a:ext>
            </a:extLst>
          </p:cNvPr>
          <p:cNvSpPr/>
          <p:nvPr/>
        </p:nvSpPr>
        <p:spPr>
          <a:xfrm>
            <a:off x="6481967" y="5441831"/>
            <a:ext cx="378373" cy="343611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3293962-7711-48F9-AEB5-2EA5C4E7F1AC}"/>
              </a:ext>
            </a:extLst>
          </p:cNvPr>
          <p:cNvCxnSpPr>
            <a:cxnSpLocks/>
            <a:stCxn id="94" idx="1"/>
            <a:endCxn id="32" idx="0"/>
          </p:cNvCxnSpPr>
          <p:nvPr/>
        </p:nvCxnSpPr>
        <p:spPr>
          <a:xfrm rot="10800000" flipV="1">
            <a:off x="4592025" y="4250175"/>
            <a:ext cx="1889944" cy="1648718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A937533-158C-44CA-9C7C-47919BC64B30}"/>
              </a:ext>
            </a:extLst>
          </p:cNvPr>
          <p:cNvCxnSpPr>
            <a:cxnSpLocks/>
            <a:stCxn id="95" idx="1"/>
            <a:endCxn id="33" idx="0"/>
          </p:cNvCxnSpPr>
          <p:nvPr/>
        </p:nvCxnSpPr>
        <p:spPr>
          <a:xfrm rot="10800000" flipV="1">
            <a:off x="5107032" y="4702158"/>
            <a:ext cx="1374936" cy="1196733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8606B16-A320-4140-98CE-FE0D9D1DFA56}"/>
              </a:ext>
            </a:extLst>
          </p:cNvPr>
          <p:cNvCxnSpPr>
            <a:cxnSpLocks/>
            <a:stCxn id="96" idx="1"/>
            <a:endCxn id="34" idx="0"/>
          </p:cNvCxnSpPr>
          <p:nvPr/>
        </p:nvCxnSpPr>
        <p:spPr>
          <a:xfrm rot="10800000" flipV="1">
            <a:off x="5627290" y="5157897"/>
            <a:ext cx="854679" cy="740993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29F33B4-4CB8-46BC-AFFF-7FED9EEF348D}"/>
              </a:ext>
            </a:extLst>
          </p:cNvPr>
          <p:cNvCxnSpPr>
            <a:cxnSpLocks/>
            <a:stCxn id="97" idx="1"/>
            <a:endCxn id="35" idx="0"/>
          </p:cNvCxnSpPr>
          <p:nvPr/>
        </p:nvCxnSpPr>
        <p:spPr>
          <a:xfrm rot="10800000" flipV="1">
            <a:off x="6142297" y="5613636"/>
            <a:ext cx="339671" cy="285253"/>
          </a:xfrm>
          <a:prstGeom prst="bentConnector2">
            <a:avLst/>
          </a:prstGeom>
          <a:ln w="38100">
            <a:solidFill>
              <a:schemeClr val="accent1">
                <a:alpha val="3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76" grpId="0"/>
      <p:bldP spid="83" grpId="0"/>
      <p:bldP spid="88" grpId="0"/>
      <p:bldP spid="91" grpId="0"/>
      <p:bldP spid="94" grpId="0" animBg="1"/>
      <p:bldP spid="95" grpId="0" animBg="1"/>
      <p:bldP spid="96" grpId="0" animBg="1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E32D-A6F4-44CB-A061-544DA541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Counting</a:t>
            </a:r>
            <a:br>
              <a:rPr lang="en-US" sz="5400" dirty="0"/>
            </a:br>
            <a:r>
              <a:rPr lang="en-US" sz="5400" dirty="0"/>
              <a:t>in</a:t>
            </a:r>
            <a:br>
              <a:rPr lang="en-US" sz="5400" dirty="0"/>
            </a:br>
            <a:r>
              <a:rPr lang="en-US" sz="5400" dirty="0"/>
              <a:t>Binary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1B3AC77-9A5E-4E9D-A0CE-47468476E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558614"/>
              </p:ext>
            </p:extLst>
          </p:nvPr>
        </p:nvGraphicFramePr>
        <p:xfrm>
          <a:off x="5975673" y="241865"/>
          <a:ext cx="3767958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158">
                  <a:extLst>
                    <a:ext uri="{9D8B030D-6E8A-4147-A177-3AD203B41FA5}">
                      <a16:colId xmlns:a16="http://schemas.microsoft.com/office/drawing/2014/main" val="41505014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1110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18674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4862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7813628"/>
                    </a:ext>
                  </a:extLst>
                </a:gridCol>
              </a:tblGrid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Decimal Number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Binary Number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7612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7871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4268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892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6209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7889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3391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9362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104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8189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5364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5816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19453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0560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622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45653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44510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944E1E-1E8A-41E3-8946-B7314AD0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4 bits, we can represent numbers: 0 : 2</a:t>
            </a:r>
            <a:r>
              <a:rPr lang="en-US" sz="2800" baseline="30000" dirty="0"/>
              <a:t>4</a:t>
            </a:r>
            <a:r>
              <a:rPr lang="en-US" sz="2800" dirty="0"/>
              <a:t>-1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n bits, we can represent numbers: 0 : 2</a:t>
            </a:r>
            <a:r>
              <a:rPr lang="en-US" sz="2800" baseline="30000" dirty="0"/>
              <a:t>n</a:t>
            </a:r>
            <a:r>
              <a:rPr lang="en-US" sz="2800" dirty="0"/>
              <a:t>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FB755-729D-462C-8B4D-C33FE940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F5E76-2642-4D03-9D66-0D979ABB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D8FCE2C9-15A9-4B0C-AD6C-8419BDC48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187143"/>
              </p:ext>
            </p:extLst>
          </p:nvPr>
        </p:nvGraphicFramePr>
        <p:xfrm>
          <a:off x="5975671" y="241865"/>
          <a:ext cx="3767958" cy="62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158">
                  <a:extLst>
                    <a:ext uri="{9D8B030D-6E8A-4147-A177-3AD203B41FA5}">
                      <a16:colId xmlns:a16="http://schemas.microsoft.com/office/drawing/2014/main" val="41505014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1110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18674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14862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7813628"/>
                    </a:ext>
                  </a:extLst>
                </a:gridCol>
              </a:tblGrid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Decimal Number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Binary Number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7612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7871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4268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892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6209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87889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3391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9362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104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08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81898"/>
                  </a:ext>
                </a:extLst>
              </a:tr>
              <a:tr h="265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5364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58167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19453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205609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16228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45653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24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2:</a:t>
            </a:r>
          </a:p>
          <a:p>
            <a:pPr lvl="1"/>
            <a:r>
              <a:rPr lang="en-US" dirty="0"/>
              <a:t>Pages 45 – 54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Hazem Ibrahim Shehata</a:t>
            </a:r>
          </a:p>
          <a:p>
            <a:pPr lvl="1"/>
            <a:r>
              <a:rPr lang="en-US" dirty="0"/>
              <a:t>Email: hshehata@su.edu.sa</a:t>
            </a:r>
          </a:p>
          <a:p>
            <a:pPr lvl="1"/>
            <a:r>
              <a:rPr lang="en-US" dirty="0"/>
              <a:t>Lectures: Wednesday 8:00am – 9:50am</a:t>
            </a:r>
          </a:p>
          <a:p>
            <a:pPr lvl="1"/>
            <a:r>
              <a:rPr lang="en-US" dirty="0"/>
              <a:t>Tutorial/lab: Sunday 1:00pm – 2:50pm</a:t>
            </a:r>
          </a:p>
          <a:p>
            <a:pPr lvl="1"/>
            <a:r>
              <a:rPr lang="en-US" dirty="0"/>
              <a:t>Office Hours: TBA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A2F1-758E-4FB3-A638-5467462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730C-92EF-4387-8F59-E2A61464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</a:t>
            </a:r>
          </a:p>
          <a:p>
            <a:pPr lvl="1"/>
            <a:r>
              <a:rPr lang="en-US" dirty="0"/>
              <a:t>http://hshehata.github.io/courses/su/cs211/</a:t>
            </a:r>
          </a:p>
          <a:p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“Digital Fundamentals”, Thomas L. Floyd, 10th Edition, 2009, </a:t>
            </a:r>
            <a:r>
              <a:rPr lang="en-US" dirty="0">
                <a:hlinkClick r:id="rId2"/>
              </a:rPr>
              <a:t>http://catalogue.pearsoned.co.uk/educator/product/Digital-Fundamentals-Pearson-New-International-Edition-10E/9781292025629.page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905DE-52A5-4A94-8039-56BDAD23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B88A4-87C2-4C88-BEFA-B6859C24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8270-AC38-473B-86F4-9A7F4F59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4E1A-04AF-4392-9C07-C21509DA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797F4-A9DA-4776-9F41-8E74E3CB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EDD22-A938-448F-B075-28F3771C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9B56D1-F6C4-4DEB-AC6F-ED57C135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4821"/>
              </p:ext>
            </p:extLst>
          </p:nvPr>
        </p:nvGraphicFramePr>
        <p:xfrm>
          <a:off x="2032000" y="2506840"/>
          <a:ext cx="8127999" cy="3657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1534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19284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317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Course  Work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Grade Distribution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3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Attendance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19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Quizzes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2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Assignments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Midterm Exam (1)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1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Midterm Exam (2)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Final Exam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2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Points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9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C619-E94C-4CFF-8C96-020030D4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FEF9-F4F0-414A-A318-C063B4B0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Systems, Operations, Codes </a:t>
            </a:r>
            <a:r>
              <a:rPr lang="en-US" dirty="0">
                <a:sym typeface="Wingdings" panose="05000000000000000000" pitchFamily="2" charset="2"/>
              </a:rPr>
              <a:t> Ch. 2</a:t>
            </a:r>
          </a:p>
          <a:p>
            <a:r>
              <a:rPr lang="en-US" dirty="0"/>
              <a:t>Logic Gates and Boolean Algebra </a:t>
            </a:r>
            <a:r>
              <a:rPr lang="en-US" dirty="0">
                <a:sym typeface="Wingdings" panose="05000000000000000000" pitchFamily="2" charset="2"/>
              </a:rPr>
              <a:t> Ch. 3, 4</a:t>
            </a:r>
          </a:p>
          <a:p>
            <a:r>
              <a:rPr lang="en-US" dirty="0">
                <a:sym typeface="Wingdings" panose="05000000000000000000" pitchFamily="2" charset="2"/>
              </a:rPr>
              <a:t>Combinational Logic  Ch. 5, 6</a:t>
            </a:r>
          </a:p>
          <a:p>
            <a:r>
              <a:rPr lang="en-US" dirty="0">
                <a:sym typeface="Wingdings" panose="05000000000000000000" pitchFamily="2" charset="2"/>
              </a:rPr>
              <a:t>Sequential Logic  Ch. 7, 8,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Memory  Ch. 10 [Optional!]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2C165-2B20-47BD-B973-329C3B70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A9423-68E9-4C99-841A-E184EC1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FF96-6F1E-47AF-9AF0-BC017DF8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Cedar Logic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B3FD-FB90-4388-8B1C-224ECFA5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Concepts learned in this course are applied using: </a:t>
            </a:r>
            <a:r>
              <a:rPr lang="en-US" dirty="0">
                <a:solidFill>
                  <a:srgbClr val="FF0000"/>
                </a:solidFill>
              </a:rPr>
              <a:t>Cedar Logic Simulator</a:t>
            </a:r>
            <a:r>
              <a:rPr lang="en-US" dirty="0"/>
              <a:t> (or shortly: </a:t>
            </a:r>
            <a:r>
              <a:rPr lang="en-US" dirty="0">
                <a:solidFill>
                  <a:srgbClr val="FF0000"/>
                </a:solidFill>
              </a:rPr>
              <a:t>Cedar LS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Open-source digital logic simulator</a:t>
            </a:r>
          </a:p>
          <a:p>
            <a:pPr lvl="1"/>
            <a:r>
              <a:rPr lang="en-US" dirty="0"/>
              <a:t>Developed for academic purposes.</a:t>
            </a:r>
          </a:p>
          <a:p>
            <a:pPr lvl="1"/>
            <a:r>
              <a:rPr lang="en-US" dirty="0"/>
              <a:t>Very simple and intuitive user interface.</a:t>
            </a:r>
          </a:p>
          <a:p>
            <a:pPr lvl="1"/>
            <a:r>
              <a:rPr lang="en-US" dirty="0"/>
              <a:t>Download link: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https://sourceforge.net/projects/cedarlogic/files/latest/download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E66EF-6F58-40BC-A84B-FE935AAC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D39FD-3B9D-4B06-B30D-6ABE82E6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FF48-7C8C-4B60-BFD4-302742253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5" t="23435" r="30209" b="19756"/>
          <a:stretch/>
        </p:blipFill>
        <p:spPr>
          <a:xfrm>
            <a:off x="7740869" y="2380593"/>
            <a:ext cx="3414811" cy="21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2A1BCC-1051-4020-9CC5-B3982393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Ch.2: Number Systems, Operations, and Codes</a:t>
            </a:r>
          </a:p>
        </p:txBody>
      </p:sp>
      <p:pic>
        <p:nvPicPr>
          <p:cNvPr id="10" name="Picture Placeholder 9" descr="A close up of a blackboard&#10;&#10;Description generated with high confidence">
            <a:extLst>
              <a:ext uri="{FF2B5EF4-FFF2-40B4-BE49-F238E27FC236}">
                <a16:creationId xmlns:a16="http://schemas.microsoft.com/office/drawing/2014/main" id="{946F5FC4-140A-42B0-BE4D-214CA498F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6" b="146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3D91F7-35B3-4B2C-AFAE-E47CD21F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6B75B-6996-4884-B744-3F3F24E8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55E26-7188-46EA-92F8-92FE9E8B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8CE2AF-387B-4C80-9289-96CB7D08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F4A99F-A17B-428D-8E52-D1D7B181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of each digit in a </a:t>
            </a:r>
            <a:r>
              <a:rPr lang="en-US" dirty="0">
                <a:solidFill>
                  <a:srgbClr val="FF0000"/>
                </a:solidFill>
              </a:rPr>
              <a:t>weighted number system</a:t>
            </a:r>
            <a:r>
              <a:rPr lang="en-US" dirty="0"/>
              <a:t> is assigned a weight based on the </a:t>
            </a:r>
            <a:r>
              <a:rPr lang="en-US" dirty="0">
                <a:solidFill>
                  <a:srgbClr val="FF0000"/>
                </a:solidFill>
              </a:rPr>
              <a:t>base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radix</a:t>
            </a:r>
            <a:r>
              <a:rPr lang="en-US" dirty="0"/>
              <a:t> of that system.</a:t>
            </a:r>
          </a:p>
          <a:p>
            <a:r>
              <a:rPr lang="en-US" dirty="0"/>
              <a:t>Radix/base of decimal system is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Ten possible values</a:t>
            </a:r>
            <a:r>
              <a:rPr lang="en-US" dirty="0"/>
              <a:t> for each digit: 0, 1, 2, …, 9.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The number 409.631</a:t>
            </a:r>
            <a:r>
              <a:rPr lang="en-US" baseline="-25000" dirty="0"/>
              <a:t>10</a:t>
            </a:r>
          </a:p>
          <a:p>
            <a:r>
              <a:rPr lang="en-US" dirty="0"/>
              <a:t>Column weights of decimal numbers are </a:t>
            </a:r>
            <a:r>
              <a:rPr lang="en-US" dirty="0">
                <a:solidFill>
                  <a:srgbClr val="FF0000"/>
                </a:solidFill>
              </a:rPr>
              <a:t>powers of 10</a:t>
            </a:r>
            <a:r>
              <a:rPr lang="en-US" dirty="0"/>
              <a:t>:</a:t>
            </a:r>
          </a:p>
          <a:p>
            <a:pPr marL="201168" lvl="1" indent="0" algn="ctr">
              <a:buNone/>
            </a:pPr>
            <a:r>
              <a:rPr lang="en-US" altLang="en-US" dirty="0"/>
              <a:t>… 10</a:t>
            </a:r>
            <a:r>
              <a:rPr lang="en-US" altLang="en-US" baseline="30000" dirty="0"/>
              <a:t>3</a:t>
            </a:r>
            <a:r>
              <a:rPr lang="en-US" altLang="en-US" dirty="0"/>
              <a:t> 10</a:t>
            </a:r>
            <a:r>
              <a:rPr lang="en-US" altLang="en-US" baseline="30000" dirty="0"/>
              <a:t>2</a:t>
            </a:r>
            <a:r>
              <a:rPr lang="en-US" altLang="en-US" dirty="0"/>
              <a:t> 10</a:t>
            </a:r>
            <a:r>
              <a:rPr lang="en-US" altLang="en-US" baseline="30000" dirty="0"/>
              <a:t>1</a:t>
            </a:r>
            <a:r>
              <a:rPr lang="en-US" altLang="en-US" dirty="0"/>
              <a:t> 10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/>
              <a:t>10</a:t>
            </a:r>
            <a:r>
              <a:rPr lang="en-US" altLang="en-US" baseline="30000" dirty="0"/>
              <a:t>-1</a:t>
            </a:r>
            <a:r>
              <a:rPr lang="en-US" altLang="en-US" dirty="0"/>
              <a:t> 10</a:t>
            </a:r>
            <a:r>
              <a:rPr lang="en-US" altLang="en-US" baseline="30000" dirty="0"/>
              <a:t>-2</a:t>
            </a:r>
            <a:r>
              <a:rPr lang="en-US" altLang="en-US" dirty="0"/>
              <a:t> 10</a:t>
            </a:r>
            <a:r>
              <a:rPr lang="en-US" altLang="en-US" baseline="30000" dirty="0"/>
              <a:t>-3</a:t>
            </a:r>
            <a:r>
              <a:rPr lang="en-US" altLang="en-US" dirty="0"/>
              <a:t> 10</a:t>
            </a:r>
            <a:r>
              <a:rPr lang="en-US" altLang="en-US" baseline="30000" dirty="0"/>
              <a:t>-4</a:t>
            </a:r>
            <a:r>
              <a:rPr lang="en-US" altLang="en-US" dirty="0"/>
              <a:t>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27B7-4E7B-4120-8B04-74879B96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9301-22D1-415F-97CE-7D9042E0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2593CC2-AA0E-4863-BC29-D9D205FE1863}"/>
              </a:ext>
            </a:extLst>
          </p:cNvPr>
          <p:cNvSpPr/>
          <p:nvPr/>
        </p:nvSpPr>
        <p:spPr>
          <a:xfrm>
            <a:off x="7031421" y="5457030"/>
            <a:ext cx="1844566" cy="824128"/>
          </a:xfrm>
          <a:prstGeom prst="borderCallout1">
            <a:avLst>
              <a:gd name="adj1" fmla="val 45241"/>
              <a:gd name="adj2" fmla="val 898"/>
              <a:gd name="adj3" fmla="val -17015"/>
              <a:gd name="adj4" fmla="val -49521"/>
            </a:avLst>
          </a:prstGeom>
          <a:ln w="38100">
            <a:solidFill>
              <a:schemeClr val="accent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Radix Point</a:t>
            </a:r>
          </a:p>
          <a:p>
            <a:pPr algn="ctr"/>
            <a:r>
              <a:rPr lang="en-US" sz="2000" b="1" dirty="0"/>
              <a:t>(Decimal Point)</a:t>
            </a:r>
          </a:p>
        </p:txBody>
      </p:sp>
    </p:spTree>
    <p:extLst>
      <p:ext uri="{BB962C8B-B14F-4D97-AF65-F5344CB8AC3E}">
        <p14:creationId xmlns:p14="http://schemas.microsoft.com/office/powerpoint/2010/main" val="25619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08E2-A402-41AF-A49C-04329AF5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8049-8FF3-4BC3-A669-1B6271BE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numbers can be expressed as </a:t>
            </a:r>
            <a:r>
              <a:rPr lang="en-US" dirty="0">
                <a:solidFill>
                  <a:srgbClr val="FF0000"/>
                </a:solidFill>
              </a:rPr>
              <a:t>sum of products</a:t>
            </a:r>
            <a:r>
              <a:rPr lang="en-US" dirty="0"/>
              <a:t> of each digit times column value for that digit.</a:t>
            </a:r>
          </a:p>
          <a:p>
            <a:r>
              <a:rPr lang="en-US" dirty="0">
                <a:solidFill>
                  <a:srgbClr val="00B050"/>
                </a:solidFill>
              </a:rPr>
              <a:t>Example:</a:t>
            </a:r>
          </a:p>
          <a:p>
            <a:pPr lvl="1"/>
            <a:r>
              <a:rPr lang="en-US" dirty="0"/>
              <a:t>Express the number 480.52</a:t>
            </a:r>
            <a:r>
              <a:rPr lang="en-US" baseline="-25000" dirty="0"/>
              <a:t>10</a:t>
            </a:r>
            <a:r>
              <a:rPr lang="en-US" dirty="0"/>
              <a:t> as the sum of values of each digit.</a:t>
            </a:r>
          </a:p>
          <a:p>
            <a:r>
              <a:rPr lang="en-US" dirty="0">
                <a:solidFill>
                  <a:srgbClr val="00B050"/>
                </a:solidFill>
              </a:rPr>
              <a:t>Solution:</a:t>
            </a:r>
          </a:p>
          <a:p>
            <a:pPr lvl="1"/>
            <a:r>
              <a:rPr lang="en-US" altLang="en-US" dirty="0"/>
              <a:t>480.52</a:t>
            </a:r>
            <a:r>
              <a:rPr lang="en-US" altLang="en-US" baseline="-25000" dirty="0"/>
              <a:t>10</a:t>
            </a:r>
            <a:r>
              <a:rPr lang="en-US" altLang="en-US" dirty="0"/>
              <a:t>	=</a:t>
            </a:r>
            <a:r>
              <a:rPr lang="en-US" altLang="en-US" dirty="0">
                <a:solidFill>
                  <a:srgbClr val="FF0000"/>
                </a:solidFill>
              </a:rPr>
              <a:t> (4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 + (8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) + (0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) + (5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-1</a:t>
            </a:r>
            <a:r>
              <a:rPr lang="en-US" altLang="en-US" dirty="0">
                <a:solidFill>
                  <a:srgbClr val="FF0000"/>
                </a:solidFill>
              </a:rPr>
              <a:t>) + (2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-2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2878-BA77-4FBA-B735-2E326AA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BDD06-1E9F-4AB4-B528-578E0340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3517</TotalTime>
  <Words>1062</Words>
  <Application>Microsoft Office PowerPoint</Application>
  <PresentationFormat>Widescreen</PresentationFormat>
  <Paragraphs>324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Retrospect</vt:lpstr>
      <vt:lpstr>CS 211 - Digital Logic Design 211 عال - تصميم المنطق الرقمي   First Term - 1439/1440 Lecture #1</vt:lpstr>
      <vt:lpstr>Teaching Staff</vt:lpstr>
      <vt:lpstr>Course Info</vt:lpstr>
      <vt:lpstr>Course Info (Cont.)</vt:lpstr>
      <vt:lpstr>Course Overview</vt:lpstr>
      <vt:lpstr>Cedar Logic Simulator</vt:lpstr>
      <vt:lpstr>Ch.2: Number Systems, Operations, and Codes</vt:lpstr>
      <vt:lpstr>Decimal Numbers</vt:lpstr>
      <vt:lpstr>Decimal Numbers (Cont.)</vt:lpstr>
      <vt:lpstr>Binary Numbers</vt:lpstr>
      <vt:lpstr>Conversion: Binary  Decimal</vt:lpstr>
      <vt:lpstr>Conversion: Decimal  Binary (Integer)</vt:lpstr>
      <vt:lpstr>Conversion: Decimal  Binary (Integer)</vt:lpstr>
      <vt:lpstr>Conversion: Decimal  Binary (Fraction)</vt:lpstr>
      <vt:lpstr>Counting in Binary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128</cp:revision>
  <dcterms:created xsi:type="dcterms:W3CDTF">2018-09-06T21:08:39Z</dcterms:created>
  <dcterms:modified xsi:type="dcterms:W3CDTF">2018-09-09T15:11:59Z</dcterms:modified>
</cp:coreProperties>
</file>