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828" r:id="rId2"/>
    <p:sldId id="826" r:id="rId3"/>
    <p:sldId id="733" r:id="rId4"/>
    <p:sldId id="734" r:id="rId5"/>
    <p:sldId id="735" r:id="rId6"/>
    <p:sldId id="736" r:id="rId7"/>
    <p:sldId id="737" r:id="rId8"/>
    <p:sldId id="738" r:id="rId9"/>
    <p:sldId id="739" r:id="rId10"/>
    <p:sldId id="740" r:id="rId11"/>
    <p:sldId id="741" r:id="rId12"/>
    <p:sldId id="742" r:id="rId13"/>
    <p:sldId id="743" r:id="rId14"/>
    <p:sldId id="744" r:id="rId15"/>
    <p:sldId id="745" r:id="rId16"/>
    <p:sldId id="746" r:id="rId17"/>
    <p:sldId id="747" r:id="rId18"/>
    <p:sldId id="749" r:id="rId19"/>
    <p:sldId id="750" r:id="rId20"/>
    <p:sldId id="827" r:id="rId21"/>
    <p:sldId id="752" r:id="rId22"/>
    <p:sldId id="753" r:id="rId23"/>
    <p:sldId id="754" r:id="rId24"/>
    <p:sldId id="755" r:id="rId25"/>
    <p:sldId id="756" r:id="rId26"/>
    <p:sldId id="757" r:id="rId27"/>
    <p:sldId id="758" r:id="rId28"/>
    <p:sldId id="820" r:id="rId2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33FF"/>
    <a:srgbClr val="0033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24" autoAdjust="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8.xml"/><Relationship Id="rId18" Type="http://schemas.openxmlformats.org/officeDocument/2006/relationships/slide" Target="slides/slide27.xml"/><Relationship Id="rId3" Type="http://schemas.openxmlformats.org/officeDocument/2006/relationships/slide" Target="slides/slide7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17" Type="http://schemas.openxmlformats.org/officeDocument/2006/relationships/slide" Target="slides/slide24.xml"/><Relationship Id="rId2" Type="http://schemas.openxmlformats.org/officeDocument/2006/relationships/slide" Target="slides/slide5.xml"/><Relationship Id="rId16" Type="http://schemas.openxmlformats.org/officeDocument/2006/relationships/slide" Target="slides/slide23.xml"/><Relationship Id="rId1" Type="http://schemas.openxmlformats.org/officeDocument/2006/relationships/slide" Target="slides/slide4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5" Type="http://schemas.openxmlformats.org/officeDocument/2006/relationships/slide" Target="slides/slide9.xml"/><Relationship Id="rId15" Type="http://schemas.openxmlformats.org/officeDocument/2006/relationships/slide" Target="slides/slide22.xml"/><Relationship Id="rId10" Type="http://schemas.openxmlformats.org/officeDocument/2006/relationships/slide" Target="slides/slide15.xml"/><Relationship Id="rId4" Type="http://schemas.openxmlformats.org/officeDocument/2006/relationships/slide" Target="slides/slide8.xml"/><Relationship Id="rId9" Type="http://schemas.openxmlformats.org/officeDocument/2006/relationships/slide" Target="slides/slide14.xml"/><Relationship Id="rId14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8A7053-2011-40C3-B542-A0B1B2E29EE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17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17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17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20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5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20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21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711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21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30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32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32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3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6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10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13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16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0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5708707E-149E-4AA7-AF33-30C02D54414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199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32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221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93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538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0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2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74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22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222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198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ttp/hshehata.github.io/courses/zu/cse321a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321a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(1)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ات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Fall 2016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#9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3075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230813"/>
            <a:ext cx="8713788" cy="1582737"/>
          </a:xfrm>
          <a:noFill/>
        </p:spPr>
        <p:txBody>
          <a:bodyPr lIns="90488" tIns="44450" rIns="90488" bIns="44450"/>
          <a:lstStyle/>
          <a:p>
            <a:r>
              <a:rPr lang="en-US" altLang="en-US" sz="2600"/>
              <a:t>Operand described using 2 address fields: A and R.</a:t>
            </a:r>
          </a:p>
          <a:p>
            <a:r>
              <a:rPr lang="en-US" altLang="en-US" sz="2600"/>
              <a:t>One holds base value and the other holds displacement.</a:t>
            </a:r>
          </a:p>
          <a:p>
            <a:r>
              <a:rPr lang="en-US" altLang="en-US" sz="2600">
                <a:solidFill>
                  <a:srgbClr val="0033CC"/>
                </a:solidFill>
              </a:rPr>
              <a:t>EA = A + [R]</a:t>
            </a:r>
          </a:p>
        </p:txBody>
      </p:sp>
      <p:pic>
        <p:nvPicPr>
          <p:cNvPr id="11253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052513"/>
            <a:ext cx="4681537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6. Displacement Addressing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331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6. Displacement Addressing – </a:t>
            </a:r>
            <a:r>
              <a:rPr lang="en-US" altLang="en-US" sz="2000"/>
              <a:t>Relative</a:t>
            </a:r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507413" cy="5638800"/>
          </a:xfrm>
        </p:spPr>
        <p:txBody>
          <a:bodyPr/>
          <a:lstStyle/>
          <a:p>
            <a:pPr>
              <a:buSzPts val="2800"/>
            </a:pPr>
            <a:r>
              <a:rPr lang="en-US" altLang="en-US" b="1">
                <a:solidFill>
                  <a:srgbClr val="000000"/>
                </a:solidFill>
              </a:rPr>
              <a:t>Relative Addressing (PC-relative)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R is implicitly defined as the PC </a:t>
            </a: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</a:t>
            </a:r>
            <a:r>
              <a:rPr lang="en-US" altLang="en-US">
                <a:solidFill>
                  <a:srgbClr val="000000"/>
                </a:solidFill>
              </a:rPr>
              <a:t> R=PC 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A is the displacement; a signed number (in 2’s complement representation by default).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Meaning: operand found A locations far from following instruction.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33CC"/>
                </a:solidFill>
              </a:rPr>
              <a:t>EA = A + [PC]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33CC"/>
                </a:solidFill>
              </a:rPr>
              <a:t>Notation: @(A)</a:t>
            </a:r>
            <a:endParaRPr lang="en-US" altLang="en-US">
              <a:solidFill>
                <a:srgbClr val="000000"/>
              </a:solidFill>
            </a:endParaRP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Ex.: ADD @(-100)</a:t>
            </a:r>
          </a:p>
          <a:p>
            <a:pPr lvl="2">
              <a:buSzPts val="2000"/>
            </a:pPr>
            <a:r>
              <a:rPr lang="en-US" altLang="en-US">
                <a:solidFill>
                  <a:srgbClr val="000000"/>
                </a:solidFill>
              </a:rPr>
              <a:t>AC </a:t>
            </a: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 [AC] + </a:t>
            </a: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[ – 100 + [PC] ]</a:t>
            </a:r>
            <a:r>
              <a:rPr lang="en-US" altLang="en-US" b="1">
                <a:solidFill>
                  <a:srgbClr val="000000"/>
                </a:solidFill>
                <a:sym typeface="Wingdings" panose="05000000000000000000" pitchFamily="2" charset="2"/>
              </a:rPr>
              <a:t>.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Most common usage: defining target address in (conditional) branch instructions.</a:t>
            </a:r>
          </a:p>
          <a:p>
            <a:pPr lvl="2">
              <a:buSzPts val="2000"/>
            </a:pPr>
            <a:r>
              <a:rPr lang="en-US" altLang="en-US">
                <a:solidFill>
                  <a:srgbClr val="000000"/>
                </a:solidFill>
              </a:rPr>
              <a:t>Ex.: “BRZ @(+30)” means “PC </a:t>
            </a: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 30 + [PC]” if zero flag is true.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434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6. Displacement Addressing – </a:t>
            </a:r>
            <a:r>
              <a:rPr lang="en-US" altLang="en-US" sz="2000"/>
              <a:t>Base Register</a:t>
            </a:r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18488" cy="5638800"/>
          </a:xfrm>
        </p:spPr>
        <p:txBody>
          <a:bodyPr/>
          <a:lstStyle/>
          <a:p>
            <a:pPr>
              <a:buSzPts val="2800"/>
            </a:pPr>
            <a:r>
              <a:rPr lang="en-US" altLang="en-US" b="1">
                <a:solidFill>
                  <a:srgbClr val="000000"/>
                </a:solidFill>
              </a:rPr>
              <a:t>Base-Register Addressing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Register R holds a base address.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A is a number representing a displacement from the base address.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33CC"/>
                </a:solidFill>
              </a:rPr>
              <a:t>EA = A + [R]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33CC"/>
                </a:solidFill>
              </a:rPr>
              <a:t>Notation: R(A)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Ex.: ADD R2(50)</a:t>
            </a:r>
          </a:p>
          <a:p>
            <a:pPr lvl="2">
              <a:buSzPts val="2000"/>
            </a:pPr>
            <a:r>
              <a:rPr lang="en-US" altLang="en-US">
                <a:solidFill>
                  <a:srgbClr val="000000"/>
                </a:solidFill>
              </a:rPr>
              <a:t>AC </a:t>
            </a: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 [AC] + </a:t>
            </a: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[ 50 + [R2] ]</a:t>
            </a:r>
            <a:endParaRPr lang="en-US" altLang="en-US" b="1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R may be explicit or implicit (e.g., segment registers in x86).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With N registers and K-bit displacement A, an instruction can reference one of N areas of 2</a:t>
            </a:r>
            <a:r>
              <a:rPr lang="en-US" altLang="en-US" baseline="30000">
                <a:solidFill>
                  <a:srgbClr val="000000"/>
                </a:solidFill>
              </a:rPr>
              <a:t>K</a:t>
            </a:r>
            <a:r>
              <a:rPr lang="en-US" altLang="en-US">
                <a:solidFill>
                  <a:srgbClr val="000000"/>
                </a:solidFill>
              </a:rPr>
              <a:t> words.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Most common usage: implementing segmentation.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536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6. Displacement Addressing – </a:t>
            </a:r>
            <a:r>
              <a:rPr lang="en-US" altLang="en-US" sz="2000"/>
              <a:t>Indexed</a:t>
            </a:r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ts val="2800"/>
            </a:pPr>
            <a:r>
              <a:rPr lang="en-US" altLang="en-US" b="1">
                <a:solidFill>
                  <a:srgbClr val="000000"/>
                </a:solidFill>
              </a:rPr>
              <a:t>Indexed Addressing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A is a memory address.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Register R holds displacement (index register).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33CC"/>
                </a:solidFill>
              </a:rPr>
              <a:t>EA = A + [R]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33CC"/>
                </a:solidFill>
              </a:rPr>
              <a:t>Notation: A(R)</a:t>
            </a:r>
          </a:p>
          <a:p>
            <a:pPr lvl="1">
              <a:buSzPts val="2400"/>
            </a:pPr>
            <a:r>
              <a:rPr lang="pt-BR" altLang="en-US">
                <a:solidFill>
                  <a:srgbClr val="000000"/>
                </a:solidFill>
              </a:rPr>
              <a:t>Ex.: ADD R5, 40(R3);	 DEC R3;</a:t>
            </a:r>
          </a:p>
          <a:p>
            <a:pPr lvl="2">
              <a:buSzPts val="2000"/>
            </a:pPr>
            <a:r>
              <a:rPr lang="pt-BR" altLang="en-US">
                <a:solidFill>
                  <a:srgbClr val="000000"/>
                </a:solidFill>
              </a:rPr>
              <a:t>R5 </a:t>
            </a:r>
            <a:r>
              <a:rPr lang="pt-BR" altLang="en-US">
                <a:solidFill>
                  <a:srgbClr val="000000"/>
                </a:solidFill>
                <a:sym typeface="Wingdings" panose="05000000000000000000" pitchFamily="2" charset="2"/>
              </a:rPr>
              <a:t> [R5] + </a:t>
            </a:r>
            <a:r>
              <a:rPr lang="pt-BR" altLang="en-US" b="1">
                <a:solidFill>
                  <a:srgbClr val="FF0000"/>
                </a:solidFill>
                <a:sym typeface="Wingdings" panose="05000000000000000000" pitchFamily="2" charset="2"/>
              </a:rPr>
              <a:t>[ 40 + [R3] ]</a:t>
            </a:r>
            <a:r>
              <a:rPr lang="pt-BR" altLang="en-US" b="1">
                <a:solidFill>
                  <a:srgbClr val="000000"/>
                </a:solidFill>
                <a:sym typeface="Wingdings" panose="05000000000000000000" pitchFamily="2" charset="2"/>
              </a:rPr>
              <a:t>;  R3  [R3] – 1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Typically, A would have more bits than it does in base-register addressing mode.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Most common usage: referencing arrays.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638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6. Displacement Addressing – </a:t>
            </a:r>
            <a:r>
              <a:rPr lang="en-US" altLang="en-US" sz="2000"/>
              <a:t>Autoindexing</a:t>
            </a:r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ts val="2800"/>
            </a:pPr>
            <a:r>
              <a:rPr lang="en-US" altLang="en-US" b="1">
                <a:solidFill>
                  <a:srgbClr val="000000"/>
                </a:solidFill>
              </a:rPr>
              <a:t>Autoindexing Addressing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Typically, there is a need to increment/decrement the index register after each reference to it.</a:t>
            </a:r>
          </a:p>
          <a:p>
            <a:pPr lvl="1">
              <a:buSzPts val="2400"/>
            </a:pPr>
            <a:r>
              <a:rPr lang="pt-BR" altLang="en-US">
                <a:solidFill>
                  <a:srgbClr val="0033CC"/>
                </a:solidFill>
              </a:rPr>
              <a:t>EA = A + [R]; R </a:t>
            </a:r>
            <a:r>
              <a:rPr lang="pt-BR" altLang="en-US">
                <a:solidFill>
                  <a:srgbClr val="0033CC"/>
                </a:solidFill>
                <a:sym typeface="Wingdings" panose="05000000000000000000" pitchFamily="2" charset="2"/>
              </a:rPr>
              <a:t> [R] ± 1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33CC"/>
                </a:solidFill>
              </a:rPr>
              <a:t>Notation: A(R)±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Ex.: ADD R5, 40(R3) – </a:t>
            </a:r>
          </a:p>
          <a:p>
            <a:pPr lvl="2">
              <a:buSzPts val="2000"/>
            </a:pPr>
            <a:r>
              <a:rPr lang="pt-BR" altLang="en-US">
                <a:solidFill>
                  <a:srgbClr val="000000"/>
                </a:solidFill>
              </a:rPr>
              <a:t>R5 </a:t>
            </a:r>
            <a:r>
              <a:rPr lang="pt-BR" altLang="en-US">
                <a:solidFill>
                  <a:srgbClr val="000000"/>
                </a:solidFill>
                <a:sym typeface="Wingdings" panose="05000000000000000000" pitchFamily="2" charset="2"/>
              </a:rPr>
              <a:t> [R5] + </a:t>
            </a:r>
            <a:r>
              <a:rPr lang="pt-BR" altLang="en-US" b="1">
                <a:solidFill>
                  <a:srgbClr val="FF0000"/>
                </a:solidFill>
                <a:sym typeface="Wingdings" panose="05000000000000000000" pitchFamily="2" charset="2"/>
              </a:rPr>
              <a:t>[ 40 + [R3] ]</a:t>
            </a:r>
            <a:r>
              <a:rPr lang="pt-BR" altLang="en-US" b="1">
                <a:solidFill>
                  <a:srgbClr val="000000"/>
                </a:solidFill>
                <a:sym typeface="Wingdings" panose="05000000000000000000" pitchFamily="2" charset="2"/>
              </a:rPr>
              <a:t>;  </a:t>
            </a:r>
            <a:r>
              <a:rPr lang="pt-BR" altLang="en-US" b="1">
                <a:solidFill>
                  <a:srgbClr val="FF0000"/>
                </a:solidFill>
                <a:sym typeface="Wingdings" panose="05000000000000000000" pitchFamily="2" charset="2"/>
              </a:rPr>
              <a:t>R3  [R3] – 1</a:t>
            </a:r>
            <a:endParaRPr lang="pt-BR" altLang="en-US" b="1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Most common usage: referencing arrays.</a:t>
            </a:r>
          </a:p>
          <a:p>
            <a:pPr lvl="1">
              <a:buSzPts val="2400"/>
            </a:pPr>
            <a:r>
              <a:rPr lang="en-US" altLang="en-US">
                <a:solidFill>
                  <a:srgbClr val="000000"/>
                </a:solidFill>
              </a:rPr>
              <a:t>If certain registers are devoted exclusively to indexing </a:t>
            </a: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 autoindexing can be done automatically.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7412" name="Title 5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69288" cy="838200"/>
          </a:xfrm>
        </p:spPr>
        <p:txBody>
          <a:bodyPr/>
          <a:lstStyle/>
          <a:p>
            <a:r>
              <a:rPr lang="en-US" altLang="en-US"/>
              <a:t>6. Displacement Addressing – </a:t>
            </a:r>
            <a:r>
              <a:rPr lang="en-US" altLang="en-US" sz="1800"/>
              <a:t>Pre/Post-indexing</a:t>
            </a:r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507413" cy="5638800"/>
          </a:xfrm>
        </p:spPr>
        <p:txBody>
          <a:bodyPr/>
          <a:lstStyle/>
          <a:p>
            <a:pPr>
              <a:buSzPts val="2800"/>
            </a:pPr>
            <a:r>
              <a:rPr lang="en-US" altLang="en-US" b="1">
                <a:solidFill>
                  <a:srgbClr val="000000"/>
                </a:solidFill>
              </a:rPr>
              <a:t>Preindexing / Postindexing Addressing:</a:t>
            </a:r>
          </a:p>
          <a:p>
            <a:pPr lvl="1">
              <a:buSzPts val="2400"/>
            </a:pPr>
            <a:r>
              <a:rPr lang="en-US" altLang="en-US" sz="2000">
                <a:solidFill>
                  <a:srgbClr val="000000"/>
                </a:solidFill>
              </a:rPr>
              <a:t>Sometimes both indexing and indirection are provided.</a:t>
            </a:r>
          </a:p>
          <a:p>
            <a:pPr lvl="1">
              <a:buSzPts val="2400"/>
            </a:pPr>
            <a:r>
              <a:rPr lang="en-US" altLang="en-US" sz="2000" b="1">
                <a:solidFill>
                  <a:srgbClr val="FF0000"/>
                </a:solidFill>
              </a:rPr>
              <a:t>Preindexing:</a:t>
            </a:r>
            <a:r>
              <a:rPr lang="en-US" altLang="en-US" sz="2000" b="1">
                <a:solidFill>
                  <a:srgbClr val="000000"/>
                </a:solidFill>
              </a:rPr>
              <a:t> indexing is done before indirection.</a:t>
            </a:r>
          </a:p>
          <a:p>
            <a:pPr lvl="2">
              <a:buSzPts val="2000"/>
            </a:pPr>
            <a:r>
              <a:rPr lang="en-US" altLang="en-US">
                <a:solidFill>
                  <a:srgbClr val="0033CC"/>
                </a:solidFill>
              </a:rPr>
              <a:t>EA = [ A + [R] ]</a:t>
            </a:r>
          </a:p>
          <a:p>
            <a:pPr lvl="2">
              <a:buSzPts val="2000"/>
            </a:pPr>
            <a:r>
              <a:rPr lang="en-US" altLang="en-US">
                <a:solidFill>
                  <a:srgbClr val="0033CC"/>
                </a:solidFill>
              </a:rPr>
              <a:t>Notation: (A(R))</a:t>
            </a:r>
          </a:p>
          <a:p>
            <a:pPr lvl="2">
              <a:buSzPts val="2000"/>
            </a:pPr>
            <a:r>
              <a:rPr lang="en-US" altLang="en-US">
                <a:solidFill>
                  <a:srgbClr val="000000"/>
                </a:solidFill>
              </a:rPr>
              <a:t>Ex.: ADD R5, (200(R4))</a:t>
            </a:r>
          </a:p>
          <a:p>
            <a:pPr lvl="3">
              <a:buSzPts val="1800"/>
            </a:pPr>
            <a:r>
              <a:rPr lang="en-US" altLang="en-US">
                <a:solidFill>
                  <a:srgbClr val="000000"/>
                </a:solidFill>
              </a:rPr>
              <a:t>R5 </a:t>
            </a:r>
            <a:r>
              <a:rPr lang="en-US" altLang="en-US" sz="1600">
                <a:solidFill>
                  <a:srgbClr val="000000"/>
                </a:solidFill>
                <a:sym typeface="Wingdings" panose="05000000000000000000" pitchFamily="2" charset="2"/>
              </a:rPr>
              <a:t></a:t>
            </a: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 [R5] + </a:t>
            </a: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[ [ 200 + [R4] ] ]</a:t>
            </a:r>
            <a:endParaRPr lang="en-US" altLang="en-US" b="1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2">
              <a:buSzPts val="2000"/>
            </a:pPr>
            <a:r>
              <a:rPr lang="en-US" altLang="en-US">
                <a:solidFill>
                  <a:srgbClr val="000000"/>
                </a:solidFill>
              </a:rPr>
              <a:t>Usage: implement multiway branch tables. Table starts at location A. Table is indexed by [R] to select br. target address.</a:t>
            </a:r>
          </a:p>
          <a:p>
            <a:pPr lvl="1">
              <a:buSzPts val="2400"/>
            </a:pPr>
            <a:r>
              <a:rPr lang="en-US" altLang="en-US" sz="2000" b="1">
                <a:solidFill>
                  <a:srgbClr val="FF0000"/>
                </a:solidFill>
              </a:rPr>
              <a:t>Postindexing:</a:t>
            </a:r>
            <a:r>
              <a:rPr lang="en-US" altLang="en-US" sz="2000" b="1">
                <a:solidFill>
                  <a:srgbClr val="000000"/>
                </a:solidFill>
              </a:rPr>
              <a:t> indexing is done after indirection.</a:t>
            </a:r>
          </a:p>
          <a:p>
            <a:pPr lvl="2">
              <a:buSzPts val="2000"/>
            </a:pPr>
            <a:r>
              <a:rPr lang="en-US" altLang="en-US">
                <a:solidFill>
                  <a:srgbClr val="0033CC"/>
                </a:solidFill>
              </a:rPr>
              <a:t>EA = [A] + [R]</a:t>
            </a:r>
          </a:p>
          <a:p>
            <a:pPr lvl="2">
              <a:buSzPts val="2000"/>
            </a:pPr>
            <a:r>
              <a:rPr lang="en-US" altLang="en-US">
                <a:solidFill>
                  <a:srgbClr val="0033CC"/>
                </a:solidFill>
              </a:rPr>
              <a:t>Notation: (A)(R)</a:t>
            </a:r>
          </a:p>
          <a:p>
            <a:pPr lvl="2">
              <a:buSzPts val="2000"/>
            </a:pPr>
            <a:r>
              <a:rPr lang="pt-BR" altLang="en-US">
                <a:solidFill>
                  <a:srgbClr val="000000"/>
                </a:solidFill>
              </a:rPr>
              <a:t>Ex.: ADD R5, (200)(R4)</a:t>
            </a:r>
          </a:p>
          <a:p>
            <a:pPr lvl="3">
              <a:buSzPts val="1800"/>
            </a:pPr>
            <a:r>
              <a:rPr lang="en-US" altLang="en-US">
                <a:solidFill>
                  <a:srgbClr val="000000"/>
                </a:solidFill>
              </a:rPr>
              <a:t>R5 </a:t>
            </a:r>
            <a:r>
              <a:rPr lang="en-US" altLang="en-US" sz="1600">
                <a:solidFill>
                  <a:srgbClr val="000000"/>
                </a:solidFill>
                <a:sym typeface="Wingdings" panose="05000000000000000000" pitchFamily="2" charset="2"/>
              </a:rPr>
              <a:t></a:t>
            </a: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 [R5] + </a:t>
            </a: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[ [200] + [R4] ]</a:t>
            </a:r>
            <a:endParaRPr lang="en-US" altLang="en-US" b="1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2">
              <a:buSzPts val="2000"/>
            </a:pPr>
            <a:r>
              <a:rPr lang="en-US" altLang="en-US">
                <a:solidFill>
                  <a:srgbClr val="000000"/>
                </a:solidFill>
              </a:rPr>
              <a:t>Usage: accessing fixed-format data blocks. A block is identified by [A]. Target element in block is identified by [R].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7. Stack Addressing</a:t>
            </a:r>
          </a:p>
        </p:txBody>
      </p:sp>
      <p:sp>
        <p:nvSpPr>
          <p:cNvPr id="11315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78800" cy="4378325"/>
          </a:xfrm>
          <a:noFill/>
        </p:spPr>
        <p:txBody>
          <a:bodyPr lIns="90488" tIns="44450" rIns="90488" bIns="44450"/>
          <a:lstStyle/>
          <a:p>
            <a:r>
              <a:rPr lang="en-US" altLang="en-US"/>
              <a:t>Operand is (implicitly) on top of stack.</a:t>
            </a:r>
          </a:p>
          <a:p>
            <a:r>
              <a:rPr lang="en-US" altLang="en-US">
                <a:solidFill>
                  <a:srgbClr val="0033CC"/>
                </a:solidFill>
              </a:rPr>
              <a:t>EA = [SP]</a:t>
            </a:r>
          </a:p>
          <a:p>
            <a:r>
              <a:rPr lang="en-US" altLang="en-US">
                <a:solidFill>
                  <a:srgbClr val="0033CC"/>
                </a:solidFill>
              </a:rPr>
              <a:t>Notation: N/A</a:t>
            </a:r>
          </a:p>
          <a:p>
            <a:r>
              <a:rPr lang="en-US" altLang="en-US"/>
              <a:t>Ex.: ADD</a:t>
            </a:r>
          </a:p>
          <a:p>
            <a:pPr lvl="1"/>
            <a:r>
              <a:rPr lang="en-US" altLang="en-US"/>
              <a:t>Pop top two items from stack,</a:t>
            </a:r>
          </a:p>
          <a:p>
            <a:pPr lvl="1">
              <a:buFontTx/>
              <a:buNone/>
            </a:pPr>
            <a:r>
              <a:rPr lang="en-US" altLang="en-US"/>
              <a:t>add them, push result back to stack</a:t>
            </a:r>
          </a:p>
          <a:p>
            <a:pPr lvl="1">
              <a:buFontTx/>
              <a:buNone/>
            </a:pPr>
            <a:r>
              <a:rPr lang="en-US" altLang="en-US" b="1">
                <a:solidFill>
                  <a:srgbClr val="FF0000"/>
                </a:solidFill>
              </a:rPr>
              <a:t>[SP] + 1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[[SP]] + [[SP] + 1]</a:t>
            </a:r>
            <a:r>
              <a:rPr lang="en-US" altLang="en-US">
                <a:sym typeface="Wingdings" panose="05000000000000000000" pitchFamily="2" charset="2"/>
              </a:rPr>
              <a:t>;</a:t>
            </a:r>
          </a:p>
          <a:p>
            <a:pPr lvl="1">
              <a:buFontTx/>
              <a:buNone/>
            </a:pP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SP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  </a:t>
            </a: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[SP] + 1</a:t>
            </a:r>
          </a:p>
          <a:p>
            <a:pPr>
              <a:buFont typeface="Monotype Sorts"/>
              <a:buChar char="y"/>
            </a:pPr>
            <a:endParaRPr lang="en-US" altLang="en-US" sz="2400"/>
          </a:p>
        </p:txBody>
      </p:sp>
      <p:pic>
        <p:nvPicPr>
          <p:cNvPr id="11315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916113"/>
            <a:ext cx="262890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2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Addressing Modes – Summary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r="4323"/>
          <a:stretch>
            <a:fillRect/>
          </a:stretch>
        </p:blipFill>
        <p:spPr bwMode="auto">
          <a:xfrm>
            <a:off x="36513" y="1504950"/>
            <a:ext cx="9072562" cy="401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2339975" y="3068638"/>
            <a:ext cx="503238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[A]</a:t>
            </a:r>
          </a:p>
        </p:txBody>
      </p:sp>
      <p:sp>
        <p:nvSpPr>
          <p:cNvPr id="19463" name="TextBox 6"/>
          <p:cNvSpPr txBox="1">
            <a:spLocks noChangeArrowheads="1"/>
          </p:cNvSpPr>
          <p:nvPr/>
        </p:nvSpPr>
        <p:spPr bwMode="auto">
          <a:xfrm>
            <a:off x="2339975" y="4067175"/>
            <a:ext cx="503238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[R]</a:t>
            </a:r>
          </a:p>
        </p:txBody>
      </p:sp>
      <p:sp>
        <p:nvSpPr>
          <p:cNvPr id="19464" name="TextBox 7"/>
          <p:cNvSpPr txBox="1">
            <a:spLocks noChangeArrowheads="1"/>
          </p:cNvSpPr>
          <p:nvPr/>
        </p:nvSpPr>
        <p:spPr bwMode="auto">
          <a:xfrm>
            <a:off x="2843213" y="4572000"/>
            <a:ext cx="5048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[R]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X86 Addressing Modes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602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Virtual or effective address is offset into segment.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Starting address plus offset gives linear address.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This goes through page translation if paging is enabled.</a:t>
            </a:r>
          </a:p>
          <a:p>
            <a:pPr>
              <a:lnSpc>
                <a:spcPct val="90000"/>
              </a:lnSpc>
            </a:pPr>
            <a:r>
              <a:rPr lang="en-GB" altLang="en-US"/>
              <a:t>Addressing modes available</a:t>
            </a:r>
          </a:p>
          <a:p>
            <a:pPr lvl="1">
              <a:lnSpc>
                <a:spcPct val="90000"/>
              </a:lnSpc>
            </a:pPr>
            <a:r>
              <a:rPr lang="en-GB" altLang="en-US">
                <a:solidFill>
                  <a:srgbClr val="0033CC"/>
                </a:solidFill>
              </a:rPr>
              <a:t>Immediate</a:t>
            </a:r>
          </a:p>
          <a:p>
            <a:pPr lvl="1">
              <a:lnSpc>
                <a:spcPct val="90000"/>
              </a:lnSpc>
            </a:pPr>
            <a:r>
              <a:rPr lang="en-GB" altLang="en-US">
                <a:solidFill>
                  <a:srgbClr val="0033CC"/>
                </a:solidFill>
              </a:rPr>
              <a:t>Register operand: </a:t>
            </a:r>
            <a:r>
              <a:rPr lang="en-GB" altLang="en-US"/>
              <a:t>8-bit, 16-bit, 32-bit, 64-bit GPR’s.</a:t>
            </a:r>
          </a:p>
          <a:p>
            <a:pPr lvl="1">
              <a:lnSpc>
                <a:spcPct val="90000"/>
              </a:lnSpc>
            </a:pPr>
            <a:r>
              <a:rPr lang="en-GB" altLang="en-US">
                <a:solidFill>
                  <a:srgbClr val="0033CC"/>
                </a:solidFill>
              </a:rPr>
              <a:t>Displacement: </a:t>
            </a:r>
            <a:r>
              <a:rPr lang="en-GB" altLang="en-US"/>
              <a:t>equivalent to indirect.</a:t>
            </a:r>
            <a:endParaRPr lang="en-GB" altLang="en-US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altLang="en-US">
                <a:solidFill>
                  <a:srgbClr val="0033CC"/>
                </a:solidFill>
              </a:rPr>
              <a:t>Base:</a:t>
            </a:r>
            <a:r>
              <a:rPr lang="en-GB" altLang="en-US"/>
              <a:t> equivalent to register indirect.</a:t>
            </a:r>
          </a:p>
          <a:p>
            <a:pPr lvl="1">
              <a:lnSpc>
                <a:spcPct val="90000"/>
              </a:lnSpc>
            </a:pPr>
            <a:r>
              <a:rPr lang="en-GB" altLang="en-US">
                <a:solidFill>
                  <a:srgbClr val="0033CC"/>
                </a:solidFill>
              </a:rPr>
              <a:t>Base with displacement: </a:t>
            </a:r>
            <a:r>
              <a:rPr lang="en-GB" altLang="en-US"/>
              <a:t>equivalent to base-register disp.</a:t>
            </a:r>
            <a:endParaRPr lang="en-GB" altLang="en-US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altLang="en-US">
                <a:solidFill>
                  <a:srgbClr val="0033CC"/>
                </a:solidFill>
              </a:rPr>
              <a:t>Scaled index with displacement:</a:t>
            </a:r>
            <a:r>
              <a:rPr lang="en-GB" altLang="en-US"/>
              <a:t> Indexed disp. + scaling</a:t>
            </a:r>
            <a:r>
              <a:rPr lang="en-GB" altLang="en-US">
                <a:sym typeface="Wingdings" panose="05000000000000000000" pitchFamily="2" charset="2"/>
              </a:rPr>
              <a:t> (to handle word sizes greater than 1 byte).</a:t>
            </a:r>
            <a:endParaRPr lang="en-GB" altLang="en-US"/>
          </a:p>
          <a:p>
            <a:pPr lvl="1">
              <a:lnSpc>
                <a:spcPct val="90000"/>
              </a:lnSpc>
            </a:pPr>
            <a:r>
              <a:rPr lang="en-GB" altLang="en-US">
                <a:solidFill>
                  <a:srgbClr val="0033CC"/>
                </a:solidFill>
              </a:rPr>
              <a:t>Base with index and displacement:</a:t>
            </a:r>
            <a:r>
              <a:rPr lang="en-GB" altLang="en-US"/>
              <a:t> 2D arrays, array in SF</a:t>
            </a:r>
          </a:p>
          <a:p>
            <a:pPr lvl="1">
              <a:lnSpc>
                <a:spcPct val="90000"/>
              </a:lnSpc>
            </a:pPr>
            <a:r>
              <a:rPr lang="en-GB" altLang="en-US">
                <a:solidFill>
                  <a:srgbClr val="0033CC"/>
                </a:solidFill>
              </a:rPr>
              <a:t>Base with scaled index &amp; displacement</a:t>
            </a:r>
            <a:endParaRPr lang="en-GB" altLang="en-US"/>
          </a:p>
          <a:p>
            <a:pPr lvl="1">
              <a:lnSpc>
                <a:spcPct val="90000"/>
              </a:lnSpc>
            </a:pPr>
            <a:r>
              <a:rPr lang="en-GB" altLang="en-US">
                <a:solidFill>
                  <a:srgbClr val="0033CC"/>
                </a:solidFill>
              </a:rPr>
              <a:t>Relative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3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4"/>
          <a:stretch>
            <a:fillRect/>
          </a:stretch>
        </p:blipFill>
        <p:spPr bwMode="auto">
          <a:xfrm>
            <a:off x="0" y="112713"/>
            <a:ext cx="9144000" cy="648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624638" y="115888"/>
            <a:ext cx="2484437" cy="1439862"/>
          </a:xfrm>
        </p:spPr>
        <p:txBody>
          <a:bodyPr/>
          <a:lstStyle/>
          <a:p>
            <a:r>
              <a:rPr lang="en-GB" altLang="en-US"/>
              <a:t>x86 Address Calculation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Administrivia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Midterm:</a:t>
            </a:r>
          </a:p>
          <a:p>
            <a:pPr lvl="1"/>
            <a:r>
              <a:rPr lang="en-US" altLang="en-US" dirty="0"/>
              <a:t>New Date: </a:t>
            </a:r>
            <a:r>
              <a:rPr lang="en-US" altLang="en-US" b="1" dirty="0">
                <a:solidFill>
                  <a:srgbClr val="FF0000"/>
                </a:solidFill>
              </a:rPr>
              <a:t>Tuesday, Dec. 5, 2016</a:t>
            </a:r>
            <a:endParaRPr lang="en-US" altLang="en-US" dirty="0"/>
          </a:p>
          <a:p>
            <a:pPr lvl="1"/>
            <a:r>
              <a:rPr lang="en-US" altLang="en-US" dirty="0"/>
              <a:t>New Time: </a:t>
            </a:r>
            <a:r>
              <a:rPr lang="en-US" altLang="en-US" b="1" dirty="0">
                <a:solidFill>
                  <a:srgbClr val="FF0000"/>
                </a:solidFill>
              </a:rPr>
              <a:t>11:00am - 12:30pm</a:t>
            </a:r>
            <a:endParaRPr lang="en-US" altLang="en-US" dirty="0"/>
          </a:p>
          <a:p>
            <a:pPr lvl="1"/>
            <a:r>
              <a:rPr lang="en-US" altLang="en-US" dirty="0"/>
              <a:t>Location: </a:t>
            </a:r>
            <a:r>
              <a:rPr lang="en-US" altLang="en-US" b="1" dirty="0">
                <a:solidFill>
                  <a:srgbClr val="FF0000"/>
                </a:solidFill>
              </a:rPr>
              <a:t>classroom #27321 (</a:t>
            </a:r>
            <a:r>
              <a:rPr lang="ar-EG" altLang="en-US" b="1" dirty="0">
                <a:solidFill>
                  <a:srgbClr val="FF0000"/>
                </a:solidFill>
              </a:rPr>
              <a:t>قاعة 4د</a:t>
            </a:r>
            <a:r>
              <a:rPr lang="en-US" alt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en-US" dirty="0"/>
              <a:t>Coverage: lecture #1 </a:t>
            </a:r>
            <a:r>
              <a:rPr lang="en-US" altLang="en-US" dirty="0">
                <a:sym typeface="Wingdings" panose="05000000000000000000" pitchFamily="2" charset="2"/>
              </a:rPr>
              <a:t> lecture #6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Stack: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SP points to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top element</a:t>
            </a:r>
            <a:r>
              <a:rPr lang="en-US" altLang="en-US" dirty="0">
                <a:sym typeface="Wingdings" panose="05000000000000000000" pitchFamily="2" charset="2"/>
              </a:rPr>
              <a:t> of stack!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Push  (1) decrement SP (2) Copy element to stack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Pop  (1) Copy element from stack (2) increment SP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1" lang="en-US" altLang="en-US" sz="2000" u="sng" dirty="0">
                <a:hlinkClick r:id="rId2"/>
              </a:rPr>
              <a:t>http://hshehata.github.io/courses/zu/cse321a/</a:t>
            </a:r>
            <a:endParaRPr kumimoji="1" lang="en-US" altLang="en-US" sz="2000" u="sng" dirty="0"/>
          </a:p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hours: </a:t>
            </a:r>
            <a:r>
              <a:rPr lang="en-US" altLang="en-US" sz="2000" dirty="0"/>
              <a:t>Sunday 12:00pm – 1:00pm</a:t>
            </a:r>
            <a:endParaRPr kumimoji="1"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44450"/>
            <a:ext cx="8221662" cy="447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4502150"/>
            <a:ext cx="456247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2628900" y="6165850"/>
            <a:ext cx="6264275" cy="441325"/>
          </a:xfrm>
        </p:spPr>
        <p:txBody>
          <a:bodyPr/>
          <a:lstStyle/>
          <a:p>
            <a:r>
              <a:rPr lang="en-US" altLang="en-US" sz="2400"/>
              <a:t>x86 Addressing Modes – Summary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2484438" y="6021388"/>
            <a:ext cx="2873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714625" y="5803900"/>
            <a:ext cx="2400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Tahoma" panose="020B0604030504040204" pitchFamily="34" charset="0"/>
                <a:cs typeface="Tahoma" panose="020B0604030504040204" pitchFamily="34" charset="0"/>
              </a:rPr>
              <a:t>General-purpose register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2555875" y="6092825"/>
            <a:ext cx="2889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2536" name="TextBox 7"/>
          <p:cNvSpPr txBox="1">
            <a:spLocks noChangeArrowheads="1"/>
          </p:cNvSpPr>
          <p:nvPr/>
        </p:nvSpPr>
        <p:spPr bwMode="auto">
          <a:xfrm>
            <a:off x="6011863" y="1412875"/>
            <a:ext cx="1081087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[SR] + A</a:t>
            </a:r>
          </a:p>
        </p:txBody>
      </p:sp>
      <p:sp>
        <p:nvSpPr>
          <p:cNvPr id="22537" name="TextBox 8"/>
          <p:cNvSpPr txBox="1">
            <a:spLocks noChangeArrowheads="1"/>
          </p:cNvSpPr>
          <p:nvPr/>
        </p:nvSpPr>
        <p:spPr bwMode="auto">
          <a:xfrm>
            <a:off x="6011863" y="1844675"/>
            <a:ext cx="1296987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[SR] + [B]</a:t>
            </a:r>
          </a:p>
        </p:txBody>
      </p:sp>
      <p:sp>
        <p:nvSpPr>
          <p:cNvPr id="22538" name="TextBox 9"/>
          <p:cNvSpPr txBox="1">
            <a:spLocks noChangeArrowheads="1"/>
          </p:cNvSpPr>
          <p:nvPr/>
        </p:nvSpPr>
        <p:spPr bwMode="auto">
          <a:xfrm>
            <a:off x="6011863" y="2276475"/>
            <a:ext cx="187325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[SR] + [B] + A</a:t>
            </a:r>
          </a:p>
        </p:txBody>
      </p:sp>
      <p:sp>
        <p:nvSpPr>
          <p:cNvPr id="22539" name="TextBox 10"/>
          <p:cNvSpPr txBox="1">
            <a:spLocks noChangeArrowheads="1"/>
          </p:cNvSpPr>
          <p:nvPr/>
        </p:nvSpPr>
        <p:spPr bwMode="auto">
          <a:xfrm>
            <a:off x="6011863" y="2708275"/>
            <a:ext cx="20161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[SR] + [I] * S + A</a:t>
            </a:r>
          </a:p>
        </p:txBody>
      </p:sp>
      <p:sp>
        <p:nvSpPr>
          <p:cNvPr id="22540" name="TextBox 11"/>
          <p:cNvSpPr txBox="1">
            <a:spLocks noChangeArrowheads="1"/>
          </p:cNvSpPr>
          <p:nvPr/>
        </p:nvSpPr>
        <p:spPr bwMode="auto">
          <a:xfrm>
            <a:off x="6011863" y="3203575"/>
            <a:ext cx="2224087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[SR] + [B] + [I] + A</a:t>
            </a:r>
          </a:p>
        </p:txBody>
      </p:sp>
      <p:sp>
        <p:nvSpPr>
          <p:cNvPr id="22541" name="TextBox 12"/>
          <p:cNvSpPr txBox="1">
            <a:spLocks noChangeArrowheads="1"/>
          </p:cNvSpPr>
          <p:nvPr/>
        </p:nvSpPr>
        <p:spPr bwMode="auto">
          <a:xfrm>
            <a:off x="6011863" y="3635375"/>
            <a:ext cx="252095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[SR] + [I] * S + [B] + A</a:t>
            </a:r>
          </a:p>
        </p:txBody>
      </p:sp>
      <p:sp>
        <p:nvSpPr>
          <p:cNvPr id="22542" name="TextBox 13"/>
          <p:cNvSpPr txBox="1">
            <a:spLocks noChangeArrowheads="1"/>
          </p:cNvSpPr>
          <p:nvPr/>
        </p:nvSpPr>
        <p:spPr bwMode="auto">
          <a:xfrm>
            <a:off x="6011863" y="4076700"/>
            <a:ext cx="1081087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[PC] + A</a:t>
            </a:r>
          </a:p>
        </p:txBody>
      </p:sp>
      <p:sp>
        <p:nvSpPr>
          <p:cNvPr id="22543" name="TextBox 14"/>
          <p:cNvSpPr txBox="1">
            <a:spLocks noChangeArrowheads="1"/>
          </p:cNvSpPr>
          <p:nvPr/>
        </p:nvSpPr>
        <p:spPr bwMode="auto">
          <a:xfrm>
            <a:off x="323850" y="4705350"/>
            <a:ext cx="504825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[X]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Formats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91513" cy="5638800"/>
          </a:xfrm>
        </p:spPr>
        <p:txBody>
          <a:bodyPr/>
          <a:lstStyle/>
          <a:p>
            <a:r>
              <a:rPr lang="en-US" altLang="en-US"/>
              <a:t>Defines layout of bits of instruction, in terms of its constituent fields.</a:t>
            </a:r>
          </a:p>
          <a:p>
            <a:r>
              <a:rPr lang="en-US" altLang="en-US"/>
              <a:t>Includes opcode and (implicit or explicit) zero or more operands.</a:t>
            </a:r>
          </a:p>
          <a:p>
            <a:r>
              <a:rPr lang="en-US" altLang="en-US"/>
              <a:t>Each explicit operand is referenced using one of  the addressing modes.</a:t>
            </a:r>
          </a:p>
          <a:p>
            <a:r>
              <a:rPr lang="en-US" altLang="en-US"/>
              <a:t>Most instruction sets use more than one instruction format.</a:t>
            </a:r>
          </a:p>
          <a:p>
            <a:r>
              <a:rPr lang="en-US" altLang="en-US"/>
              <a:t>Key design issues:</a:t>
            </a:r>
          </a:p>
          <a:p>
            <a:pPr lvl="1"/>
            <a:r>
              <a:rPr lang="en-US" altLang="en-US"/>
              <a:t>Instruction length</a:t>
            </a:r>
          </a:p>
          <a:p>
            <a:pPr lvl="1"/>
            <a:r>
              <a:rPr lang="en-US" altLang="en-US"/>
              <a:t>Allocation of bits</a:t>
            </a:r>
          </a:p>
          <a:p>
            <a:pPr lvl="1"/>
            <a:r>
              <a:rPr lang="en-US" altLang="en-US"/>
              <a:t>Variable-length instructions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Length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9975"/>
            <a:ext cx="8686800" cy="5868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Instruction format length affects/affected by: </a:t>
            </a:r>
            <a:r>
              <a:rPr lang="en-US" altLang="en-US" sz="2200"/>
              <a:t>memory size/organization, bus structure, CPU complexity/speed.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rgbClr val="FF0000"/>
                </a:solidFill>
              </a:rPr>
              <a:t>Tradeoff</a:t>
            </a:r>
            <a:r>
              <a:rPr lang="en-US" altLang="en-US" sz="2600">
                <a:solidFill>
                  <a:srgbClr val="0000CC"/>
                </a:solidFill>
              </a:rPr>
              <a:t>:</a:t>
            </a:r>
            <a:r>
              <a:rPr lang="en-US" altLang="en-US" sz="2400"/>
              <a:t> Instruction capabilities </a:t>
            </a:r>
            <a:r>
              <a:rPr lang="en-US" altLang="en-US" sz="2400" b="1" u="sng"/>
              <a:t>vs.</a:t>
            </a:r>
            <a:r>
              <a:rPr lang="en-US" altLang="en-US" sz="2400"/>
              <a:t> storage requirements.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ym typeface="Wingdings" panose="05000000000000000000" pitchFamily="2" charset="2"/>
              </a:rPr>
              <a:t>Programmers need </a:t>
            </a:r>
            <a:r>
              <a:rPr lang="en-US" altLang="en-US" sz="2000" b="1">
                <a:sym typeface="Wingdings" panose="05000000000000000000" pitchFamily="2" charset="2"/>
              </a:rPr>
              <a:t>powerful instructions</a:t>
            </a:r>
            <a:r>
              <a:rPr lang="en-US" altLang="en-US" sz="2000">
                <a:sym typeface="Wingdings" panose="05000000000000000000" pitchFamily="2" charset="2"/>
              </a:rPr>
              <a:t>  m</a:t>
            </a:r>
            <a:r>
              <a:rPr lang="en-US" altLang="en-US" sz="2000"/>
              <a:t>ore opcodes, operands, addr. modes </a:t>
            </a:r>
            <a:r>
              <a:rPr lang="en-US" altLang="en-US" sz="2000">
                <a:sym typeface="Wingdings" panose="05000000000000000000" pitchFamily="2" charset="2"/>
              </a:rPr>
              <a:t> longer instructions  </a:t>
            </a:r>
            <a:r>
              <a:rPr lang="en-US" altLang="en-US" sz="2000" b="1">
                <a:sym typeface="Wingdings" panose="05000000000000000000" pitchFamily="2" charset="2"/>
              </a:rPr>
              <a:t>bigger storage</a:t>
            </a:r>
            <a:r>
              <a:rPr lang="en-US" altLang="en-US" sz="2000">
                <a:sym typeface="Wingdings" panose="05000000000000000000" pitchFamily="2" charset="2"/>
              </a:rPr>
              <a:t>!!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400"/>
              <a:t>Also, instruction length should: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Suit </a:t>
            </a:r>
            <a:r>
              <a:rPr lang="en-US" altLang="en-US" sz="2000" b="1"/>
              <a:t>memory-transfer rate</a:t>
            </a:r>
            <a:r>
              <a:rPr lang="en-US" altLang="en-US" sz="200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Long instruction &amp; small memory-transfer rate </a:t>
            </a:r>
            <a:r>
              <a:rPr lang="en-US" altLang="en-US">
                <a:sym typeface="Wingdings" panose="05000000000000000000" pitchFamily="2" charset="2"/>
              </a:rPr>
              <a:t> CPU </a:t>
            </a:r>
            <a:r>
              <a:rPr lang="en-US" altLang="en-US"/>
              <a:t>fetches less instructions than it executes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</a:t>
            </a:r>
            <a:r>
              <a:rPr lang="en-US" altLang="en-US">
                <a:sym typeface="Wingdings" panose="05000000000000000000" pitchFamily="2" charset="2"/>
              </a:rPr>
              <a:t>memory becomes bottleneck  CPU becomes less busy  performance is hurt!!</a:t>
            </a:r>
            <a:endParaRPr lang="en-US" altLang="en-US" sz="1600"/>
          </a:p>
          <a:p>
            <a:pPr lvl="1">
              <a:lnSpc>
                <a:spcPct val="90000"/>
              </a:lnSpc>
            </a:pPr>
            <a:r>
              <a:rPr lang="en-US" altLang="en-US" sz="2000"/>
              <a:t>Equal length of </a:t>
            </a:r>
            <a:r>
              <a:rPr lang="en-US" altLang="en-US" sz="2000" b="1"/>
              <a:t>memory-transfer unit</a:t>
            </a:r>
            <a:r>
              <a:rPr lang="en-US" altLang="en-US" sz="2000"/>
              <a:t> (or multiple)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ym typeface="Wingdings" panose="05000000000000000000" pitchFamily="2" charset="2"/>
              </a:rPr>
              <a:t>Equal multiple of </a:t>
            </a:r>
            <a:r>
              <a:rPr lang="en-US" altLang="en-US" sz="2000" b="1">
                <a:sym typeface="Wingdings" panose="05000000000000000000" pitchFamily="2" charset="2"/>
              </a:rPr>
              <a:t>character</a:t>
            </a:r>
            <a:r>
              <a:rPr lang="en-US" altLang="en-US" sz="2000">
                <a:sym typeface="Wingdings" panose="05000000000000000000" pitchFamily="2" charset="2"/>
              </a:rPr>
              <a:t> length.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ym typeface="Wingdings" panose="05000000000000000000" pitchFamily="2" charset="2"/>
              </a:rPr>
              <a:t>Equal </a:t>
            </a:r>
            <a:r>
              <a:rPr lang="en-US" altLang="en-US" sz="2000" b="1">
                <a:sym typeface="Wingdings" panose="05000000000000000000" pitchFamily="2" charset="2"/>
              </a:rPr>
              <a:t>word</a:t>
            </a:r>
            <a:r>
              <a:rPr lang="en-US" altLang="en-US" sz="2000">
                <a:sym typeface="Wingdings" panose="05000000000000000000" pitchFamily="2" charset="2"/>
              </a:rPr>
              <a:t> length.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ym typeface="Wingdings" panose="05000000000000000000" pitchFamily="2" charset="2"/>
              </a:rPr>
              <a:t>Equal length of </a:t>
            </a:r>
            <a:r>
              <a:rPr lang="en-US" altLang="en-US" sz="2000" b="1">
                <a:sym typeface="Wingdings" panose="05000000000000000000" pitchFamily="2" charset="2"/>
              </a:rPr>
              <a:t>fixed-point numbers</a:t>
            </a:r>
            <a:r>
              <a:rPr lang="en-US" altLang="en-US" sz="2000">
                <a:sym typeface="Wingdings" panose="05000000000000000000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Allocation of Bits (1)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9975"/>
            <a:ext cx="8686800" cy="6335713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solidFill>
                  <a:srgbClr val="FF0000"/>
                </a:solidFill>
              </a:rPr>
              <a:t>Tradeoff:</a:t>
            </a:r>
            <a:r>
              <a:rPr lang="en-US" sz="2600" dirty="0">
                <a:solidFill>
                  <a:srgbClr val="0033CC"/>
                </a:solidFill>
              </a:rPr>
              <a:t> </a:t>
            </a:r>
            <a:r>
              <a:rPr lang="en-US" sz="2600" dirty="0"/>
              <a:t>number of </a:t>
            </a:r>
            <a:r>
              <a:rPr lang="en-US" sz="2600" dirty="0" err="1"/>
              <a:t>opcodes</a:t>
            </a:r>
            <a:r>
              <a:rPr lang="en-US" sz="2600" dirty="0"/>
              <a:t> </a:t>
            </a:r>
            <a:r>
              <a:rPr lang="en-US" sz="2600" b="1" u="sng" dirty="0"/>
              <a:t>vs.</a:t>
            </a:r>
            <a:r>
              <a:rPr lang="en-US" sz="2600" dirty="0"/>
              <a:t> power of addressing.</a:t>
            </a:r>
          </a:p>
          <a:p>
            <a:pPr lvl="1">
              <a:defRPr/>
            </a:pPr>
            <a:r>
              <a:rPr lang="en-US" sz="2200" dirty="0"/>
              <a:t>Work around: </a:t>
            </a:r>
            <a:r>
              <a:rPr lang="en-US" sz="2200" b="1" dirty="0"/>
              <a:t>variable-length </a:t>
            </a:r>
            <a:r>
              <a:rPr lang="en-US" sz="2200" b="1" dirty="0" err="1"/>
              <a:t>opcodes</a:t>
            </a:r>
            <a:r>
              <a:rPr lang="en-US" sz="2200" dirty="0"/>
              <a:t> </a:t>
            </a:r>
            <a:r>
              <a:rPr lang="en-US" sz="2000" dirty="0">
                <a:sym typeface="Wingdings" pitchFamily="2" charset="2"/>
              </a:rPr>
              <a:t></a:t>
            </a:r>
            <a:r>
              <a:rPr lang="en-US" sz="2200" dirty="0">
                <a:sym typeface="Wingdings" pitchFamily="2" charset="2"/>
              </a:rPr>
              <a:t> more </a:t>
            </a:r>
            <a:r>
              <a:rPr lang="en-US" sz="2200" dirty="0" err="1">
                <a:sym typeface="Wingdings" pitchFamily="2" charset="2"/>
              </a:rPr>
              <a:t>opcodes</a:t>
            </a:r>
            <a:r>
              <a:rPr lang="en-US" sz="2200" dirty="0">
                <a:sym typeface="Wingdings" pitchFamily="2" charset="2"/>
              </a:rPr>
              <a:t> for operations that require less operands and/or addressing.</a:t>
            </a:r>
          </a:p>
          <a:p>
            <a:pPr>
              <a:defRPr/>
            </a:pP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Factors go into determining use of addressing bits:</a:t>
            </a:r>
            <a:endParaRPr lang="en-US" sz="26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>
                <a:solidFill>
                  <a:srgbClr val="0000CC"/>
                </a:solidFill>
              </a:rPr>
              <a:t>Number of addressing modes</a:t>
            </a:r>
          </a:p>
          <a:p>
            <a:pPr lvl="1">
              <a:defRPr/>
            </a:pPr>
            <a:r>
              <a:rPr lang="en-US" dirty="0"/>
              <a:t>Implicit: opcode </a:t>
            </a:r>
            <a:r>
              <a:rPr lang="en-US" dirty="0">
                <a:sym typeface="Wingdings" pitchFamily="2" charset="2"/>
              </a:rPr>
              <a:t> particular addressing mode.</a:t>
            </a:r>
          </a:p>
          <a:p>
            <a:pPr lvl="1">
              <a:defRPr/>
            </a:pPr>
            <a:r>
              <a:rPr lang="en-US" dirty="0"/>
              <a:t>Explicit: some bits to specify addressing mode.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>
                <a:solidFill>
                  <a:srgbClr val="0000CC"/>
                </a:solidFill>
              </a:rPr>
              <a:t>Number of operands</a:t>
            </a:r>
          </a:p>
          <a:p>
            <a:pPr lvl="1">
              <a:defRPr/>
            </a:pPr>
            <a:r>
              <a:rPr lang="en-US" dirty="0"/>
              <a:t>Fewer addresses </a:t>
            </a:r>
            <a:r>
              <a:rPr lang="en-US" dirty="0">
                <a:sym typeface="Wingdings" pitchFamily="2" charset="2"/>
              </a:rPr>
              <a:t> longer programs.</a:t>
            </a:r>
            <a:endParaRPr lang="en-US" dirty="0"/>
          </a:p>
          <a:p>
            <a:pPr lvl="1">
              <a:defRPr/>
            </a:pPr>
            <a:r>
              <a:rPr lang="en-US" dirty="0"/>
              <a:t>Each operand could need its mode indicator, or just one.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>
                <a:solidFill>
                  <a:srgbClr val="0000CC"/>
                </a:solidFill>
              </a:rPr>
              <a:t>Register versus memory</a:t>
            </a:r>
          </a:p>
          <a:p>
            <a:pPr lvl="1">
              <a:defRPr/>
            </a:pPr>
            <a:r>
              <a:rPr lang="en-US" dirty="0"/>
              <a:t>Accumulator </a:t>
            </a:r>
            <a:r>
              <a:rPr lang="en-US" dirty="0">
                <a:sym typeface="Wingdings" pitchFamily="2" charset="2"/>
              </a:rPr>
              <a:t> no bits, but longer program.</a:t>
            </a:r>
          </a:p>
          <a:p>
            <a:pPr lvl="1">
              <a:defRPr/>
            </a:pPr>
            <a:r>
              <a:rPr lang="en-US" dirty="0"/>
              <a:t>More registers </a:t>
            </a:r>
            <a:r>
              <a:rPr lang="en-US" dirty="0">
                <a:sym typeface="Wingdings" pitchFamily="2" charset="2"/>
              </a:rPr>
              <a:t> used instead of memory  less bits.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Allocation of Bits (2)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9975"/>
            <a:ext cx="8686800" cy="5399088"/>
          </a:xfrm>
        </p:spPr>
        <p:txBody>
          <a:bodyPr/>
          <a:lstStyle/>
          <a:p>
            <a:pPr>
              <a:defRPr/>
            </a:pPr>
            <a:r>
              <a:rPr lang="en-US" sz="2600" dirty="0"/>
              <a:t>… (Cont.)</a:t>
            </a: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sz="2600" dirty="0">
                <a:solidFill>
                  <a:srgbClr val="0000CC"/>
                </a:solidFill>
              </a:rPr>
              <a:t>Number of register sets</a:t>
            </a:r>
          </a:p>
          <a:p>
            <a:pPr lvl="1">
              <a:defRPr/>
            </a:pPr>
            <a:r>
              <a:rPr lang="en-US" dirty="0"/>
              <a:t>A set of general-purpose vs. 2</a:t>
            </a:r>
            <a:r>
              <a:rPr lang="en-US" baseline="30000" dirty="0"/>
              <a:t>+</a:t>
            </a:r>
            <a:r>
              <a:rPr lang="en-US" dirty="0"/>
              <a:t> specialized sets</a:t>
            </a:r>
          </a:p>
          <a:p>
            <a:pPr lvl="1">
              <a:defRPr/>
            </a:pPr>
            <a:r>
              <a:rPr lang="en-US" dirty="0"/>
              <a:t>e.g., a set for data and another set for displacement.</a:t>
            </a:r>
          </a:p>
          <a:p>
            <a:pPr lvl="1">
              <a:defRPr/>
            </a:pPr>
            <a:r>
              <a:rPr lang="en-US" dirty="0"/>
              <a:t>2 sets of 8 registers </a:t>
            </a:r>
            <a:r>
              <a:rPr lang="en-US" dirty="0">
                <a:sym typeface="Wingdings" pitchFamily="2" charset="2"/>
              </a:rPr>
              <a:t> 3 bits are needed, opcode determines which set.</a:t>
            </a:r>
            <a:endParaRPr lang="en-US" dirty="0"/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sz="2600" dirty="0">
                <a:solidFill>
                  <a:srgbClr val="0000CC"/>
                </a:solidFill>
              </a:rPr>
              <a:t>Address range </a:t>
            </a:r>
            <a:r>
              <a:rPr lang="en-US" sz="2000" dirty="0"/>
              <a:t>(for addresses that reference memory)</a:t>
            </a:r>
            <a:endParaRPr lang="en-US" sz="2600" dirty="0"/>
          </a:p>
          <a:p>
            <a:pPr lvl="1">
              <a:defRPr/>
            </a:pPr>
            <a:r>
              <a:rPr lang="en-US" dirty="0"/>
              <a:t>Direct addressing is rarely used.</a:t>
            </a:r>
          </a:p>
          <a:p>
            <a:pPr lvl="1">
              <a:defRPr/>
            </a:pPr>
            <a:r>
              <a:rPr lang="en-US" dirty="0"/>
              <a:t>Displacement addressing: large disp.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more bits.</a:t>
            </a: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sz="2600" dirty="0">
                <a:solidFill>
                  <a:srgbClr val="0000CC"/>
                </a:solidFill>
              </a:rPr>
              <a:t>Address granularity </a:t>
            </a:r>
            <a:r>
              <a:rPr lang="en-US" sz="2000" dirty="0"/>
              <a:t>(for addresses that reference memory)</a:t>
            </a:r>
            <a:endParaRPr lang="en-US" sz="2600" dirty="0">
              <a:solidFill>
                <a:srgbClr val="0000CC"/>
              </a:solidFill>
            </a:endParaRPr>
          </a:p>
          <a:p>
            <a:pPr lvl="1">
              <a:defRPr/>
            </a:pPr>
            <a:r>
              <a:rPr lang="en-US" dirty="0"/>
              <a:t>Byte addressing vs. word addressing.</a:t>
            </a:r>
          </a:p>
          <a:p>
            <a:pPr lvl="1">
              <a:defRPr/>
            </a:pPr>
            <a:r>
              <a:rPr lang="en-US" dirty="0"/>
              <a:t>Byte addressing is convenient for characters, but needs large number of bits.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2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Variable-Length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CA" altLang="en-US"/>
              <a:t>A variety of instruction formats of different lengths.</a:t>
            </a:r>
          </a:p>
          <a:p>
            <a:r>
              <a:rPr lang="en-CA" altLang="en-US">
                <a:solidFill>
                  <a:srgbClr val="0033CC"/>
                </a:solidFill>
              </a:rPr>
              <a:t>Pros</a:t>
            </a:r>
          </a:p>
          <a:p>
            <a:pPr lvl="1"/>
            <a:r>
              <a:rPr lang="en-CA" altLang="en-US"/>
              <a:t>Larger repertoire of opcodes.</a:t>
            </a:r>
          </a:p>
          <a:p>
            <a:pPr lvl="1"/>
            <a:r>
              <a:rPr lang="en-CA" altLang="en-US"/>
              <a:t>More flexible addressing, i.e., various combinations of reg/mem references.</a:t>
            </a:r>
          </a:p>
          <a:p>
            <a:r>
              <a:rPr lang="en-CA" altLang="en-US">
                <a:solidFill>
                  <a:srgbClr val="0033CC"/>
                </a:solidFill>
              </a:rPr>
              <a:t>Cons</a:t>
            </a:r>
          </a:p>
          <a:p>
            <a:pPr lvl="1"/>
            <a:r>
              <a:rPr lang="en-CA" altLang="en-US"/>
              <a:t>Increase processor complexity.</a:t>
            </a:r>
          </a:p>
          <a:p>
            <a:r>
              <a:rPr lang="en-CA" altLang="en-US"/>
              <a:t>Instruction lengths should be integrally related to word length.</a:t>
            </a:r>
          </a:p>
          <a:p>
            <a:r>
              <a:rPr lang="en-CA" altLang="en-US"/>
              <a:t>Typically, processor fetches a number of words equal to longest possible instruction.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15888"/>
            <a:ext cx="8204200" cy="514350"/>
          </a:xfrm>
        </p:spPr>
        <p:txBody>
          <a:bodyPr/>
          <a:lstStyle/>
          <a:p>
            <a:r>
              <a:rPr lang="en-GB" altLang="en-US" sz="2400"/>
              <a:t>x86 Instruction Format: variable-length (1-15B)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0975" y="5589588"/>
            <a:ext cx="8928100" cy="1295400"/>
          </a:xfrm>
          <a:noFill/>
        </p:spPr>
        <p:txBody>
          <a:bodyPr lIns="0" tIns="0" rIns="0" bIns="0"/>
          <a:lstStyle/>
          <a:p>
            <a:pPr marL="225425" indent="-225425">
              <a:lnSpc>
                <a:spcPct val="85000"/>
              </a:lnSpc>
            </a:pPr>
            <a:r>
              <a:rPr lang="en-US" altLang="en-US" sz="2000"/>
              <a:t>Inst. prefix: LOCK or repeat prefixes to repeat operations on strings. # in CX.</a:t>
            </a:r>
          </a:p>
          <a:p>
            <a:pPr marL="225425" indent="-225425">
              <a:lnSpc>
                <a:spcPct val="85000"/>
              </a:lnSpc>
            </a:pPr>
            <a:r>
              <a:rPr lang="en-US" altLang="en-US" sz="2000"/>
              <a:t>Segment override: which segment register to use.</a:t>
            </a:r>
          </a:p>
          <a:p>
            <a:pPr marL="225425" indent="-225425">
              <a:lnSpc>
                <a:spcPct val="85000"/>
              </a:lnSpc>
            </a:pPr>
            <a:r>
              <a:rPr lang="en-US" altLang="en-US" sz="2000"/>
              <a:t>Operand size override: specifies 16- or 32-bit operands.</a:t>
            </a:r>
          </a:p>
          <a:p>
            <a:pPr marL="225425" indent="-225425">
              <a:lnSpc>
                <a:spcPct val="85000"/>
              </a:lnSpc>
            </a:pPr>
            <a:r>
              <a:rPr lang="en-US" altLang="en-US" sz="2000"/>
              <a:t>Address size override: specifies 16- or 32-bit addresses </a:t>
            </a:r>
            <a:r>
              <a:rPr lang="en-US" altLang="en-US" sz="2000">
                <a:sym typeface="Wingdings" panose="05000000000000000000" pitchFamily="2" charset="2"/>
              </a:rPr>
              <a:t> displacement size.</a:t>
            </a:r>
            <a:endParaRPr lang="en-US" altLang="en-US" sz="2000"/>
          </a:p>
        </p:txBody>
      </p:sp>
      <p:pic>
        <p:nvPicPr>
          <p:cNvPr id="28676" name="Picture 4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73100"/>
            <a:ext cx="89281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06400" y="-26988"/>
            <a:ext cx="6326188" cy="585788"/>
          </a:xfrm>
          <a:noFill/>
        </p:spPr>
        <p:txBody>
          <a:bodyPr lIns="90488" tIns="44450" rIns="90488" bIns="44450"/>
          <a:lstStyle/>
          <a:p>
            <a:r>
              <a:rPr lang="en-US" altLang="en-US"/>
              <a:t>Assembly Language (N=I+J+K)</a:t>
            </a:r>
          </a:p>
        </p:txBody>
      </p:sp>
      <p:pic>
        <p:nvPicPr>
          <p:cNvPr id="9676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620713"/>
            <a:ext cx="24003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76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3573463"/>
            <a:ext cx="2682875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76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578225"/>
            <a:ext cx="3811587" cy="31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768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7213"/>
            <a:ext cx="4643438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42875"/>
            <a:ext cx="8204200" cy="838200"/>
          </a:xfrm>
        </p:spPr>
        <p:txBody>
          <a:bodyPr/>
          <a:lstStyle/>
          <a:p>
            <a:r>
              <a:rPr lang="en-US" altLang="en-US"/>
              <a:t>Reading Material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Stallings, Chapter 13: </a:t>
            </a:r>
          </a:p>
          <a:p>
            <a:pPr lvl="1"/>
            <a:r>
              <a:rPr lang="en-US" altLang="en-US"/>
              <a:t>Pages 452 – 461</a:t>
            </a:r>
          </a:p>
          <a:p>
            <a:pPr lvl="1"/>
            <a:r>
              <a:rPr lang="en-US" altLang="en-US"/>
              <a:t>Pages 464 – 467</a:t>
            </a:r>
          </a:p>
          <a:p>
            <a:pPr lvl="1"/>
            <a:r>
              <a:rPr lang="en-US" altLang="en-US"/>
              <a:t>Page 469</a:t>
            </a:r>
          </a:p>
          <a:p>
            <a:pPr lvl="1"/>
            <a:r>
              <a:rPr lang="en-US" altLang="en-US"/>
              <a:t>Pages 473 – 475</a:t>
            </a:r>
          </a:p>
          <a:p>
            <a:pPr lvl="1"/>
            <a:r>
              <a:rPr lang="en-US" altLang="en-US"/>
              <a:t>Pages 477 – 479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981075"/>
            <a:ext cx="8137525" cy="1443038"/>
          </a:xfrm>
          <a:noFill/>
        </p:spPr>
        <p:txBody>
          <a:bodyPr/>
          <a:lstStyle/>
          <a:p>
            <a:pPr algn="ctr"/>
            <a:r>
              <a:rPr lang="en-US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13. Instruction Sets: Addressing Modes and Formats</a:t>
            </a:r>
            <a:endParaRPr lang="en-US" altLang="en-US" sz="32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Callout 2 4"/>
          <p:cNvSpPr/>
          <p:nvPr/>
        </p:nvSpPr>
        <p:spPr bwMode="auto">
          <a:xfrm>
            <a:off x="6011863" y="3357563"/>
            <a:ext cx="2663825" cy="1295400"/>
          </a:xfrm>
          <a:prstGeom prst="borderCallout2">
            <a:avLst>
              <a:gd name="adj1" fmla="val -1971"/>
              <a:gd name="adj2" fmla="val 49773"/>
              <a:gd name="adj3" fmla="val -34283"/>
              <a:gd name="adj4" fmla="val 39065"/>
              <a:gd name="adj5" fmla="val -81135"/>
              <a:gd name="adj6" fmla="val 38230"/>
            </a:avLst>
          </a:prstGeom>
          <a:solidFill>
            <a:srgbClr val="3333FF"/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How the bits of an instruction are organized</a:t>
            </a:r>
          </a:p>
        </p:txBody>
      </p:sp>
      <p:sp>
        <p:nvSpPr>
          <p:cNvPr id="7" name="Line Callout 2 6"/>
          <p:cNvSpPr/>
          <p:nvPr/>
        </p:nvSpPr>
        <p:spPr bwMode="auto">
          <a:xfrm>
            <a:off x="3203575" y="3357563"/>
            <a:ext cx="2663825" cy="1295400"/>
          </a:xfrm>
          <a:prstGeom prst="borderCallout2">
            <a:avLst>
              <a:gd name="adj1" fmla="val -1971"/>
              <a:gd name="adj2" fmla="val 50201"/>
              <a:gd name="adj3" fmla="val -36010"/>
              <a:gd name="adj4" fmla="val 38614"/>
              <a:gd name="adj5" fmla="val -81382"/>
              <a:gd name="adj6" fmla="val 37873"/>
            </a:avLst>
          </a:prstGeom>
          <a:solidFill>
            <a:srgbClr val="3333FF"/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How the address of an operand is specified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Addressing Modes</a:t>
            </a:r>
          </a:p>
        </p:txBody>
      </p:sp>
      <p:sp>
        <p:nvSpPr>
          <p:cNvPr id="971781" name="Rectangle 5"/>
          <p:cNvSpPr>
            <a:spLocks noChangeArrowheads="1"/>
          </p:cNvSpPr>
          <p:nvPr/>
        </p:nvSpPr>
        <p:spPr bwMode="auto">
          <a:xfrm>
            <a:off x="457200" y="1069975"/>
            <a:ext cx="8435975" cy="569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kumimoji="1" lang="en-US" altLang="en-US" sz="2800">
                <a:latin typeface="Tahoma" panose="020B0604030504040204" pitchFamily="34" charset="0"/>
              </a:rPr>
              <a:t>What: how address of operand is specified.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kumimoji="1" lang="en-US" altLang="en-US" sz="2800">
                <a:latin typeface="Tahoma" panose="020B0604030504040204" pitchFamily="34" charset="0"/>
              </a:rPr>
              <a:t>Why: address field in an instruction is small!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kumimoji="1" lang="en-US" altLang="en-US" sz="2800">
                <a:solidFill>
                  <a:srgbClr val="FF0000"/>
                </a:solidFill>
                <a:latin typeface="Tahoma" panose="020B0604030504040204" pitchFamily="34" charset="0"/>
              </a:rPr>
              <a:t>Tradeoff</a:t>
            </a:r>
            <a:r>
              <a:rPr kumimoji="1" lang="en-US" altLang="en-US" sz="2800">
                <a:latin typeface="Tahoma" panose="020B0604030504040204" pitchFamily="34" charset="0"/>
              </a:rPr>
              <a:t>: address range/addressing flexibility </a:t>
            </a:r>
            <a:r>
              <a:rPr kumimoji="1" lang="en-US" altLang="en-US" sz="2800" b="1" u="sng">
                <a:latin typeface="Tahoma" panose="020B0604030504040204" pitchFamily="34" charset="0"/>
              </a:rPr>
              <a:t>vs.</a:t>
            </a:r>
            <a:r>
              <a:rPr kumimoji="1" lang="en-US" altLang="en-US" sz="2800">
                <a:latin typeface="Tahoma" panose="020B0604030504040204" pitchFamily="34" charset="0"/>
              </a:rPr>
              <a:t> number of memory </a:t>
            </a:r>
            <a:r>
              <a:rPr kumimoji="1" lang="en-US" altLang="en-US" sz="2800">
                <a:latin typeface="Tahoma" panose="020B0604030504040204" pitchFamily="34" charset="0"/>
                <a:cs typeface="Arial" panose="020B0604020202020204" pitchFamily="34" charset="0"/>
              </a:rPr>
              <a:t>r</a:t>
            </a:r>
            <a:r>
              <a:rPr kumimoji="1" lang="en-US" altLang="en-US" sz="2800">
                <a:latin typeface="Tahoma" panose="020B0604030504040204" pitchFamily="34" charset="0"/>
              </a:rPr>
              <a:t>eferences/complexity of address calculation.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AutoNum type="arabicPeriod"/>
            </a:pPr>
            <a:r>
              <a:rPr kumimoji="1" lang="en-US" altLang="en-US" sz="3000">
                <a:solidFill>
                  <a:srgbClr val="0033CC"/>
                </a:solidFill>
                <a:latin typeface="Tahoma" panose="020B0604030504040204" pitchFamily="34" charset="0"/>
              </a:rPr>
              <a:t>Immediate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AutoNum type="arabicPeriod"/>
            </a:pPr>
            <a:r>
              <a:rPr kumimoji="1" lang="en-US" altLang="en-US" sz="3000">
                <a:solidFill>
                  <a:srgbClr val="0033CC"/>
                </a:solidFill>
                <a:latin typeface="Tahoma" panose="020B0604030504040204" pitchFamily="34" charset="0"/>
              </a:rPr>
              <a:t>Direct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AutoNum type="arabicPeriod"/>
            </a:pPr>
            <a:r>
              <a:rPr kumimoji="1" lang="en-US" altLang="en-US" sz="3000">
                <a:solidFill>
                  <a:srgbClr val="0033CC"/>
                </a:solidFill>
                <a:latin typeface="Tahoma" panose="020B0604030504040204" pitchFamily="34" charset="0"/>
              </a:rPr>
              <a:t>Indirect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AutoNum type="arabicPeriod"/>
            </a:pPr>
            <a:r>
              <a:rPr kumimoji="1" lang="en-US" altLang="en-US" sz="3000">
                <a:solidFill>
                  <a:srgbClr val="0033CC"/>
                </a:solidFill>
                <a:latin typeface="Tahoma" panose="020B0604030504040204" pitchFamily="34" charset="0"/>
              </a:rPr>
              <a:t>Register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AutoNum type="arabicPeriod"/>
            </a:pPr>
            <a:r>
              <a:rPr kumimoji="1" lang="en-US" altLang="en-US" sz="3000">
                <a:solidFill>
                  <a:srgbClr val="0033CC"/>
                </a:solidFill>
                <a:latin typeface="Tahoma" panose="020B0604030504040204" pitchFamily="34" charset="0"/>
              </a:rPr>
              <a:t>Register Indirect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AutoNum type="arabicPeriod"/>
            </a:pPr>
            <a:r>
              <a:rPr kumimoji="1" lang="en-US" altLang="en-US" sz="3000">
                <a:solidFill>
                  <a:srgbClr val="0033CC"/>
                </a:solidFill>
                <a:latin typeface="Tahoma" panose="020B0604030504040204" pitchFamily="34" charset="0"/>
              </a:rPr>
              <a:t>Displacement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AutoNum type="arabicPeriod"/>
            </a:pPr>
            <a:r>
              <a:rPr kumimoji="1" lang="en-US" altLang="en-US" sz="3000">
                <a:solidFill>
                  <a:srgbClr val="0033CC"/>
                </a:solidFill>
                <a:latin typeface="Tahoma" panose="020B0604030504040204" pitchFamily="34" charset="0"/>
              </a:rPr>
              <a:t>Stack</a:t>
            </a:r>
            <a:endParaRPr kumimoji="1" lang="en-US" altLang="en-US" sz="2800">
              <a:latin typeface="Tahoma" panose="020B0604030504040204" pitchFamily="34" charset="0"/>
            </a:endParaRPr>
          </a:p>
        </p:txBody>
      </p:sp>
      <p:pic>
        <p:nvPicPr>
          <p:cNvPr id="9717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94" b="81995"/>
          <a:stretch>
            <a:fillRect/>
          </a:stretch>
        </p:blipFill>
        <p:spPr bwMode="auto">
          <a:xfrm>
            <a:off x="4716463" y="3716338"/>
            <a:ext cx="31686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8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Immediate Addressing</a:t>
            </a:r>
          </a:p>
        </p:txBody>
      </p:sp>
      <p:sp>
        <p:nvSpPr>
          <p:cNvPr id="973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349500"/>
            <a:ext cx="8686800" cy="3887788"/>
          </a:xfrm>
        </p:spPr>
        <p:txBody>
          <a:bodyPr/>
          <a:lstStyle/>
          <a:p>
            <a:r>
              <a:rPr lang="en-US" altLang="en-US"/>
              <a:t>Address field </a:t>
            </a:r>
            <a:r>
              <a:rPr lang="en-US" altLang="en-US" b="1"/>
              <a:t>A</a:t>
            </a:r>
            <a:r>
              <a:rPr lang="en-US" altLang="en-US"/>
              <a:t> contains operand.</a:t>
            </a:r>
          </a:p>
          <a:p>
            <a:r>
              <a:rPr lang="en-US" altLang="en-US">
                <a:solidFill>
                  <a:srgbClr val="0033CC"/>
                </a:solidFill>
              </a:rPr>
              <a:t>Syntax: #A</a:t>
            </a:r>
          </a:p>
          <a:p>
            <a:r>
              <a:rPr lang="en-US" altLang="en-US"/>
              <a:t>Ex.: ADD #5</a:t>
            </a:r>
          </a:p>
          <a:p>
            <a:pPr lvl="1"/>
            <a:r>
              <a:rPr lang="en-US" altLang="en-US"/>
              <a:t>AC </a:t>
            </a:r>
            <a:r>
              <a:rPr lang="en-US" altLang="en-US">
                <a:sym typeface="Wingdings" panose="05000000000000000000" pitchFamily="2" charset="2"/>
              </a:rPr>
              <a:t> [AC] + </a:t>
            </a: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5 is the operand.</a:t>
            </a:r>
          </a:p>
          <a:p>
            <a:pPr>
              <a:buFont typeface="ZapfDingbats" pitchFamily="82" charset="2"/>
              <a:buChar char=""/>
            </a:pPr>
            <a:r>
              <a:rPr lang="en-US" altLang="en-US"/>
              <a:t>Fast: no memory reference to fetch data.</a:t>
            </a:r>
          </a:p>
          <a:p>
            <a:pPr>
              <a:buFont typeface="ZapfDingbats" pitchFamily="82" charset="2"/>
              <a:buChar char=""/>
            </a:pPr>
            <a:r>
              <a:rPr lang="en-US" altLang="en-US"/>
              <a:t>Limited operand magnitude.</a:t>
            </a:r>
          </a:p>
          <a:p>
            <a:r>
              <a:rPr lang="en-US" altLang="en-US"/>
              <a:t>Requires sign extension if loaded to larger register.</a:t>
            </a:r>
          </a:p>
        </p:txBody>
      </p:sp>
      <p:pic>
        <p:nvPicPr>
          <p:cNvPr id="9738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341438"/>
            <a:ext cx="28813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58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093788"/>
            <a:ext cx="4679950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5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062163"/>
            <a:ext cx="6491288" cy="4319587"/>
          </a:xfrm>
          <a:noFill/>
        </p:spPr>
        <p:txBody>
          <a:bodyPr/>
          <a:lstStyle/>
          <a:p>
            <a:r>
              <a:rPr lang="en-US" altLang="en-US" sz="2200"/>
              <a:t>Address field contains address of operand.</a:t>
            </a:r>
          </a:p>
          <a:p>
            <a:r>
              <a:rPr lang="en-US" altLang="en-US" sz="2200"/>
              <a:t>Operand Address </a:t>
            </a:r>
            <a:r>
              <a:rPr lang="en-US" altLang="en-US" sz="2200">
                <a:sym typeface="Wingdings" panose="05000000000000000000" pitchFamily="2" charset="2"/>
              </a:rPr>
              <a:t> </a:t>
            </a:r>
            <a:r>
              <a:rPr lang="en-US" altLang="en-US" sz="2200" b="1"/>
              <a:t>effective address</a:t>
            </a:r>
            <a:r>
              <a:rPr lang="en-US" altLang="en-US" sz="2200"/>
              <a:t> (</a:t>
            </a:r>
            <a:r>
              <a:rPr lang="en-US" altLang="en-US" sz="2200" b="1"/>
              <a:t>EA</a:t>
            </a:r>
            <a:r>
              <a:rPr lang="en-US" altLang="en-US" sz="2200"/>
              <a:t>).</a:t>
            </a:r>
          </a:p>
          <a:p>
            <a:r>
              <a:rPr lang="en-US" altLang="en-US" sz="2200">
                <a:solidFill>
                  <a:srgbClr val="0033CC"/>
                </a:solidFill>
                <a:sym typeface="Wingdings" panose="05000000000000000000" pitchFamily="2" charset="2"/>
              </a:rPr>
              <a:t>EA = A</a:t>
            </a:r>
            <a:endParaRPr lang="en-US" altLang="en-US" sz="2200">
              <a:solidFill>
                <a:srgbClr val="0033CC"/>
              </a:solidFill>
            </a:endParaRPr>
          </a:p>
          <a:p>
            <a:r>
              <a:rPr lang="en-US" altLang="en-US" sz="2200">
                <a:solidFill>
                  <a:srgbClr val="0033CC"/>
                </a:solidFill>
              </a:rPr>
              <a:t>Syntax: A</a:t>
            </a:r>
          </a:p>
          <a:p>
            <a:r>
              <a:rPr lang="en-US" altLang="en-US" sz="2200"/>
              <a:t>Ex.:  ADD 500</a:t>
            </a:r>
          </a:p>
          <a:p>
            <a:pPr lvl="1"/>
            <a:r>
              <a:rPr lang="en-US" altLang="en-US" sz="2200"/>
              <a:t>AC </a:t>
            </a:r>
            <a:r>
              <a:rPr lang="en-US" altLang="en-US" sz="2200">
                <a:sym typeface="Wingdings" panose="05000000000000000000" pitchFamily="2" charset="2"/>
              </a:rPr>
              <a:t> </a:t>
            </a:r>
            <a:r>
              <a:rPr lang="en-US" altLang="en-US" sz="2200"/>
              <a:t>[AC] + </a:t>
            </a:r>
            <a:r>
              <a:rPr lang="en-US" altLang="en-US" sz="2200" b="1">
                <a:solidFill>
                  <a:srgbClr val="FF0000"/>
                </a:solidFill>
              </a:rPr>
              <a:t>[500]</a:t>
            </a:r>
            <a:r>
              <a:rPr lang="en-US" altLang="en-US" sz="2200"/>
              <a:t>.</a:t>
            </a:r>
          </a:p>
          <a:p>
            <a:pPr lvl="1"/>
            <a:r>
              <a:rPr lang="en-US" altLang="en-US" sz="2200"/>
              <a:t>Look in mem. at address 1000 for operand.</a:t>
            </a:r>
          </a:p>
          <a:p>
            <a:pPr>
              <a:buFont typeface="ZapfDingbats" pitchFamily="82" charset="2"/>
              <a:buChar char=""/>
            </a:pPr>
            <a:r>
              <a:rPr lang="en-US" altLang="en-US" sz="2200"/>
              <a:t>Fast: single memory reference to access data</a:t>
            </a:r>
            <a:r>
              <a:rPr lang="en-US" altLang="en-US" sz="2200">
                <a:sym typeface="Wingdings" panose="05000000000000000000" pitchFamily="2" charset="2"/>
              </a:rPr>
              <a:t>.</a:t>
            </a:r>
            <a:endParaRPr lang="en-US" altLang="en-US" sz="2200"/>
          </a:p>
          <a:p>
            <a:pPr>
              <a:buFont typeface="ZapfDingbats" pitchFamily="82" charset="2"/>
              <a:buChar char=""/>
            </a:pPr>
            <a:r>
              <a:rPr lang="en-US" altLang="en-US" sz="2200"/>
              <a:t>Simple: no additional calculations to work out effective address.</a:t>
            </a:r>
          </a:p>
          <a:p>
            <a:pPr>
              <a:buFont typeface="ZapfDingbats" pitchFamily="82" charset="2"/>
              <a:buChar char="D"/>
            </a:pPr>
            <a:r>
              <a:rPr lang="en-US" altLang="en-US" sz="2200"/>
              <a:t>Limited address space.</a:t>
            </a:r>
          </a:p>
        </p:txBody>
      </p:sp>
      <p:sp>
        <p:nvSpPr>
          <p:cNvPr id="819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Direct Addressing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7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571625"/>
            <a:ext cx="3919537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779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5483225" cy="4933950"/>
          </a:xfrm>
          <a:noFill/>
        </p:spPr>
        <p:txBody>
          <a:bodyPr lIns="90488" tIns="44450" rIns="90488" bIns="44450"/>
          <a:lstStyle/>
          <a:p>
            <a:pPr>
              <a:lnSpc>
                <a:spcPct val="85000"/>
              </a:lnSpc>
            </a:pPr>
            <a:r>
              <a:rPr lang="en-US" altLang="en-US" sz="2400">
                <a:solidFill>
                  <a:srgbClr val="0033CC"/>
                </a:solidFill>
              </a:rPr>
              <a:t>EA = [A]</a:t>
            </a:r>
          </a:p>
          <a:p>
            <a:pPr>
              <a:lnSpc>
                <a:spcPct val="85000"/>
              </a:lnSpc>
            </a:pPr>
            <a:r>
              <a:rPr lang="en-US" altLang="en-US" sz="2400">
                <a:solidFill>
                  <a:srgbClr val="0033CC"/>
                </a:solidFill>
              </a:rPr>
              <a:t>Syntax: (A)</a:t>
            </a:r>
          </a:p>
          <a:p>
            <a:pPr>
              <a:lnSpc>
                <a:spcPct val="85000"/>
              </a:lnSpc>
            </a:pPr>
            <a:r>
              <a:rPr lang="en-US" altLang="en-US" sz="2400"/>
              <a:t>Ex.: ADD (1000)</a:t>
            </a:r>
          </a:p>
          <a:p>
            <a:pPr lvl="1">
              <a:lnSpc>
                <a:spcPct val="85000"/>
              </a:lnSpc>
            </a:pPr>
            <a:r>
              <a:rPr lang="en-US" altLang="en-US" sz="2200"/>
              <a:t>AC </a:t>
            </a:r>
            <a:r>
              <a:rPr lang="en-US" altLang="en-US" sz="2200">
                <a:sym typeface="Wingdings" panose="05000000000000000000" pitchFamily="2" charset="2"/>
              </a:rPr>
              <a:t> [AC] + </a:t>
            </a:r>
            <a:r>
              <a:rPr lang="en-US" altLang="en-US" sz="2200" b="1">
                <a:solidFill>
                  <a:srgbClr val="FF0000"/>
                </a:solidFill>
                <a:sym typeface="Wingdings" panose="05000000000000000000" pitchFamily="2" charset="2"/>
              </a:rPr>
              <a:t>[ [1000] ]</a:t>
            </a:r>
            <a:r>
              <a:rPr lang="en-US" altLang="en-US" sz="2200"/>
              <a:t>.</a:t>
            </a:r>
          </a:p>
          <a:p>
            <a:pPr>
              <a:lnSpc>
                <a:spcPct val="85000"/>
              </a:lnSpc>
              <a:buFont typeface="ZapfDingbats" pitchFamily="82" charset="2"/>
              <a:buChar char="C"/>
            </a:pPr>
            <a:r>
              <a:rPr lang="en-US" altLang="en-US" sz="2400"/>
              <a:t>Large address range: 2</a:t>
            </a:r>
            <a:r>
              <a:rPr lang="en-US" altLang="en-US" sz="2400" baseline="30000"/>
              <a:t>n</a:t>
            </a:r>
            <a:r>
              <a:rPr lang="en-US" altLang="en-US" sz="2400"/>
              <a:t> locations, where n = word length.</a:t>
            </a:r>
          </a:p>
          <a:p>
            <a:pPr>
              <a:lnSpc>
                <a:spcPct val="85000"/>
              </a:lnSpc>
              <a:buFont typeface="ZapfDingbats" pitchFamily="82" charset="2"/>
              <a:buChar char="D"/>
            </a:pPr>
            <a:r>
              <a:rPr lang="en-US" altLang="en-US" sz="2400"/>
              <a:t>Slow: multiple memory references to find operand</a:t>
            </a:r>
            <a:r>
              <a:rPr lang="en-US" altLang="en-US" sz="240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85000"/>
              </a:lnSpc>
            </a:pPr>
            <a:r>
              <a:rPr lang="en-US" altLang="en-US" sz="2400"/>
              <a:t>May be nested, multilevel, cascaded</a:t>
            </a:r>
          </a:p>
          <a:p>
            <a:pPr lvl="1">
              <a:lnSpc>
                <a:spcPct val="85000"/>
              </a:lnSpc>
            </a:pPr>
            <a:r>
              <a:rPr lang="en-US" altLang="en-US" sz="2200"/>
              <a:t>Ex.: SUB (((100)))</a:t>
            </a:r>
          </a:p>
          <a:p>
            <a:pPr lvl="2">
              <a:lnSpc>
                <a:spcPct val="85000"/>
              </a:lnSpc>
            </a:pPr>
            <a:r>
              <a:rPr lang="en-US" altLang="en-US"/>
              <a:t>EA = [[[100]]]</a:t>
            </a:r>
          </a:p>
          <a:p>
            <a:pPr lvl="2">
              <a:lnSpc>
                <a:spcPct val="85000"/>
              </a:lnSpc>
            </a:pPr>
            <a:r>
              <a:rPr lang="en-US" altLang="en-US"/>
              <a:t>Operand = ?</a:t>
            </a:r>
          </a:p>
          <a:p>
            <a:pPr lvl="2">
              <a:lnSpc>
                <a:spcPct val="85000"/>
              </a:lnSpc>
            </a:pPr>
            <a:r>
              <a:rPr lang="en-US" altLang="en-US"/>
              <a:t>Draw the diagram yourself!</a:t>
            </a:r>
          </a:p>
        </p:txBody>
      </p:sp>
      <p:sp>
        <p:nvSpPr>
          <p:cNvPr id="977927" name="Rectangle 7"/>
          <p:cNvSpPr>
            <a:spLocks noChangeArrowheads="1"/>
          </p:cNvSpPr>
          <p:nvPr/>
        </p:nvSpPr>
        <p:spPr bwMode="auto">
          <a:xfrm>
            <a:off x="457200" y="1069975"/>
            <a:ext cx="87122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kumimoji="1" lang="en-US" altLang="en-US">
                <a:latin typeface="Tahoma" panose="020B0604030504040204" pitchFamily="34" charset="0"/>
              </a:rPr>
              <a:t>Address field contains address of memory  location that contains address of operand. </a:t>
            </a:r>
          </a:p>
        </p:txBody>
      </p:sp>
      <p:sp>
        <p:nvSpPr>
          <p:cNvPr id="9223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Indirect Addressing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6" grpId="0" build="p"/>
      <p:bldP spid="9779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024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Register Addressing</a:t>
            </a:r>
          </a:p>
        </p:txBody>
      </p:sp>
      <p:sp>
        <p:nvSpPr>
          <p:cNvPr id="979973" name="Rectangle 5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r>
              <a:rPr lang="en-US" altLang="en-US" sz="2400"/>
              <a:t>Address field identifies a register that holds the operand.</a:t>
            </a:r>
          </a:p>
          <a:p>
            <a:r>
              <a:rPr lang="en-US" altLang="en-US" sz="2400"/>
              <a:t>c.f. Direct addressing</a:t>
            </a:r>
          </a:p>
          <a:p>
            <a:r>
              <a:rPr lang="en-US" altLang="en-US" sz="2400">
                <a:solidFill>
                  <a:srgbClr val="0033CC"/>
                </a:solidFill>
              </a:rPr>
              <a:t>EA = R</a:t>
            </a:r>
          </a:p>
          <a:p>
            <a:r>
              <a:rPr lang="en-US" altLang="en-US" sz="2400">
                <a:solidFill>
                  <a:srgbClr val="0033CC"/>
                </a:solidFill>
              </a:rPr>
              <a:t>Notation: R</a:t>
            </a:r>
          </a:p>
          <a:p>
            <a:r>
              <a:rPr lang="en-US" altLang="en-US" sz="2400"/>
              <a:t>Ex.: ADD R1</a:t>
            </a:r>
          </a:p>
          <a:p>
            <a:pPr marL="742950" lvl="2" indent="-342900">
              <a:buFontTx/>
              <a:buChar char="•"/>
            </a:pPr>
            <a:r>
              <a:rPr lang="en-US" altLang="en-US" sz="1800"/>
              <a:t>AC </a:t>
            </a:r>
            <a:r>
              <a:rPr lang="en-US" altLang="en-US" sz="1800">
                <a:sym typeface="Wingdings" panose="05000000000000000000" pitchFamily="2" charset="2"/>
              </a:rPr>
              <a:t> [AC] + </a:t>
            </a:r>
            <a:r>
              <a:rPr lang="en-US" altLang="en-US" sz="1800" b="1">
                <a:solidFill>
                  <a:srgbClr val="FF0000"/>
                </a:solidFill>
                <a:sym typeface="Wingdings" panose="05000000000000000000" pitchFamily="2" charset="2"/>
              </a:rPr>
              <a:t>[R1]</a:t>
            </a:r>
            <a:r>
              <a:rPr lang="en-US" altLang="en-US" sz="1800"/>
              <a:t>.</a:t>
            </a:r>
            <a:endParaRPr lang="en-US" altLang="en-US"/>
          </a:p>
          <a:p>
            <a:r>
              <a:rPr lang="en-US" altLang="en-US" sz="2400"/>
              <a:t>Number of registers is relatively small.</a:t>
            </a:r>
          </a:p>
          <a:p>
            <a:r>
              <a:rPr lang="en-US" altLang="en-US" sz="2400"/>
              <a:t>Small address field (R: 3-5 bits).</a:t>
            </a:r>
          </a:p>
          <a:p>
            <a:pPr marL="342900" lvl="1" indent="-342900">
              <a:buFont typeface="ZapfDingbats" pitchFamily="82" charset="2"/>
              <a:buChar char="C"/>
            </a:pPr>
            <a:r>
              <a:rPr lang="en-US" altLang="en-US"/>
              <a:t>Fast fetch: short instruction.</a:t>
            </a:r>
          </a:p>
          <a:p>
            <a:pPr marL="342900" lvl="1" indent="-342900">
              <a:buFont typeface="ZapfDingbats" pitchFamily="82" charset="2"/>
              <a:buChar char="C"/>
            </a:pPr>
            <a:r>
              <a:rPr lang="en-US" altLang="en-US"/>
              <a:t>Fast execution: no memory reference.</a:t>
            </a:r>
          </a:p>
          <a:p>
            <a:pPr>
              <a:buFont typeface="ZapfDingbats" pitchFamily="82" charset="2"/>
              <a:buChar char="D"/>
            </a:pPr>
            <a:r>
              <a:rPr lang="en-US" altLang="en-US" sz="2400"/>
              <a:t>Very limited address space.</a:t>
            </a:r>
          </a:p>
        </p:txBody>
      </p:sp>
      <p:pic>
        <p:nvPicPr>
          <p:cNvPr id="9799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149475"/>
            <a:ext cx="2725737" cy="33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3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141663"/>
            <a:ext cx="4032250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26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 Register Indirect Addressing</a:t>
            </a:r>
          </a:p>
        </p:txBody>
      </p:sp>
      <p:sp>
        <p:nvSpPr>
          <p:cNvPr id="1123334" name="Rectangle 6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r>
              <a:rPr lang="en-US" altLang="en-US"/>
              <a:t>Address field identifies register that contains the address of the operand.</a:t>
            </a:r>
          </a:p>
          <a:p>
            <a:r>
              <a:rPr lang="en-US" altLang="en-US"/>
              <a:t>c.f. Indirect addressing.</a:t>
            </a:r>
          </a:p>
          <a:p>
            <a:r>
              <a:rPr lang="en-US" altLang="en-US">
                <a:solidFill>
                  <a:srgbClr val="0033CC"/>
                </a:solidFill>
              </a:rPr>
              <a:t>EA = [R]</a:t>
            </a:r>
          </a:p>
          <a:p>
            <a:r>
              <a:rPr lang="en-US" altLang="en-US">
                <a:solidFill>
                  <a:srgbClr val="0033CC"/>
                </a:solidFill>
              </a:rPr>
              <a:t>Notation: (R)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468313" y="3529013"/>
            <a:ext cx="4679950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US" sz="2800" kern="0" dirty="0">
                <a:latin typeface="+mn-lt"/>
              </a:rPr>
              <a:t>Ex.: ADD (R1)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kumimoji="1" lang="en-US" kern="0" dirty="0">
                <a:latin typeface="+mn-lt"/>
              </a:rPr>
              <a:t>AC </a:t>
            </a:r>
            <a:r>
              <a:rPr kumimoji="1" lang="en-US" kern="0" dirty="0">
                <a:latin typeface="+mn-lt"/>
                <a:sym typeface="Wingdings" pitchFamily="2" charset="2"/>
              </a:rPr>
              <a:t> [AC] + </a:t>
            </a:r>
            <a:r>
              <a:rPr kumimoji="1" lang="en-US" b="1" kern="0" dirty="0">
                <a:solidFill>
                  <a:srgbClr val="FF0000"/>
                </a:solidFill>
                <a:latin typeface="+mn-lt"/>
                <a:sym typeface="Wingdings" pitchFamily="2" charset="2"/>
              </a:rPr>
              <a:t>[ [R1] ]</a:t>
            </a:r>
            <a:r>
              <a:rPr kumimoji="1" lang="en-US" kern="0" dirty="0">
                <a:latin typeface="+mn-lt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ZapfDingbats" pitchFamily="82" charset="2"/>
              <a:buChar char="C"/>
              <a:defRPr/>
            </a:pPr>
            <a:r>
              <a:rPr kumimoji="1" lang="en-US" sz="2800" kern="0" dirty="0">
                <a:latin typeface="+mn-lt"/>
              </a:rPr>
              <a:t>Large address space (2</a:t>
            </a:r>
            <a:r>
              <a:rPr kumimoji="1" lang="en-US" sz="2800" kern="0" baseline="30000" dirty="0">
                <a:latin typeface="+mn-lt"/>
              </a:rPr>
              <a:t>n</a:t>
            </a:r>
            <a:r>
              <a:rPr kumimoji="1" lang="en-US" sz="2800" kern="0" dirty="0">
                <a:latin typeface="+mn-lt"/>
              </a:rPr>
              <a:t>).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ZapfDingbats" pitchFamily="82" charset="2"/>
              <a:buChar char="C"/>
              <a:defRPr/>
            </a:pPr>
            <a:r>
              <a:rPr kumimoji="1" lang="en-US" sz="2800" kern="0" dirty="0">
                <a:latin typeface="+mn-lt"/>
              </a:rPr>
              <a:t>One fewer memory access than indirect addressing.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34" grpId="0" build="p"/>
      <p:bldP spid="8" grpId="0" build="p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20245</TotalTime>
  <Words>1908</Words>
  <Application>Microsoft Office PowerPoint</Application>
  <PresentationFormat>On-screen Show (4:3)</PresentationFormat>
  <Paragraphs>273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Monotype Sorts</vt:lpstr>
      <vt:lpstr>Tahoma</vt:lpstr>
      <vt:lpstr>Times New Roman</vt:lpstr>
      <vt:lpstr>Wingdings</vt:lpstr>
      <vt:lpstr>ZapfDingbats</vt:lpstr>
      <vt:lpstr>ajp2</vt:lpstr>
      <vt:lpstr>PowerPoint Presentation</vt:lpstr>
      <vt:lpstr>Administrivia</vt:lpstr>
      <vt:lpstr>PowerPoint Presentation</vt:lpstr>
      <vt:lpstr>Addressing Modes</vt:lpstr>
      <vt:lpstr>1. Immediate Addressing</vt:lpstr>
      <vt:lpstr>2. Direct Addressing</vt:lpstr>
      <vt:lpstr>3. Indirect Addressing</vt:lpstr>
      <vt:lpstr>4. Register Addressing</vt:lpstr>
      <vt:lpstr>5. Register Indirect Addressing</vt:lpstr>
      <vt:lpstr>6. Displacement Addressing</vt:lpstr>
      <vt:lpstr>6. Displacement Addressing – Relative</vt:lpstr>
      <vt:lpstr>6. Displacement Addressing – Base Register</vt:lpstr>
      <vt:lpstr>6. Displacement Addressing – Indexed</vt:lpstr>
      <vt:lpstr>6. Displacement Addressing – Autoindexing</vt:lpstr>
      <vt:lpstr>6. Displacement Addressing – Pre/Post-indexing</vt:lpstr>
      <vt:lpstr>7. Stack Addressing</vt:lpstr>
      <vt:lpstr>Addressing Modes – Summary</vt:lpstr>
      <vt:lpstr>X86 Addressing Modes</vt:lpstr>
      <vt:lpstr>x86 Address Calculation</vt:lpstr>
      <vt:lpstr>x86 Addressing Modes – Summary</vt:lpstr>
      <vt:lpstr>Instruction Formats</vt:lpstr>
      <vt:lpstr>Instruction Length</vt:lpstr>
      <vt:lpstr>Allocation of Bits (1)</vt:lpstr>
      <vt:lpstr>Allocation of Bits (2)</vt:lpstr>
      <vt:lpstr>Variable-Length Instructions</vt:lpstr>
      <vt:lpstr>x86 Instruction Format: variable-length (1-15B)</vt:lpstr>
      <vt:lpstr>Assembly Language (N=I+J+K)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695</cp:revision>
  <dcterms:created xsi:type="dcterms:W3CDTF">1998-10-18T09:28:37Z</dcterms:created>
  <dcterms:modified xsi:type="dcterms:W3CDTF">2016-11-29T11:20:47Z</dcterms:modified>
</cp:coreProperties>
</file>