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32"/>
  </p:notesMasterIdLst>
  <p:sldIdLst>
    <p:sldId id="281" r:id="rId2"/>
    <p:sldId id="257" r:id="rId3"/>
    <p:sldId id="283" r:id="rId4"/>
    <p:sldId id="289" r:id="rId5"/>
    <p:sldId id="284" r:id="rId6"/>
    <p:sldId id="282" r:id="rId7"/>
    <p:sldId id="285" r:id="rId8"/>
    <p:sldId id="286" r:id="rId9"/>
    <p:sldId id="287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96867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738A-DDA9-409E-879A-2EF15B55005F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54658-B64E-41F4-9609-F50A2D44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54658-B64E-41F4-9609-F50A2D449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AB1E9-7EC0-4FDC-82ED-C54D3AFC6102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DF5D3B-7CA8-4EC6-BD8F-3EF70E457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E9BAC3-555F-4F1E-824A-75CEBAAD4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9F40C5-8309-4608-9A6D-78762D4816D9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A88A96-03D0-4EF4-8839-C2D7AA143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1630EA-7C72-4C8C-A65D-A566B5C77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3956C9-6839-4ADC-A95B-072C7F7B2001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3A2C40-857D-41D8-812C-5A087AAD2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7BEC50-6A8E-4FDB-A81A-5A33F9E58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6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D16964-1B4B-48E3-A749-4F1A51149B3E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B3A32-8C96-4545-9781-127E8C0176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7A2AE4-6119-4FB2-BCC3-C0E880D84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1F4908-AE00-4A1A-BA5B-AC1012884D14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1A969E-733F-4CDF-99B4-53CE2CEFA2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9ECC04-9CAC-4B7E-A473-47E536B6E4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7D317-E191-40F4-BB9C-02039864D855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</p:spTree>
    <p:extLst>
      <p:ext uri="{BB962C8B-B14F-4D97-AF65-F5344CB8AC3E}">
        <p14:creationId xmlns:p14="http://schemas.microsoft.com/office/powerpoint/2010/main" val="345158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 211 - Digital Logic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FFFF"/>
                </a:solidFill>
              </a:defRPr>
            </a:lvl1pPr>
          </a:lstStyle>
          <a:p>
            <a:fld id="{1B86254C-6433-4F5E-A9CB-9FCC6BE1C1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09BC2C-49F4-497E-B3BD-76670E3EA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11523312" y="6400314"/>
            <a:ext cx="673290" cy="463307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CCBD57-F04D-42B2-80DC-AD8461E975E6}"/>
              </a:ext>
            </a:extLst>
          </p:cNvPr>
          <p:cNvSpPr txBox="1">
            <a:spLocks/>
          </p:cNvSpPr>
          <p:nvPr userDrawn="1"/>
        </p:nvSpPr>
        <p:spPr>
          <a:xfrm>
            <a:off x="218364" y="6459784"/>
            <a:ext cx="3343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DR. HAZEM SHEHATA</a:t>
            </a: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D6684ED-319A-4AC5-8533-95D6C48C7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 r="7" b="327"/>
          <a:stretch/>
        </p:blipFill>
        <p:spPr>
          <a:xfrm>
            <a:off x="-1428" y="6402229"/>
            <a:ext cx="673290" cy="4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shehata.github.io/courses/su/cs2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8.emf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36234-6960-4E51-9A45-33B019E2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pPr rtl="1"/>
            <a:r>
              <a:rPr lang="en-US" sz="3800" dirty="0">
                <a:solidFill>
                  <a:srgbClr val="FFFFFF"/>
                </a:solidFill>
              </a:rPr>
              <a:t>CS 211 - Digital Logic Design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211</a:t>
            </a:r>
            <a:r>
              <a:rPr lang="ar-EG" sz="3800" dirty="0">
                <a:solidFill>
                  <a:srgbClr val="FFFFFF"/>
                </a:solidFill>
              </a:rPr>
              <a:t> عال - تصميم المنطق الرقمي</a:t>
            </a:r>
            <a:br>
              <a:rPr lang="ar-EG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First Term - 1439/1440</a:t>
            </a:r>
            <a:br>
              <a:rPr lang="ar-EG" sz="3800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Lecture #5</a:t>
            </a:r>
            <a:endParaRPr lang="en-US" sz="3800" b="1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0FED14-9745-4EB4-9B1C-A0AC596B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19"/>
            <a:ext cx="5542399" cy="14249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Dr. Hazem Ibrahim Shehata</a:t>
            </a:r>
          </a:p>
          <a:p>
            <a:r>
              <a:rPr lang="en-US" sz="2000" dirty="0">
                <a:solidFill>
                  <a:schemeClr val="bg2"/>
                </a:solidFill>
              </a:rPr>
              <a:t>Assistant Professor</a:t>
            </a:r>
          </a:p>
          <a:p>
            <a:r>
              <a:rPr lang="en-US" sz="1500" dirty="0">
                <a:solidFill>
                  <a:schemeClr val="bg2"/>
                </a:solidFill>
              </a:rPr>
              <a:t>College of Computing and Information Technology</a:t>
            </a:r>
          </a:p>
          <a:p>
            <a:endParaRPr lang="en-US" sz="1500" dirty="0">
              <a:solidFill>
                <a:schemeClr val="bg2"/>
              </a:solidFill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AA4334-A43F-46D9-83A4-C086A46E6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t="5952" r="10875" b="327"/>
          <a:stretch/>
        </p:blipFill>
        <p:spPr>
          <a:xfrm>
            <a:off x="1091490" y="1019665"/>
            <a:ext cx="3167924" cy="26322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ic gates 3d">
            <a:extLst>
              <a:ext uri="{FF2B5EF4-FFF2-40B4-BE49-F238E27FC236}">
                <a16:creationId xmlns:a16="http://schemas.microsoft.com/office/drawing/2014/main" id="{BB1AC96F-45C9-4C89-84F2-D68F6278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892" y="3775790"/>
            <a:ext cx="3275120" cy="2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operation called </a:t>
            </a:r>
            <a:r>
              <a:rPr lang="en-US" dirty="0">
                <a:solidFill>
                  <a:srgbClr val="FF0000"/>
                </a:solidFill>
              </a:rPr>
              <a:t>logical multiplication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all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49351-A7CC-4439-B973-2A3B6844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38" y="4583404"/>
            <a:ext cx="3737359" cy="99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6124D-8E7B-4899-B5AC-62EA3DE63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44" y="4498326"/>
            <a:ext cx="3737359" cy="1160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A021F4-3A79-44C4-AA41-EF1E17BC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66338" y="4583404"/>
            <a:ext cx="3737359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D8FD9-3C01-438D-A355-55A472A61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762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2-input AND Gate: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Note</a:t>
                </a:r>
                <a:r>
                  <a:rPr lang="en-US" dirty="0"/>
                  <a:t>: Number of possible binary input combinations to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gate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Truth table must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rows!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D8FD9-3C01-438D-A355-55A472A61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76238"/>
              </a:xfrm>
              <a:blipFill>
                <a:blip r:embed="rId2"/>
                <a:stretch>
                  <a:fillRect l="-2242" t="-2861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660647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660647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185" r="-50619" b="-22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9" t="-5185" r="-1418" b="-2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C809D10-CD05-4E0E-A2BD-B591F7A4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354" y="3201053"/>
            <a:ext cx="2887661" cy="7649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794152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794152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7" t="-5185" r="-50619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709" t="-5185" r="-1418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910260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910260"/>
                  </p:ext>
                </p:extLst>
              </p:nvPr>
            </p:nvGraphicFramePr>
            <p:xfrm>
              <a:off x="6054358" y="1845734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7" t="-5185" r="-50619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709" t="-5185" r="-1418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317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8">
                <a:extLst>
                  <a:ext uri="{FF2B5EF4-FFF2-40B4-BE49-F238E27FC236}">
                    <a16:creationId xmlns:a16="http://schemas.microsoft.com/office/drawing/2014/main" id="{C7F08FB3-E0F0-4207-AE0D-5C417DF286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7723331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Content Placeholder 8">
                <a:extLst>
                  <a:ext uri="{FF2B5EF4-FFF2-40B4-BE49-F238E27FC236}">
                    <a16:creationId xmlns:a16="http://schemas.microsoft.com/office/drawing/2014/main" id="{C7F08FB3-E0F0-4207-AE0D-5C417DF286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7723331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" t="-5185" r="-33750" b="-44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5185" r="-1504" b="-4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D8151833-3B6F-4C28-9B2E-FA36010B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Truth Table for 3-input AND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A4B72-2534-4F51-A915-121DC9BA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0AB1-820C-4F06-A836-1EA5923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992CC7-C1C7-443A-B220-13960EA750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587" b="100"/>
          <a:stretch/>
        </p:blipFill>
        <p:spPr>
          <a:xfrm>
            <a:off x="6379100" y="514379"/>
            <a:ext cx="3563040" cy="924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8">
                <a:extLst>
                  <a:ext uri="{FF2B5EF4-FFF2-40B4-BE49-F238E27FC236}">
                    <a16:creationId xmlns:a16="http://schemas.microsoft.com/office/drawing/2014/main" id="{79032655-44B0-4F12-8252-FCE6C87420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521905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8">
                <a:extLst>
                  <a:ext uri="{FF2B5EF4-FFF2-40B4-BE49-F238E27FC236}">
                    <a16:creationId xmlns:a16="http://schemas.microsoft.com/office/drawing/2014/main" id="{79032655-44B0-4F12-8252-FCE6C87420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521905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8">
                <a:extLst>
                  <a:ext uri="{FF2B5EF4-FFF2-40B4-BE49-F238E27FC236}">
                    <a16:creationId xmlns:a16="http://schemas.microsoft.com/office/drawing/2014/main" id="{0CEEEB7F-D5C6-4592-94FF-05D97CBA8C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6342050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8">
                <a:extLst>
                  <a:ext uri="{FF2B5EF4-FFF2-40B4-BE49-F238E27FC236}">
                    <a16:creationId xmlns:a16="http://schemas.microsoft.com/office/drawing/2014/main" id="{0CEEEB7F-D5C6-4592-94FF-05D97CBA8C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6342050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62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1915E4-B230-496A-A12D-8BC22A16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of AND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Boolean algebra, AND gate is represented using </a:t>
                </a:r>
                <a:r>
                  <a:rPr lang="en-US" dirty="0">
                    <a:solidFill>
                      <a:srgbClr val="FF0000"/>
                    </a:solidFill>
                  </a:rPr>
                  <a:t>Boolean multiplication</a:t>
                </a:r>
                <a:r>
                  <a:rPr lang="en-US" dirty="0"/>
                  <a:t> operator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“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”</a:t>
                </a:r>
              </a:p>
              <a:p>
                <a:pPr lvl="1"/>
                <a:r>
                  <a:rPr lang="en-US" dirty="0"/>
                  <a:t>Boolean multiplication is similar to binary multiplication: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Boolean expression for 2-input 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Boolean expression for 3-input 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182" r="-2788" b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698F-8901-4954-8E1E-578CF5F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45B0-1104-49D2-B92C-99141CD9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FD8C4-2ED8-484A-8F0C-E6534D4CF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27"/>
          <a:stretch/>
        </p:blipFill>
        <p:spPr>
          <a:xfrm>
            <a:off x="9148718" y="4267053"/>
            <a:ext cx="2815503" cy="737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0283C3-6F5C-4CFF-A4A4-B40FD42D8E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351"/>
          <a:stretch/>
        </p:blipFill>
        <p:spPr>
          <a:xfrm>
            <a:off x="9132672" y="5363419"/>
            <a:ext cx="2847593" cy="7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2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5B8B8CC7-F701-407F-BD95-99809DD0E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88" b="41250"/>
          <a:stretch/>
        </p:blipFill>
        <p:spPr>
          <a:xfrm>
            <a:off x="1097280" y="2648224"/>
            <a:ext cx="7021961" cy="1892245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8127F54D-42E2-42C1-A36E-2B706F395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79"/>
          <a:stretch/>
        </p:blipFill>
        <p:spPr>
          <a:xfrm>
            <a:off x="8276896" y="2648224"/>
            <a:ext cx="2878783" cy="3220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AND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AND Gate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7DC611FC-9697-4524-88C8-9DB2AA26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48225"/>
            <a:ext cx="10058400" cy="32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7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A6C2-20A1-4E14-A47A-72F9203C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A32B-BE85-4C55-B4A4-52879838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Seat Belt Alarm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EE7F-DF63-48B1-AB53-C5FAEE0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4D6D-AE62-4624-B933-ED5F2E3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AE42A-F933-438E-B03C-F7BB8E99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89" y="2328052"/>
            <a:ext cx="9794013" cy="38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1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operation called </a:t>
            </a:r>
            <a:r>
              <a:rPr lang="en-US" dirty="0">
                <a:solidFill>
                  <a:srgbClr val="FF0000"/>
                </a:solidFill>
              </a:rPr>
              <a:t>logical addition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all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AD6DF-62D3-4035-A994-917A9559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09" y="4540865"/>
            <a:ext cx="4007106" cy="1075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374216-3924-44C2-AC8B-A597F25D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02" y="4505029"/>
            <a:ext cx="3709376" cy="1106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950F58-F286-4014-9822-BB753B30B7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5309" y="4540865"/>
            <a:ext cx="4007106" cy="10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FD9-3C01-438D-A355-55A472A6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>
            <a:normAutofit/>
          </a:bodyPr>
          <a:lstStyle/>
          <a:p>
            <a:r>
              <a:rPr lang="en-US" dirty="0"/>
              <a:t>For a 2-input OR Gate: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563654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563654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C4935EF-97E5-4E3C-B203-95A9FC9A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54" y="3309114"/>
            <a:ext cx="2887662" cy="77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81E7CCB-44B0-4A8F-875A-D1515AC622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650530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81E7CCB-44B0-4A8F-875A-D1515AC622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650530"/>
                  </p:ext>
                </p:extLst>
              </p:nvPr>
            </p:nvGraphicFramePr>
            <p:xfrm>
              <a:off x="5997555" y="2413239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65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151833-3B6F-4C28-9B2E-FA36010B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Truth Table for 3-input 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166761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27FF4E96-64EA-4E52-BB7D-33F85F704B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1667615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2A7779-FAA1-4E60-87F7-CF4C4C881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A4B72-2534-4F51-A915-121DC9BA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50AB1-820C-4F06-A836-1EA5923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09E167-1EC6-4F9C-BFD3-3A1EB0967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045" y="594359"/>
            <a:ext cx="3105150" cy="9264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8614862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r>
                            <a:rPr lang="en-US" sz="2400" baseline="0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8">
                <a:extLst>
                  <a:ext uri="{FF2B5EF4-FFF2-40B4-BE49-F238E27FC236}">
                    <a16:creationId xmlns:a16="http://schemas.microsoft.com/office/drawing/2014/main" id="{A884EF06-A0AE-47B5-9222-8B49D9ECEB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8614862"/>
                  </p:ext>
                </p:extLst>
              </p:nvPr>
            </p:nvGraphicFramePr>
            <p:xfrm>
              <a:off x="4914182" y="1619578"/>
              <a:ext cx="6492876" cy="448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219">
                      <a:extLst>
                        <a:ext uri="{9D8B030D-6E8A-4147-A177-3AD203B41FA5}">
                          <a16:colId xmlns:a16="http://schemas.microsoft.com/office/drawing/2014/main" val="522123124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686875449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1605291601"/>
                        </a:ext>
                      </a:extLst>
                    </a:gridCol>
                    <a:gridCol w="1623219">
                      <a:extLst>
                        <a:ext uri="{9D8B030D-6E8A-4147-A177-3AD203B41FA5}">
                          <a16:colId xmlns:a16="http://schemas.microsoft.com/office/drawing/2014/main" val="3032191030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5" t="-5185" r="-33750" b="-46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128" t="-5185" r="-1504" b="-4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307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178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6146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6710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951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7055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633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6402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318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44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1915E4-B230-496A-A12D-8BC22A16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of 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Boolean algebra, OR gate is represented using </a:t>
                </a:r>
                <a:r>
                  <a:rPr lang="en-US" dirty="0">
                    <a:solidFill>
                      <a:srgbClr val="FF0000"/>
                    </a:solidFill>
                  </a:rPr>
                  <a:t>Boolean addition</a:t>
                </a:r>
                <a:r>
                  <a:rPr lang="en-US" dirty="0"/>
                  <a:t> operator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“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”</a:t>
                </a:r>
              </a:p>
              <a:p>
                <a:pPr lvl="1"/>
                <a:r>
                  <a:rPr lang="en-US" dirty="0"/>
                  <a:t>Boolean addition differs from binary addition in one case (1+1=?):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</a:endParaRPr>
              </a:p>
              <a:p>
                <a:r>
                  <a:rPr lang="en-US" dirty="0"/>
                  <a:t>Boolean expression for 2-input 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Boolean expression for 3-input 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42" t="-3182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698F-8901-4954-8E1E-578CF5F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45B0-1104-49D2-B92C-99141CD9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655CCD-F28A-481D-97E8-A16850E46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02"/>
          <a:stretch/>
        </p:blipFill>
        <p:spPr>
          <a:xfrm>
            <a:off x="9122935" y="4192933"/>
            <a:ext cx="2749096" cy="811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B1A08F-8D06-4D11-ADFC-1E79B98F92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710"/>
          <a:stretch/>
        </p:blipFill>
        <p:spPr>
          <a:xfrm>
            <a:off x="9122935" y="5437127"/>
            <a:ext cx="2867070" cy="7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3BD-9197-49BE-922E-B0606B31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945-5D88-4835-AEC9-F9D807F3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#1:</a:t>
            </a:r>
          </a:p>
          <a:p>
            <a:pPr lvl="1"/>
            <a:r>
              <a:rPr lang="en-US" dirty="0"/>
              <a:t>Released on Sunday.</a:t>
            </a:r>
          </a:p>
          <a:p>
            <a:pPr lvl="1"/>
            <a:r>
              <a:rPr lang="en-US" dirty="0"/>
              <a:t>Due: </a:t>
            </a:r>
            <a:r>
              <a:rPr lang="en-US" b="1" dirty="0">
                <a:solidFill>
                  <a:srgbClr val="FF0000"/>
                </a:solidFill>
              </a:rPr>
              <a:t>Sunday, October 7, 2018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BE32EA-F86E-4788-94A0-466C8FF5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A14007-A9DE-4251-94C5-204214FF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93D2D-F843-4493-8FCF-70FF7EC74DCD}"/>
              </a:ext>
            </a:extLst>
          </p:cNvPr>
          <p:cNvSpPr/>
          <p:nvPr/>
        </p:nvSpPr>
        <p:spPr>
          <a:xfrm>
            <a:off x="3201976" y="5869095"/>
            <a:ext cx="5849007" cy="3448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Website: </a:t>
            </a:r>
            <a:r>
              <a:rPr lang="en-US" dirty="0">
                <a:hlinkClick r:id="rId3"/>
              </a:rPr>
              <a:t>http://hshehata.github.io/courses/su/cs211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D6DA2F-E04A-4C7D-A0A0-7D85CC4AE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96" b="31785"/>
          <a:stretch/>
        </p:blipFill>
        <p:spPr>
          <a:xfrm>
            <a:off x="1181362" y="2459420"/>
            <a:ext cx="6748693" cy="17026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2E046A-BF29-4CBC-BECC-12C9DEBE3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85"/>
          <a:stretch/>
        </p:blipFill>
        <p:spPr>
          <a:xfrm>
            <a:off x="8087710" y="2459419"/>
            <a:ext cx="3061664" cy="2496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OR Gate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BB0A9-F70A-46CA-9018-7FC850B5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8" y="2459421"/>
            <a:ext cx="9968012" cy="24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A6C2-20A1-4E14-A47A-72F9203C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A32B-BE85-4C55-B4A4-52879838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Simplified Intrusion Detection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EE7F-DF63-48B1-AB53-C5FAEE02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4D6D-AE62-4624-B933-ED5F2E34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9AA8E-48DB-4AD4-96DE-C9465A2B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59" y="2328051"/>
            <a:ext cx="5260335" cy="39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rmAutofit/>
          </a:bodyPr>
          <a:lstStyle/>
          <a:p>
            <a:r>
              <a:rPr lang="en-US" dirty="0"/>
              <a:t>Contraction of </a:t>
            </a:r>
            <a:r>
              <a:rPr lang="en-US" dirty="0">
                <a:solidFill>
                  <a:srgbClr val="FF0000"/>
                </a:solidFill>
              </a:rPr>
              <a:t>NOT-AND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AND with an inverted output.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all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to: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FEAFAE-BFD9-49B6-B636-30F78E81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177" y="5359301"/>
            <a:ext cx="4335322" cy="931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CD8782-F395-4589-9FA4-3D74EBD3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880" y="4281533"/>
            <a:ext cx="2639513" cy="92765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97E98A2-330F-4582-A014-7CC13588EDF4}"/>
              </a:ext>
            </a:extLst>
          </p:cNvPr>
          <p:cNvGrpSpPr/>
          <p:nvPr/>
        </p:nvGrpSpPr>
        <p:grpSpPr>
          <a:xfrm>
            <a:off x="3377603" y="4278048"/>
            <a:ext cx="3020916" cy="931141"/>
            <a:chOff x="3173876" y="4198631"/>
            <a:chExt cx="3020916" cy="9311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2846ED-63EB-4F7C-8451-DFAB2F21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6572" y="4198631"/>
              <a:ext cx="2743757" cy="9311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5D0E54-BED4-45D1-BC9B-D11DD2AEC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1320"/>
            <a:stretch/>
          </p:blipFill>
          <p:spPr>
            <a:xfrm>
              <a:off x="3173876" y="4198632"/>
              <a:ext cx="229957" cy="9311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ED4129-DE41-4140-9B84-B49074FC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320" r="1"/>
            <a:stretch/>
          </p:blipFill>
          <p:spPr>
            <a:xfrm>
              <a:off x="5964835" y="4198631"/>
              <a:ext cx="229957" cy="93113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D81695-A5F1-4847-9100-B5AE8BDC60C6}"/>
              </a:ext>
            </a:extLst>
          </p:cNvPr>
          <p:cNvGrpSpPr/>
          <p:nvPr/>
        </p:nvGrpSpPr>
        <p:grpSpPr>
          <a:xfrm>
            <a:off x="3377603" y="4278043"/>
            <a:ext cx="3020916" cy="931141"/>
            <a:chOff x="3173876" y="4198631"/>
            <a:chExt cx="3020916" cy="9311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8B9C59-7FC6-4472-BEC4-078D6F09F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26572" y="4198631"/>
              <a:ext cx="2743757" cy="93114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16D26-17F6-4785-8369-084609FE9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r="91320"/>
            <a:stretch/>
          </p:blipFill>
          <p:spPr>
            <a:xfrm>
              <a:off x="3173876" y="4198632"/>
              <a:ext cx="229957" cy="93114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9DF696-A080-40EB-B367-DF9C10FBB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91320" r="1"/>
            <a:stretch/>
          </p:blipFill>
          <p:spPr>
            <a:xfrm>
              <a:off x="5964835" y="4198631"/>
              <a:ext cx="229957" cy="931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21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FD9-3C01-438D-A355-55A472A6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>
            <a:normAutofit/>
          </a:bodyPr>
          <a:lstStyle/>
          <a:p>
            <a:r>
              <a:rPr lang="en-US" dirty="0"/>
              <a:t>For a 2-input NAND Gate: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Note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NAND Gate</a:t>
            </a:r>
            <a:r>
              <a:rPr lang="en-US" dirty="0"/>
              <a:t> is equivalent to </a:t>
            </a:r>
            <a:r>
              <a:rPr lang="en-US" dirty="0">
                <a:solidFill>
                  <a:srgbClr val="FF0000"/>
                </a:solidFill>
              </a:rPr>
              <a:t>Negative-OR Gate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79665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79665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5185" r="-50796" b="-22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9" t="-5185" r="-1773" b="-2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158362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158362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567019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567019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E8002B0-B3A1-451F-A902-5B3277B0C2B3}"/>
              </a:ext>
            </a:extLst>
          </p:cNvPr>
          <p:cNvGrpSpPr/>
          <p:nvPr/>
        </p:nvGrpSpPr>
        <p:grpSpPr>
          <a:xfrm>
            <a:off x="2036960" y="2963429"/>
            <a:ext cx="3020916" cy="931141"/>
            <a:chOff x="3173876" y="4198631"/>
            <a:chExt cx="3020916" cy="9311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57A8E1-F28F-4596-980F-4A08FD62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6572" y="4198631"/>
              <a:ext cx="2743757" cy="9311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41B3A7B-115C-4375-8EC7-C8D897FB1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91320"/>
            <a:stretch/>
          </p:blipFill>
          <p:spPr>
            <a:xfrm>
              <a:off x="3173876" y="4198632"/>
              <a:ext cx="229957" cy="9311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27BB26A-4E31-4E44-BD03-0EEC95891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1320" r="1"/>
            <a:stretch/>
          </p:blipFill>
          <p:spPr>
            <a:xfrm>
              <a:off x="5964835" y="4198631"/>
              <a:ext cx="229957" cy="93113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DB2FFE0-AFAB-4AA3-BE4C-4947F8393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2903" y="5487355"/>
            <a:ext cx="5466193" cy="83461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7DA339-F66E-47B8-94FA-D7A1EA5B92A0}"/>
              </a:ext>
            </a:extLst>
          </p:cNvPr>
          <p:cNvCxnSpPr/>
          <p:nvPr/>
        </p:nvCxnSpPr>
        <p:spPr>
          <a:xfrm>
            <a:off x="3561534" y="5360276"/>
            <a:ext cx="237956" cy="252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E9BAC3-C322-46F1-8D53-D7F4257C38F6}"/>
              </a:ext>
            </a:extLst>
          </p:cNvPr>
          <p:cNvCxnSpPr/>
          <p:nvPr/>
        </p:nvCxnSpPr>
        <p:spPr>
          <a:xfrm flipH="1">
            <a:off x="8292662" y="5349542"/>
            <a:ext cx="216327" cy="262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1915E4-B230-496A-A12D-8BC22A16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of NAND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604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Boolean algebra, NAND gate is represented by multiplication combined with complementation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acc>
                  </m:oMath>
                </a14:m>
                <a:r>
                  <a:rPr lang="en-US" dirty="0"/>
                  <a:t> ”</a:t>
                </a:r>
              </a:p>
              <a:p>
                <a:r>
                  <a:rPr lang="en-US" dirty="0"/>
                  <a:t>Boolean expression for 2-input NAND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Boolean expression for 3-input NAND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60473"/>
              </a:xfrm>
              <a:blipFill>
                <a:blip r:embed="rId2"/>
                <a:stretch>
                  <a:fillRect l="-2242" t="-2873" b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698F-8901-4954-8E1E-578CF5F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45B0-1104-49D2-B92C-99141CD9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91259-D23F-4F30-8F54-B2E360A07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497" y="3428998"/>
            <a:ext cx="3686858" cy="17716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6C97015-8F6D-4C87-BCBF-BDC22B36BF8F}"/>
              </a:ext>
            </a:extLst>
          </p:cNvPr>
          <p:cNvGrpSpPr>
            <a:grpSpLocks noChangeAspect="1"/>
          </p:cNvGrpSpPr>
          <p:nvPr/>
        </p:nvGrpSpPr>
        <p:grpSpPr>
          <a:xfrm>
            <a:off x="9059722" y="4079131"/>
            <a:ext cx="2735521" cy="869156"/>
            <a:chOff x="3173876" y="4198631"/>
            <a:chExt cx="3020916" cy="9311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379A43-CF65-44E5-9646-B3E65A387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6572" y="4198631"/>
              <a:ext cx="2743757" cy="9311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11846E-70BB-40B7-BB04-2F7A4A675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91320"/>
            <a:stretch/>
          </p:blipFill>
          <p:spPr>
            <a:xfrm>
              <a:off x="3173876" y="4198632"/>
              <a:ext cx="229957" cy="9311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55938B-ADCF-4E9D-801F-DF829A8C6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1320" r="1"/>
            <a:stretch/>
          </p:blipFill>
          <p:spPr>
            <a:xfrm>
              <a:off x="5964835" y="4198631"/>
              <a:ext cx="229957" cy="931136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44B9C9-8BBC-4AD9-9DE3-109846B50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5740" y="5437051"/>
            <a:ext cx="3201459" cy="8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1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NAND Gate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A1CAB-23D3-4793-8934-44517EF99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99" b="29343"/>
          <a:stretch/>
        </p:blipFill>
        <p:spPr>
          <a:xfrm>
            <a:off x="1038398" y="2607158"/>
            <a:ext cx="5866899" cy="25134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FF128-6CE0-4F20-A3A6-9ACC71B92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36"/>
          <a:stretch/>
        </p:blipFill>
        <p:spPr>
          <a:xfrm>
            <a:off x="7078717" y="2607157"/>
            <a:ext cx="4072805" cy="3557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NAND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969D8-A31A-4290-BAE1-4745AA03E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77" y="2607158"/>
            <a:ext cx="10115203" cy="35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4707"/>
          </a:xfrm>
        </p:spPr>
        <p:txBody>
          <a:bodyPr>
            <a:normAutofit/>
          </a:bodyPr>
          <a:lstStyle/>
          <a:p>
            <a:r>
              <a:rPr lang="en-US" dirty="0"/>
              <a:t>Contraction of </a:t>
            </a:r>
            <a:r>
              <a:rPr lang="en-US" dirty="0">
                <a:solidFill>
                  <a:srgbClr val="FF0000"/>
                </a:solidFill>
              </a:rPr>
              <a:t>NOT-OR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OR with an inverted output.</a:t>
            </a:r>
          </a:p>
          <a:p>
            <a:pPr lvl="1"/>
            <a:r>
              <a:rPr lang="en-US" dirty="0"/>
              <a:t>Takes 2</a:t>
            </a:r>
            <a:r>
              <a:rPr lang="en-US" baseline="30000" dirty="0"/>
              <a:t>+</a:t>
            </a:r>
            <a:r>
              <a:rPr lang="en-US" dirty="0"/>
              <a:t> inputs, and produces 1 output.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Output value is </a:t>
            </a:r>
            <a:r>
              <a:rPr lang="en-US" dirty="0">
                <a:solidFill>
                  <a:srgbClr val="FF0000"/>
                </a:solidFill>
              </a:rPr>
              <a:t>High (1)</a:t>
            </a:r>
            <a:r>
              <a:rPr lang="en-US" dirty="0"/>
              <a:t> if and only if </a:t>
            </a:r>
            <a:r>
              <a:rPr lang="en-US" dirty="0">
                <a:solidFill>
                  <a:srgbClr val="FF0000"/>
                </a:solidFill>
              </a:rPr>
              <a:t>all inputs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Low (0)</a:t>
            </a:r>
            <a:r>
              <a:rPr lang="en-US" dirty="0"/>
              <a:t>.</a:t>
            </a:r>
          </a:p>
          <a:p>
            <a:r>
              <a:rPr lang="en-US" dirty="0"/>
              <a:t>Symbols: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to: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D3B5C-C88B-4498-939F-56F7FCA1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98" y="5285081"/>
            <a:ext cx="4542070" cy="1005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0468F7-7877-475D-892B-6BDE3541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300" y="3952520"/>
            <a:ext cx="3533348" cy="1224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940C74-E6A6-41DA-9F03-C9BEA94DF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096" y="3984500"/>
            <a:ext cx="3826843" cy="10053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A2E14D-44AC-4D71-AD2F-876887E146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90095" y="3984499"/>
            <a:ext cx="3826843" cy="10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0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F456-3FB9-4C9A-8E19-49ECD666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FD9-3C01-438D-A355-55A472A6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238"/>
          </a:xfrm>
        </p:spPr>
        <p:txBody>
          <a:bodyPr>
            <a:normAutofit/>
          </a:bodyPr>
          <a:lstStyle/>
          <a:p>
            <a:r>
              <a:rPr lang="en-US" dirty="0"/>
              <a:t>For a 2-input NOR Gate: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Note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NOR Gate</a:t>
            </a:r>
            <a:r>
              <a:rPr lang="en-US" dirty="0"/>
              <a:t> is equivalent to </a:t>
            </a:r>
            <a:r>
              <a:rPr lang="en-US" dirty="0">
                <a:solidFill>
                  <a:srgbClr val="FF0000"/>
                </a:solidFill>
              </a:rPr>
              <a:t>Negative-AND Gate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CC61D-B814-4A7C-86B3-CC6A9318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C436-B4E4-4B5F-99FF-066BB1BD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420CD95-7D87-4365-8F10-5D5DD0E0A68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5185" r="-50796" b="-22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09" t="-5185" r="-1773" b="-2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44FC0F-36E1-482E-9AC1-DB27D7CEDCB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88357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45626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Inputs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14A882-B00C-4ECC-A280-9E50391D10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883573"/>
                  </p:ext>
                </p:extLst>
              </p:nvPr>
            </p:nvGraphicFramePr>
            <p:xfrm>
              <a:off x="5997555" y="1875173"/>
              <a:ext cx="5158125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375">
                      <a:extLst>
                        <a:ext uri="{9D8B030D-6E8A-4147-A177-3AD203B41FA5}">
                          <a16:colId xmlns:a16="http://schemas.microsoft.com/office/drawing/2014/main" val="1370620068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2021889392"/>
                        </a:ext>
                      </a:extLst>
                    </a:gridCol>
                    <a:gridCol w="1719375">
                      <a:extLst>
                        <a:ext uri="{9D8B030D-6E8A-4147-A177-3AD203B41FA5}">
                          <a16:colId xmlns:a16="http://schemas.microsoft.com/office/drawing/2014/main" val="1585309154"/>
                        </a:ext>
                      </a:extLst>
                    </a:gridCol>
                  </a:tblGrid>
                  <a:tr h="8229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7" t="-5185" r="-50796" b="-2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09" t="-5185" r="-177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4818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9058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3198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97993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38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778C93D-D429-4169-8A29-67068E0B1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996" y="2926320"/>
            <a:ext cx="3826843" cy="1005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E78EE-D6F3-4DDC-8060-9BEDEFFD9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0298" y="5508352"/>
            <a:ext cx="5311403" cy="77889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E9BAC3-C322-46F1-8D53-D7F4257C38F6}"/>
              </a:ext>
            </a:extLst>
          </p:cNvPr>
          <p:cNvCxnSpPr>
            <a:cxnSpLocks/>
          </p:cNvCxnSpPr>
          <p:nvPr/>
        </p:nvCxnSpPr>
        <p:spPr>
          <a:xfrm flipH="1">
            <a:off x="8166538" y="5349542"/>
            <a:ext cx="342452" cy="262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7DA339-F66E-47B8-94FA-D7A1EA5B92A0}"/>
              </a:ext>
            </a:extLst>
          </p:cNvPr>
          <p:cNvCxnSpPr>
            <a:cxnSpLocks/>
          </p:cNvCxnSpPr>
          <p:nvPr/>
        </p:nvCxnSpPr>
        <p:spPr>
          <a:xfrm>
            <a:off x="2959631" y="5360276"/>
            <a:ext cx="366893" cy="252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1915E4-B230-496A-A12D-8BC22A16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of NOR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604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Boolean algebra, NOR gate is represented by addition combined with complementation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acc>
                  </m:oMath>
                </a14:m>
                <a:r>
                  <a:rPr lang="en-US" dirty="0"/>
                  <a:t> ”</a:t>
                </a:r>
              </a:p>
              <a:p>
                <a:r>
                  <a:rPr lang="en-US" dirty="0"/>
                  <a:t>Boolean expression for 2-input NOR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Boolean expression for 3-input NOR gate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49A1747-EA94-4CC3-80AF-74390DB2B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60473"/>
              </a:xfrm>
              <a:blipFill>
                <a:blip r:embed="rId2"/>
                <a:stretch>
                  <a:fillRect l="-2242" t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698F-8901-4954-8E1E-578CF5F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45B0-1104-49D2-B92C-99141CD9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B65C1-0C72-434C-9CA7-E33C8070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14" y="3362046"/>
            <a:ext cx="3885771" cy="187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E511EE-65F3-456C-878E-0394E3943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436" y="3945114"/>
            <a:ext cx="2680068" cy="704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F09E5-3B72-47FA-B4CD-9B8C501DA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442" y="5602119"/>
            <a:ext cx="2682062" cy="7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9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61FEC-FA8D-4A5E-B345-3BB86033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2-input NOR Gate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B2114-D4BD-40AF-8E7D-3EFAE3D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NOR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0C6A-650E-4CDF-B9AB-E9F2733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668F4-4AEC-4011-B911-827842C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29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8AA215-26E0-4B13-9223-CCFC191FF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87" b="40079"/>
          <a:stretch/>
        </p:blipFill>
        <p:spPr>
          <a:xfrm>
            <a:off x="1641770" y="2427180"/>
            <a:ext cx="5373883" cy="2239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FE8E1-BB7D-4B10-8F13-B338F7051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13"/>
          <a:stretch/>
        </p:blipFill>
        <p:spPr>
          <a:xfrm>
            <a:off x="7015654" y="2427178"/>
            <a:ext cx="3595535" cy="3737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199E0-4E98-4F40-8C80-E859B8FB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70" y="2427180"/>
            <a:ext cx="8969420" cy="37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C34B5-E7ED-43AE-B9D7-2AA824E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Logic Gates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60E06A-3916-4DC9-85E7-7CFF44E2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5451A-416A-4020-B6E1-24159783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FB11-E004-4918-8664-4E0F64D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4" descr="Image result for logic gates 3d">
            <a:extLst>
              <a:ext uri="{FF2B5EF4-FFF2-40B4-BE49-F238E27FC236}">
                <a16:creationId xmlns:a16="http://schemas.microsoft.com/office/drawing/2014/main" id="{4B3BB2A6-2E18-4E0C-A164-A4AA8FB5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1394" y="91613"/>
            <a:ext cx="6385035" cy="478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3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A28-05C2-4740-ABEA-E752A79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F205-F76C-4362-80F6-98B1C33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Floyd, Chapter 3:</a:t>
            </a:r>
          </a:p>
          <a:p>
            <a:pPr lvl="1"/>
            <a:r>
              <a:rPr lang="en-US" dirty="0"/>
              <a:t>Pages XX - 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8A48-B6B2-4DFB-80D2-2D5CCB77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24428-12E8-436E-BE92-02457EAA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6254C-6433-4F5E-A9CB-9FCC6BE1C130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89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8C5D5E-49CC-4678-B0D6-C0454B1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Gates/Circuits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6A72F0-1539-483A-BB46-DA3CD295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 Gate</a:t>
            </a:r>
            <a:r>
              <a:rPr lang="en-US" dirty="0"/>
              <a:t>: electronic device implementing a basic </a:t>
            </a:r>
            <a:r>
              <a:rPr lang="en-US" dirty="0">
                <a:solidFill>
                  <a:srgbClr val="FF0000"/>
                </a:solidFill>
              </a:rPr>
              <a:t>logical operation</a:t>
            </a:r>
            <a:r>
              <a:rPr lang="en-US" dirty="0"/>
              <a:t> on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 binary input</a:t>
            </a:r>
            <a:r>
              <a:rPr lang="en-US" dirty="0"/>
              <a:t> and producing </a:t>
            </a:r>
            <a:r>
              <a:rPr lang="en-US" dirty="0">
                <a:solidFill>
                  <a:srgbClr val="FF0000"/>
                </a:solidFill>
              </a:rPr>
              <a:t>1 binary output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Examples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Logic Circuit</a:t>
            </a:r>
            <a:r>
              <a:rPr lang="en-US" dirty="0"/>
              <a:t>: electronic circuit built out of logic gates!</a:t>
            </a:r>
          </a:p>
          <a:p>
            <a:pPr lvl="1"/>
            <a:r>
              <a:rPr lang="en-US" dirty="0"/>
              <a:t>Each wire carries a single bit represented in terms of voltage level.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voltage level (e.g., 5v) </a:t>
            </a:r>
            <a:r>
              <a:rPr lang="en-US" dirty="0">
                <a:sym typeface="Wingdings" panose="05000000000000000000" pitchFamily="2" charset="2"/>
              </a:rPr>
              <a:t> logical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Low</a:t>
            </a:r>
            <a:r>
              <a:rPr lang="en-US" dirty="0">
                <a:sym typeface="Wingdings" panose="05000000000000000000" pitchFamily="2" charset="2"/>
              </a:rPr>
              <a:t> voltage level (e.g., 0v)  logical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BE01-6D7B-413E-BE00-E85D8407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8473-7451-422E-B5F2-3F36DDF5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9613D7-8F63-45CA-8623-F73DC554A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0" t="3105" r="6798" b="9358"/>
          <a:stretch/>
        </p:blipFill>
        <p:spPr>
          <a:xfrm>
            <a:off x="3853228" y="2779625"/>
            <a:ext cx="1915504" cy="766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F2D2E-3389-4C0A-9566-138BAB88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22" y="4976310"/>
            <a:ext cx="4822804" cy="1262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1411EE-D937-419F-BB9C-9A7E850C5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270" y="2768242"/>
            <a:ext cx="2370069" cy="793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01ABFA-8FD0-4D9A-9236-968459EF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352" y="2800233"/>
            <a:ext cx="2370070" cy="7613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DFEB70-1443-4354-9F99-2D199EC784E8}"/>
              </a:ext>
            </a:extLst>
          </p:cNvPr>
          <p:cNvSpPr txBox="1"/>
          <p:nvPr/>
        </p:nvSpPr>
        <p:spPr>
          <a:xfrm>
            <a:off x="4257976" y="3504404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2E820-4E7A-41A3-AD55-4497D8D2E97A}"/>
              </a:ext>
            </a:extLst>
          </p:cNvPr>
          <p:cNvSpPr txBox="1"/>
          <p:nvPr/>
        </p:nvSpPr>
        <p:spPr>
          <a:xfrm>
            <a:off x="6613752" y="3504404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Gate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4C8E5-36C7-48C3-8035-F555B70822C1}"/>
              </a:ext>
            </a:extLst>
          </p:cNvPr>
          <p:cNvSpPr txBox="1"/>
          <p:nvPr/>
        </p:nvSpPr>
        <p:spPr>
          <a:xfrm>
            <a:off x="9374977" y="3504404"/>
            <a:ext cx="9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Gate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6038D9-4BF9-4FE1-99AC-BDAB71853B59}"/>
              </a:ext>
            </a:extLst>
          </p:cNvPr>
          <p:cNvSpPr txBox="1"/>
          <p:nvPr/>
        </p:nvSpPr>
        <p:spPr>
          <a:xfrm>
            <a:off x="6104390" y="47255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 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9825C-8A17-45A5-ACFA-A338694026A4}"/>
              </a:ext>
            </a:extLst>
          </p:cNvPr>
          <p:cNvSpPr txBox="1"/>
          <p:nvPr/>
        </p:nvSpPr>
        <p:spPr>
          <a:xfrm>
            <a:off x="6126480" y="5715090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Low 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72DE6-E235-444E-85AB-6807449758DB}"/>
              </a:ext>
            </a:extLst>
          </p:cNvPr>
          <p:cNvSpPr txBox="1"/>
          <p:nvPr/>
        </p:nvSpPr>
        <p:spPr>
          <a:xfrm>
            <a:off x="7629517" y="5161420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Low (0)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968E5-06DA-4FA4-A20F-EA9A3F9105D2}"/>
              </a:ext>
            </a:extLst>
          </p:cNvPr>
          <p:cNvSpPr txBox="1"/>
          <p:nvPr/>
        </p:nvSpPr>
        <p:spPr>
          <a:xfrm>
            <a:off x="10510971" y="497675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High (1)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1F830A-E4FF-4B18-9BF6-3552099C84EC}"/>
              </a:ext>
            </a:extLst>
          </p:cNvPr>
          <p:cNvSpPr txBox="1"/>
          <p:nvPr/>
        </p:nvSpPr>
        <p:spPr>
          <a:xfrm>
            <a:off x="9020986" y="5777014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Low (0)</a:t>
            </a:r>
          </a:p>
        </p:txBody>
      </p:sp>
    </p:spTree>
    <p:extLst>
      <p:ext uri="{BB962C8B-B14F-4D97-AF65-F5344CB8AC3E}">
        <p14:creationId xmlns:p14="http://schemas.microsoft.com/office/powerpoint/2010/main" val="60254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(or NOT 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Performs operation called </a:t>
            </a:r>
            <a:r>
              <a:rPr lang="en-US" dirty="0">
                <a:solidFill>
                  <a:srgbClr val="FF0000"/>
                </a:solidFill>
              </a:rPr>
              <a:t>inversion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complementation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Takes 1 (single-bit) input, and produces 1 (single-bit) output.</a:t>
            </a:r>
          </a:p>
          <a:p>
            <a:pPr lvl="1"/>
            <a:r>
              <a:rPr lang="en-US" dirty="0"/>
              <a:t>Output value equals the inverse of input value.</a:t>
            </a:r>
          </a:p>
          <a:p>
            <a:r>
              <a:rPr lang="en-US" dirty="0"/>
              <a:t>Symbols: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5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DCF072-20D2-4A69-8B95-AB29F93E6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0" t="3105" r="6798" b="9358"/>
          <a:stretch/>
        </p:blipFill>
        <p:spPr>
          <a:xfrm>
            <a:off x="3310764" y="3831303"/>
            <a:ext cx="2069218" cy="8276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64D3A1-3AE7-4357-AABB-1ADB10E54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2935"/>
          <a:stretch/>
        </p:blipFill>
        <p:spPr>
          <a:xfrm>
            <a:off x="3310763" y="5114309"/>
            <a:ext cx="2069225" cy="8276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F645C1-E9DF-44EA-8A6D-04506A57F7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15" t="831" r="2315" b="377"/>
          <a:stretch/>
        </p:blipFill>
        <p:spPr>
          <a:xfrm>
            <a:off x="6989390" y="3760362"/>
            <a:ext cx="2247049" cy="934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25B3C0-A228-4EB2-BAF2-214A05200A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2405"/>
          <a:stretch/>
        </p:blipFill>
        <p:spPr>
          <a:xfrm>
            <a:off x="7048369" y="5043368"/>
            <a:ext cx="2247049" cy="934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6F322A-47E1-41D4-BA9E-A98344C0F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5630" t="3105" r="6798" b="9358"/>
          <a:stretch/>
        </p:blipFill>
        <p:spPr>
          <a:xfrm>
            <a:off x="3310763" y="3831302"/>
            <a:ext cx="2069218" cy="8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FDA2-BF08-4DA9-B25B-7FA5C1FE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>
                <a:solidFill>
                  <a:srgbClr val="696867"/>
                </a:solidFill>
              </a:rPr>
              <a:t> </a:t>
            </a:r>
            <a:r>
              <a:rPr lang="en-US" dirty="0"/>
              <a:t>Possible scenarios:</a:t>
            </a:r>
          </a:p>
          <a:p>
            <a:pPr lvl="1"/>
            <a:r>
              <a:rPr lang="en-US" dirty="0"/>
              <a:t>Low voltage applied to input </a:t>
            </a:r>
            <a:r>
              <a:rPr lang="en-US" dirty="0">
                <a:sym typeface="Wingdings" panose="05000000000000000000" pitchFamily="2" charset="2"/>
              </a:rPr>
              <a:t> High voltage produced at output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High voltage applied to input  Low voltage produced at output</a:t>
            </a:r>
          </a:p>
          <a:p>
            <a:r>
              <a:rPr lang="en-US" dirty="0"/>
              <a:t>Operation can be represented as a </a:t>
            </a:r>
            <a:r>
              <a:rPr lang="en-US" dirty="0">
                <a:solidFill>
                  <a:srgbClr val="FF0000"/>
                </a:solidFill>
              </a:rPr>
              <a:t>Truth Table</a:t>
            </a:r>
            <a:r>
              <a:rPr lang="en-US" dirty="0"/>
              <a:t>, that lists all input combinations with the corresponding outputs!</a:t>
            </a:r>
          </a:p>
          <a:p>
            <a:endParaRPr lang="en-US" dirty="0">
              <a:solidFill>
                <a:srgbClr val="696867"/>
              </a:solidFill>
            </a:endParaRPr>
          </a:p>
          <a:p>
            <a:endParaRPr lang="en-US" dirty="0">
              <a:solidFill>
                <a:srgbClr val="696867"/>
              </a:solidFill>
            </a:endParaRPr>
          </a:p>
          <a:p>
            <a:endParaRPr lang="en-US" dirty="0">
              <a:solidFill>
                <a:srgbClr val="696867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FF905AD-6763-48A0-8E93-061C2CFFB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45241"/>
              </p:ext>
            </p:extLst>
          </p:nvPr>
        </p:nvGraphicFramePr>
        <p:xfrm>
          <a:off x="2062480" y="4430184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43585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506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4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9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748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6A8FC9B-C816-4F30-9EEA-5C8D462CE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37723"/>
              </p:ext>
            </p:extLst>
          </p:nvPr>
        </p:nvGraphicFramePr>
        <p:xfrm>
          <a:off x="2062480" y="4430184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43585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506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4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9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 (1)</a:t>
                      </a:r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748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583F04C-A435-48CD-AFD2-7171AADCC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18535"/>
              </p:ext>
            </p:extLst>
          </p:nvPr>
        </p:nvGraphicFramePr>
        <p:xfrm>
          <a:off x="2062480" y="4430184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43585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506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74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9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574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F0B1E0-04F9-4C17-9561-AD1A504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Inverter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12DE7-BBC3-48BA-9607-5A027C67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D1DCE-8370-49F0-9D85-097AF64C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C101-4951-4C17-BB4B-8DFDA08A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Expression of Inverter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4DA78-77CF-4719-89C7-04EB6EA7F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5552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Boolean Algebra</a:t>
                </a:r>
                <a:r>
                  <a:rPr lang="en-US" dirty="0"/>
                  <a:t>: is a type of mathematics that uses variables and operators to describe logic circuits.</a:t>
                </a:r>
              </a:p>
              <a:p>
                <a:r>
                  <a:rPr lang="en-US" dirty="0"/>
                  <a:t>Boolean expression that describes inverter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Complemented variable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is read as: “A bar” or “not A”.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4DA78-77CF-4719-89C7-04EB6EA7F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55521"/>
              </a:xfrm>
              <a:blipFill>
                <a:blip r:embed="rId2"/>
                <a:stretch>
                  <a:fillRect l="-2242" t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AEF3-88F8-4F36-B3E4-C5AEB700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50E0A-F71D-4BC7-868B-DE8C0C1F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01DB9-C569-4684-ACEB-DC8B08324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953" y="3429000"/>
            <a:ext cx="3597053" cy="90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2966-7173-402A-919B-F628974C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Inverter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9C2-9331-4733-83FF-815F8C1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Diagram: represents how signals of a logic circuit change over time.</a:t>
            </a:r>
          </a:p>
          <a:p>
            <a:pPr lvl="1"/>
            <a:r>
              <a:rPr lang="en-US" dirty="0"/>
              <a:t>X-axis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 time.</a:t>
            </a:r>
          </a:p>
          <a:p>
            <a:pPr lvl="1"/>
            <a:r>
              <a:rPr lang="en-US" dirty="0"/>
              <a:t>Y-axis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signals values. Either High (1) or Low (0).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9234D-DD90-4ED4-9C4F-3CC34200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3F12D-0A22-4BE5-AF78-E7E91C229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05"/>
          <a:stretch/>
        </p:blipFill>
        <p:spPr>
          <a:xfrm>
            <a:off x="2286594" y="4403997"/>
            <a:ext cx="2945808" cy="907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AE8460-50A8-4C73-A079-55016EC0AC78}"/>
              </a:ext>
            </a:extLst>
          </p:cNvPr>
          <p:cNvCxnSpPr/>
          <p:nvPr/>
        </p:nvCxnSpPr>
        <p:spPr>
          <a:xfrm>
            <a:off x="7124930" y="4522586"/>
            <a:ext cx="698796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27115E-FA66-4C14-82A1-DF4D12E8D17E}"/>
              </a:ext>
            </a:extLst>
          </p:cNvPr>
          <p:cNvCxnSpPr>
            <a:cxnSpLocks/>
          </p:cNvCxnSpPr>
          <p:nvPr/>
        </p:nvCxnSpPr>
        <p:spPr>
          <a:xfrm flipV="1">
            <a:off x="7823726" y="4065386"/>
            <a:ext cx="0" cy="4572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C31DB1-BE74-4E4C-9CF8-84F62D10DC8F}"/>
              </a:ext>
            </a:extLst>
          </p:cNvPr>
          <p:cNvCxnSpPr>
            <a:cxnSpLocks/>
          </p:cNvCxnSpPr>
          <p:nvPr/>
        </p:nvCxnSpPr>
        <p:spPr>
          <a:xfrm>
            <a:off x="7823726" y="4065386"/>
            <a:ext cx="1130004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550B4B-A489-4089-9873-17E6F5E511A3}"/>
              </a:ext>
            </a:extLst>
          </p:cNvPr>
          <p:cNvCxnSpPr>
            <a:cxnSpLocks/>
          </p:cNvCxnSpPr>
          <p:nvPr/>
        </p:nvCxnSpPr>
        <p:spPr>
          <a:xfrm>
            <a:off x="8953730" y="4065386"/>
            <a:ext cx="0" cy="4572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1A6161-50AA-4E12-915F-6E4E1B49D058}"/>
              </a:ext>
            </a:extLst>
          </p:cNvPr>
          <p:cNvCxnSpPr/>
          <p:nvPr/>
        </p:nvCxnSpPr>
        <p:spPr>
          <a:xfrm>
            <a:off x="8953730" y="4522586"/>
            <a:ext cx="698796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B3F34B-2442-41F6-8F0D-58DDB18C8C30}"/>
              </a:ext>
            </a:extLst>
          </p:cNvPr>
          <p:cNvCxnSpPr>
            <a:cxnSpLocks/>
          </p:cNvCxnSpPr>
          <p:nvPr/>
        </p:nvCxnSpPr>
        <p:spPr>
          <a:xfrm>
            <a:off x="7124930" y="5468323"/>
            <a:ext cx="70534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4D9A48-3C6C-4337-A955-56E64D63A296}"/>
              </a:ext>
            </a:extLst>
          </p:cNvPr>
          <p:cNvCxnSpPr>
            <a:cxnSpLocks/>
          </p:cNvCxnSpPr>
          <p:nvPr/>
        </p:nvCxnSpPr>
        <p:spPr>
          <a:xfrm flipV="1">
            <a:off x="7830274" y="5468323"/>
            <a:ext cx="0" cy="4572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1E3CCC-B74B-4E39-ABD6-F1E8E02E5D28}"/>
              </a:ext>
            </a:extLst>
          </p:cNvPr>
          <p:cNvCxnSpPr>
            <a:cxnSpLocks/>
          </p:cNvCxnSpPr>
          <p:nvPr/>
        </p:nvCxnSpPr>
        <p:spPr>
          <a:xfrm>
            <a:off x="7823726" y="5925523"/>
            <a:ext cx="11300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C2E874-107B-428F-B09A-EB182CD2EFAA}"/>
              </a:ext>
            </a:extLst>
          </p:cNvPr>
          <p:cNvCxnSpPr>
            <a:cxnSpLocks/>
          </p:cNvCxnSpPr>
          <p:nvPr/>
        </p:nvCxnSpPr>
        <p:spPr>
          <a:xfrm>
            <a:off x="8953730" y="5468323"/>
            <a:ext cx="0" cy="4572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CAE883-C403-4679-9447-D738CF92B7A0}"/>
              </a:ext>
            </a:extLst>
          </p:cNvPr>
          <p:cNvCxnSpPr/>
          <p:nvPr/>
        </p:nvCxnSpPr>
        <p:spPr>
          <a:xfrm>
            <a:off x="8953730" y="5468323"/>
            <a:ext cx="698796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50E339-6BE8-43CA-9303-5C41DE388B0D}"/>
                  </a:ext>
                </a:extLst>
              </p:cNvPr>
              <p:cNvSpPr txBox="1"/>
              <p:nvPr/>
            </p:nvSpPr>
            <p:spPr>
              <a:xfrm>
                <a:off x="6348682" y="3548973"/>
                <a:ext cx="3825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50E339-6BE8-43CA-9303-5C41DE38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682" y="3548973"/>
                <a:ext cx="382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D01EC6-9D5B-47B1-92C6-E3D3DF2CD317}"/>
                  </a:ext>
                </a:extLst>
              </p:cNvPr>
              <p:cNvSpPr txBox="1"/>
              <p:nvPr/>
            </p:nvSpPr>
            <p:spPr>
              <a:xfrm>
                <a:off x="6349309" y="4937683"/>
                <a:ext cx="3825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D01EC6-9D5B-47B1-92C6-E3D3DF2CD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309" y="4937683"/>
                <a:ext cx="3825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C45AA2-B92F-4AB3-94AB-D8AB1A326C26}"/>
              </a:ext>
            </a:extLst>
          </p:cNvPr>
          <p:cNvCxnSpPr/>
          <p:nvPr/>
        </p:nvCxnSpPr>
        <p:spPr>
          <a:xfrm>
            <a:off x="6461114" y="6159537"/>
            <a:ext cx="409575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50EFF2-01A7-46AA-8F19-F96ACA0DED37}"/>
              </a:ext>
            </a:extLst>
          </p:cNvPr>
          <p:cNvCxnSpPr>
            <a:cxnSpLocks/>
          </p:cNvCxnSpPr>
          <p:nvPr/>
        </p:nvCxnSpPr>
        <p:spPr>
          <a:xfrm>
            <a:off x="7823726" y="4556656"/>
            <a:ext cx="13097" cy="9324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54B189-3B59-4C56-A1E0-7F402E56363E}"/>
              </a:ext>
            </a:extLst>
          </p:cNvPr>
          <p:cNvCxnSpPr>
            <a:cxnSpLocks/>
          </p:cNvCxnSpPr>
          <p:nvPr/>
        </p:nvCxnSpPr>
        <p:spPr>
          <a:xfrm>
            <a:off x="8960277" y="4556656"/>
            <a:ext cx="0" cy="9253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80EEAF-56B4-4A8E-928A-45C303EC0476}"/>
              </a:ext>
            </a:extLst>
          </p:cNvPr>
          <p:cNvCxnSpPr>
            <a:cxnSpLocks/>
          </p:cNvCxnSpPr>
          <p:nvPr/>
        </p:nvCxnSpPr>
        <p:spPr>
          <a:xfrm flipH="1">
            <a:off x="6502641" y="4522586"/>
            <a:ext cx="622289" cy="136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1CBDB8-7FA6-4707-9B3E-C7141E133320}"/>
              </a:ext>
            </a:extLst>
          </p:cNvPr>
          <p:cNvCxnSpPr>
            <a:cxnSpLocks/>
          </p:cNvCxnSpPr>
          <p:nvPr/>
        </p:nvCxnSpPr>
        <p:spPr>
          <a:xfrm flipH="1">
            <a:off x="6461114" y="5468323"/>
            <a:ext cx="622289" cy="136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4360CA-F1E9-42F2-B309-27A69D74AD4D}"/>
              </a:ext>
            </a:extLst>
          </p:cNvPr>
          <p:cNvCxnSpPr>
            <a:cxnSpLocks/>
          </p:cNvCxnSpPr>
          <p:nvPr/>
        </p:nvCxnSpPr>
        <p:spPr>
          <a:xfrm flipH="1">
            <a:off x="6502640" y="4065386"/>
            <a:ext cx="1282833" cy="1396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618F5C-8042-44EB-BA85-9C7D02FF747F}"/>
              </a:ext>
            </a:extLst>
          </p:cNvPr>
          <p:cNvCxnSpPr>
            <a:cxnSpLocks/>
          </p:cNvCxnSpPr>
          <p:nvPr/>
        </p:nvCxnSpPr>
        <p:spPr>
          <a:xfrm flipH="1" flipV="1">
            <a:off x="6502640" y="5911562"/>
            <a:ext cx="1334183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30C1E7-4704-47EC-AA1F-640C6B496212}"/>
              </a:ext>
            </a:extLst>
          </p:cNvPr>
          <p:cNvSpPr txBox="1"/>
          <p:nvPr/>
        </p:nvSpPr>
        <p:spPr>
          <a:xfrm>
            <a:off x="5930877" y="5771155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5BF56F-78CF-4F39-99A2-FCCA9543DA52}"/>
              </a:ext>
            </a:extLst>
          </p:cNvPr>
          <p:cNvSpPr txBox="1"/>
          <p:nvPr/>
        </p:nvSpPr>
        <p:spPr>
          <a:xfrm>
            <a:off x="5869394" y="529379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4BF398-CE68-4CD4-8E52-7B506E90BC53}"/>
              </a:ext>
            </a:extLst>
          </p:cNvPr>
          <p:cNvSpPr txBox="1"/>
          <p:nvPr/>
        </p:nvSpPr>
        <p:spPr>
          <a:xfrm>
            <a:off x="5930877" y="4365906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9DBB73-4A89-49CF-9D35-99BBEF0A4439}"/>
              </a:ext>
            </a:extLst>
          </p:cNvPr>
          <p:cNvSpPr txBox="1"/>
          <p:nvPr/>
        </p:nvSpPr>
        <p:spPr>
          <a:xfrm>
            <a:off x="5869394" y="388854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84FF92-8007-41E5-9C90-37BEFF484C61}"/>
              </a:ext>
            </a:extLst>
          </p:cNvPr>
          <p:cNvCxnSpPr>
            <a:cxnSpLocks/>
          </p:cNvCxnSpPr>
          <p:nvPr/>
        </p:nvCxnSpPr>
        <p:spPr>
          <a:xfrm flipV="1">
            <a:off x="6731241" y="5111651"/>
            <a:ext cx="0" cy="1199739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169745-55E3-43C1-86E1-7DF8F814EDF6}"/>
              </a:ext>
            </a:extLst>
          </p:cNvPr>
          <p:cNvCxnSpPr>
            <a:cxnSpLocks/>
          </p:cNvCxnSpPr>
          <p:nvPr/>
        </p:nvCxnSpPr>
        <p:spPr>
          <a:xfrm flipV="1">
            <a:off x="6731241" y="3658007"/>
            <a:ext cx="0" cy="1199739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9A34DFB-4A23-473E-9D98-D2B217972C40}"/>
              </a:ext>
            </a:extLst>
          </p:cNvPr>
          <p:cNvSpPr txBox="1"/>
          <p:nvPr/>
        </p:nvSpPr>
        <p:spPr>
          <a:xfrm>
            <a:off x="9885179" y="568556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Time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BABE03-4659-4E5B-8852-9C8B03E43567}"/>
              </a:ext>
            </a:extLst>
          </p:cNvPr>
          <p:cNvCxnSpPr/>
          <p:nvPr/>
        </p:nvCxnSpPr>
        <p:spPr>
          <a:xfrm>
            <a:off x="6461114" y="4735238"/>
            <a:ext cx="4095750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DE54207-8F38-4A80-8703-251E5B5555B6}"/>
              </a:ext>
            </a:extLst>
          </p:cNvPr>
          <p:cNvSpPr txBox="1"/>
          <p:nvPr/>
        </p:nvSpPr>
        <p:spPr>
          <a:xfrm>
            <a:off x="9880991" y="4258995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798DFF33-3908-4416-BB88-1E0DD50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1B86254C-6433-4F5E-A9CB-9FCC6BE1C1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  <p:bldP spid="32" grpId="0"/>
      <p:bldP spid="57" grpId="0"/>
      <p:bldP spid="58" grpId="0"/>
      <p:bldP spid="59" grpId="0"/>
      <p:bldP spid="60" grpId="0"/>
      <p:bldP spid="71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DE5A-4800-4239-A072-9A631D5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Inverter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7571-A5F7-49A8-AB9B-2AB4C857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Inverters can be used to calculate 1’s complement of binary numbers.</a:t>
            </a:r>
          </a:p>
          <a:p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Circuit to produce 1’s comp. of an 8-bit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335C6-7D1A-4459-AD77-2A455C4A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211 -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59FFE-E495-4787-B471-06E3F708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254C-6433-4F5E-A9CB-9FCC6BE1C130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6520-7660-4013-BAE0-EEAD830F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96" y="3544266"/>
            <a:ext cx="5391808" cy="26564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10706-32E8-4CE3-82E0-DE028F4F3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09"/>
          <a:stretch/>
        </p:blipFill>
        <p:spPr>
          <a:xfrm>
            <a:off x="3400096" y="3544266"/>
            <a:ext cx="5391808" cy="1989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CC6C5C-5225-4670-82A8-94319C938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34"/>
          <a:stretch/>
        </p:blipFill>
        <p:spPr>
          <a:xfrm>
            <a:off x="3400096" y="3544265"/>
            <a:ext cx="5391808" cy="8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1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15993</TotalTime>
  <Words>1591</Words>
  <Application>Microsoft Office PowerPoint</Application>
  <PresentationFormat>Widescreen</PresentationFormat>
  <Paragraphs>494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Cambria Math</vt:lpstr>
      <vt:lpstr>Times New Roman</vt:lpstr>
      <vt:lpstr>Wingdings</vt:lpstr>
      <vt:lpstr>Retrospect</vt:lpstr>
      <vt:lpstr>CS 211 - Digital Logic Design 211 عال - تصميم المنطق الرقمي   First Term - 1439/1440 Lecture #5</vt:lpstr>
      <vt:lpstr>Administrivia</vt:lpstr>
      <vt:lpstr>Chapter 2: Logic Gates</vt:lpstr>
      <vt:lpstr>Logic Gates/Circuits</vt:lpstr>
      <vt:lpstr>Inverter (or NOT Gate)</vt:lpstr>
      <vt:lpstr>Operation of Inverter</vt:lpstr>
      <vt:lpstr>Logic Expression of Inverter</vt:lpstr>
      <vt:lpstr>Timing Diagram of Inverter</vt:lpstr>
      <vt:lpstr>Application of Inverter</vt:lpstr>
      <vt:lpstr>AND Gate</vt:lpstr>
      <vt:lpstr>AND Gate Truth Table</vt:lpstr>
      <vt:lpstr>Example: Truth Table for 3-input AND Gate</vt:lpstr>
      <vt:lpstr>Logic Expression of AND Gate</vt:lpstr>
      <vt:lpstr>Timing Diagram of AND Gate</vt:lpstr>
      <vt:lpstr>Application of AND Gate</vt:lpstr>
      <vt:lpstr>OR Gate</vt:lpstr>
      <vt:lpstr>OR Gate Truth Table</vt:lpstr>
      <vt:lpstr>Example: Truth Table for 3-input OR Gate</vt:lpstr>
      <vt:lpstr>Logic Expression of OR Gate</vt:lpstr>
      <vt:lpstr>Timing Diagram of OR Gate</vt:lpstr>
      <vt:lpstr>Application of OR Gate</vt:lpstr>
      <vt:lpstr>NAND Gate</vt:lpstr>
      <vt:lpstr>NAND Gate Truth Table</vt:lpstr>
      <vt:lpstr>Logic Expression of NAND Gate</vt:lpstr>
      <vt:lpstr>Timing Diagram of NAND Gate</vt:lpstr>
      <vt:lpstr>NOR Gate</vt:lpstr>
      <vt:lpstr>NOR Gate Truth Table</vt:lpstr>
      <vt:lpstr>Logic Expression of NOR Gate</vt:lpstr>
      <vt:lpstr>Timing Diagram of NOR Gate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211 - Digital Logic Design 211 عال - تصميم المنطق الرقمي</dc:title>
  <dc:creator>Hazem</dc:creator>
  <cp:lastModifiedBy>Hazem</cp:lastModifiedBy>
  <cp:revision>453</cp:revision>
  <dcterms:created xsi:type="dcterms:W3CDTF">2018-09-06T21:08:39Z</dcterms:created>
  <dcterms:modified xsi:type="dcterms:W3CDTF">2018-10-05T12:13:32Z</dcterms:modified>
</cp:coreProperties>
</file>