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19"/>
  </p:notesMasterIdLst>
  <p:sldIdLst>
    <p:sldId id="281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0" r:id="rId12"/>
    <p:sldId id="299" r:id="rId13"/>
    <p:sldId id="301" r:id="rId14"/>
    <p:sldId id="303" r:id="rId15"/>
    <p:sldId id="304" r:id="rId16"/>
    <p:sldId id="305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867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9" autoAdjust="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738A-DDA9-409E-879A-2EF15B55005F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54658-B64E-41F4-9609-F50A2D449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7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8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5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08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5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8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36AB1E9-7EC0-4FDC-82ED-C54D3AFC6102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BDF5D3B-7CA8-4EC6-BD8F-3EF70E4579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E9BAC3-555F-4F1E-824A-75CEBAAD4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6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49F40C5-8309-4608-9A6D-78762D4816D9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6A88A96-03D0-4EF4-8839-C2D7AA143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61630EA-7C72-4C8C-A65D-A566B5C77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13956C9-6839-4ADC-A95B-072C7F7B2001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53A2C40-857D-41D8-812C-5A087AAD21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7BEC50-6A8E-4FDB-A81A-5A33F9E58C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7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2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CS 211 -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D16964-1B4B-48E3-A749-4F1A51149B3E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BB3A32-8C96-4545-9781-127E8C0176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7A2AE4-6119-4FB2-BCC3-C0E880D84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1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51F4908-AE00-4A1A-BA5B-AC1012884D14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61A969E-733F-4CDF-99B4-53CE2CEFA2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59ECC04-9CAC-4B7E-A473-47E536B6E4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57D317-E191-40F4-BB9C-02039864D855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</p:spTree>
    <p:extLst>
      <p:ext uri="{BB962C8B-B14F-4D97-AF65-F5344CB8AC3E}">
        <p14:creationId xmlns:p14="http://schemas.microsoft.com/office/powerpoint/2010/main" val="345158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CS 211 - Digital Logic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</a:defRPr>
            </a:lvl1pPr>
          </a:lstStyle>
          <a:p>
            <a:fld id="{1B86254C-6433-4F5E-A9CB-9FCC6BE1C1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09BC2C-49F4-497E-B3BD-76670E3EA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ACCBD57-F04D-42B2-80DC-AD8461E975E6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6684ED-319A-4AC5-8533-95D6C48C75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3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shehata.github.io/courses/su/cs211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636234-6960-4E51-9A45-33B019E2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pPr rtl="1"/>
            <a:r>
              <a:rPr lang="en-US" sz="3800" dirty="0">
                <a:solidFill>
                  <a:srgbClr val="FFFFFF"/>
                </a:solidFill>
              </a:rPr>
              <a:t>CS 211 - Digital Logic Design</a:t>
            </a: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800" dirty="0">
                <a:solidFill>
                  <a:srgbClr val="FFFFFF"/>
                </a:solidFill>
              </a:rPr>
              <a:t>211</a:t>
            </a:r>
            <a:r>
              <a:rPr lang="ar-EG" sz="3800" dirty="0">
                <a:solidFill>
                  <a:srgbClr val="FFFFFF"/>
                </a:solidFill>
              </a:rPr>
              <a:t> عال - تصميم المنطق الرقمي</a:t>
            </a:r>
            <a:br>
              <a:rPr lang="ar-EG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First Term - 1439/1440</a:t>
            </a:r>
            <a:br>
              <a:rPr lang="ar-EG" sz="3800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Lecture #3</a:t>
            </a:r>
            <a:endParaRPr lang="en-US" sz="3800" b="1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0FED14-9745-4EB4-9B1C-A0AC596BA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19"/>
            <a:ext cx="5542399" cy="142490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Dr. Hazem Ibrahim Shehata</a:t>
            </a:r>
          </a:p>
          <a:p>
            <a:r>
              <a:rPr lang="en-US" sz="2000" dirty="0">
                <a:solidFill>
                  <a:schemeClr val="bg2"/>
                </a:solidFill>
              </a:rPr>
              <a:t>Assistant Professor</a:t>
            </a:r>
          </a:p>
          <a:p>
            <a:r>
              <a:rPr lang="en-US" sz="1500" dirty="0">
                <a:solidFill>
                  <a:schemeClr val="bg2"/>
                </a:solidFill>
              </a:rPr>
              <a:t>College of Computing and Information Technology</a:t>
            </a:r>
          </a:p>
          <a:p>
            <a:endParaRPr lang="en-US" sz="1500" dirty="0">
              <a:solidFill>
                <a:schemeClr val="bg2"/>
              </a:solidFill>
            </a:endParaRP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AA4334-A43F-46D9-83A4-C086A46E6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1" t="5952" r="10875" b="327"/>
          <a:stretch/>
        </p:blipFill>
        <p:spPr>
          <a:xfrm>
            <a:off x="1091490" y="1019665"/>
            <a:ext cx="3167924" cy="263227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Image result for logic gates 3d">
            <a:extLst>
              <a:ext uri="{FF2B5EF4-FFF2-40B4-BE49-F238E27FC236}">
                <a16:creationId xmlns:a16="http://schemas.microsoft.com/office/drawing/2014/main" id="{BB1AC96F-45C9-4C89-84F2-D68F62786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7892" y="3775790"/>
            <a:ext cx="3275120" cy="24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0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D0E5-746C-4A92-A369-F9DDF466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Conversion: Signed </a:t>
            </a:r>
            <a:r>
              <a:rPr lang="en-US" dirty="0">
                <a:sym typeface="Wingdings" panose="05000000000000000000" pitchFamily="2" charset="2"/>
              </a:rPr>
              <a:t> Decimal </a:t>
            </a:r>
            <a:r>
              <a:rPr lang="en-US" dirty="0"/>
              <a:t>(Ex.)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37E439-34FB-460E-8D73-B7DF1D015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Which decimal number is represented by the signed value 101110</a:t>
            </a:r>
            <a:r>
              <a:rPr lang="en-US" baseline="-25000" dirty="0"/>
              <a:t>2</a:t>
            </a:r>
            <a:r>
              <a:rPr lang="en-US" dirty="0"/>
              <a:t>?</a:t>
            </a:r>
          </a:p>
          <a:p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Sign bit = 1 </a:t>
            </a:r>
            <a:r>
              <a:rPr lang="en-US" dirty="0">
                <a:sym typeface="Wingdings" panose="05000000000000000000" pitchFamily="2" charset="2"/>
              </a:rPr>
              <a:t> decimal number is negative!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S-M Form  Number = - </a:t>
            </a:r>
            <a:r>
              <a:rPr lang="en-US" dirty="0"/>
              <a:t>01110</a:t>
            </a:r>
            <a:r>
              <a:rPr lang="en-US" baseline="-25000" dirty="0"/>
              <a:t>2</a:t>
            </a:r>
            <a:r>
              <a:rPr lang="en-US" dirty="0"/>
              <a:t> = -14</a:t>
            </a:r>
            <a:r>
              <a:rPr lang="en-US" baseline="-25000" dirty="0"/>
              <a:t>10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1’s Comp. Form  Number = - (1’s of </a:t>
            </a:r>
            <a:r>
              <a:rPr lang="en-US" dirty="0"/>
              <a:t>101110</a:t>
            </a:r>
            <a:r>
              <a:rPr lang="en-US" baseline="-25000" dirty="0"/>
              <a:t>2</a:t>
            </a:r>
            <a:r>
              <a:rPr lang="en-US" dirty="0"/>
              <a:t>) = - 010001 = -17</a:t>
            </a:r>
            <a:r>
              <a:rPr lang="en-US" baseline="-25000" dirty="0"/>
              <a:t>10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2’s Comp. Form Number = - (2’s of </a:t>
            </a:r>
            <a:r>
              <a:rPr lang="en-US" dirty="0"/>
              <a:t>101110</a:t>
            </a:r>
            <a:r>
              <a:rPr lang="en-US" baseline="-25000" dirty="0"/>
              <a:t>2</a:t>
            </a:r>
            <a:r>
              <a:rPr lang="en-US" dirty="0"/>
              <a:t>) = - 010010 = -18</a:t>
            </a:r>
            <a:r>
              <a:rPr lang="en-US" baseline="-25000" dirty="0"/>
              <a:t>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C67DD-78D6-4111-8964-459F23B2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9696E-D691-4575-9919-3A0F7C7B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4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03CA8F-3E2A-45BC-AD4C-BCE97DFF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4-Bit Signed Integers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B467A65-49C3-40D8-9BBD-22671CAACC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298449"/>
              </p:ext>
            </p:extLst>
          </p:nvPr>
        </p:nvGraphicFramePr>
        <p:xfrm>
          <a:off x="4800600" y="453044"/>
          <a:ext cx="1623219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219">
                  <a:extLst>
                    <a:ext uri="{9D8B030D-6E8A-4147-A177-3AD203B41FA5}">
                      <a16:colId xmlns:a16="http://schemas.microsoft.com/office/drawing/2014/main" val="352518006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Decimal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988777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209944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+7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3378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952041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463355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72398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998003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81795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61321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14390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68844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343232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62137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23020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921614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7666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59961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-7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675292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09977135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A14CF7-9001-4642-9C08-7D41E9DE6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Range of integers that can be represented by 4 bits: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S-M </a:t>
            </a:r>
            <a:r>
              <a:rPr lang="en-US" dirty="0">
                <a:sym typeface="Wingdings" panose="05000000000000000000" pitchFamily="2" charset="2"/>
              </a:rPr>
              <a:t> -7 : +7 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 -(2</a:t>
            </a:r>
            <a:r>
              <a:rPr lang="en-US" baseline="30000" dirty="0">
                <a:sym typeface="Wingdings" panose="05000000000000000000" pitchFamily="2" charset="2"/>
              </a:rPr>
              <a:t>4-1</a:t>
            </a:r>
            <a:r>
              <a:rPr lang="en-US" dirty="0">
                <a:sym typeface="Wingdings" panose="05000000000000000000" pitchFamily="2" charset="2"/>
              </a:rPr>
              <a:t>-1) : 2</a:t>
            </a:r>
            <a:r>
              <a:rPr lang="en-US" baseline="30000" dirty="0">
                <a:sym typeface="Wingdings" panose="05000000000000000000" pitchFamily="2" charset="2"/>
              </a:rPr>
              <a:t>4-1</a:t>
            </a:r>
            <a:r>
              <a:rPr lang="en-US" dirty="0">
                <a:sym typeface="Wingdings" panose="05000000000000000000" pitchFamily="2" charset="2"/>
              </a:rPr>
              <a:t>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1’s </a:t>
            </a:r>
            <a:r>
              <a:rPr lang="en-US" dirty="0">
                <a:sym typeface="Wingdings" panose="05000000000000000000" pitchFamily="2" charset="2"/>
              </a:rPr>
              <a:t> -7 : +7 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 -(2</a:t>
            </a:r>
            <a:r>
              <a:rPr lang="en-US" baseline="30000" dirty="0">
                <a:sym typeface="Wingdings" panose="05000000000000000000" pitchFamily="2" charset="2"/>
              </a:rPr>
              <a:t>4-1</a:t>
            </a:r>
            <a:r>
              <a:rPr lang="en-US" dirty="0">
                <a:sym typeface="Wingdings" panose="05000000000000000000" pitchFamily="2" charset="2"/>
              </a:rPr>
              <a:t>-1) : 2</a:t>
            </a:r>
            <a:r>
              <a:rPr lang="en-US" baseline="30000" dirty="0">
                <a:sym typeface="Wingdings" panose="05000000000000000000" pitchFamily="2" charset="2"/>
              </a:rPr>
              <a:t>4-1</a:t>
            </a:r>
            <a:r>
              <a:rPr lang="en-US" dirty="0">
                <a:sym typeface="Wingdings" panose="05000000000000000000" pitchFamily="2" charset="2"/>
              </a:rPr>
              <a:t>-1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2’s </a:t>
            </a:r>
            <a:r>
              <a:rPr lang="en-US" dirty="0">
                <a:sym typeface="Wingdings" panose="05000000000000000000" pitchFamily="2" charset="2"/>
              </a:rPr>
              <a:t> -8 : +7 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 -2</a:t>
            </a:r>
            <a:r>
              <a:rPr lang="en-US" baseline="30000" dirty="0">
                <a:sym typeface="Wingdings" panose="05000000000000000000" pitchFamily="2" charset="2"/>
              </a:rPr>
              <a:t>4-1</a:t>
            </a:r>
            <a:r>
              <a:rPr lang="en-US" dirty="0">
                <a:sym typeface="Wingdings" panose="05000000000000000000" pitchFamily="2" charset="2"/>
              </a:rPr>
              <a:t> : 2</a:t>
            </a:r>
            <a:r>
              <a:rPr lang="en-US" baseline="30000" dirty="0">
                <a:sym typeface="Wingdings" panose="05000000000000000000" pitchFamily="2" charset="2"/>
              </a:rPr>
              <a:t>4-1</a:t>
            </a:r>
            <a:r>
              <a:rPr lang="en-US" dirty="0">
                <a:sym typeface="Wingdings" panose="05000000000000000000" pitchFamily="2" charset="2"/>
              </a:rPr>
              <a:t>-1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3B31D-E28F-4D0F-8293-0B259A12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EF917-9567-4832-B74F-16D39E96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69216F2E-6031-47D6-ACA4-0BF2B8A0A1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554740"/>
              </p:ext>
            </p:extLst>
          </p:nvPr>
        </p:nvGraphicFramePr>
        <p:xfrm>
          <a:off x="4800600" y="453044"/>
          <a:ext cx="3246438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219">
                  <a:extLst>
                    <a:ext uri="{9D8B030D-6E8A-4147-A177-3AD203B41FA5}">
                      <a16:colId xmlns:a16="http://schemas.microsoft.com/office/drawing/2014/main" val="3525180068"/>
                    </a:ext>
                  </a:extLst>
                </a:gridCol>
                <a:gridCol w="1623219">
                  <a:extLst>
                    <a:ext uri="{9D8B030D-6E8A-4147-A177-3AD203B41FA5}">
                      <a16:colId xmlns:a16="http://schemas.microsoft.com/office/drawing/2014/main" val="7900716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Decimal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S-M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988777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209944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111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3378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110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952041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101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463355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72398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011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998003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010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81795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001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61321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14390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68844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001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343232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010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62137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011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23020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921614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101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7666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110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59961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111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675292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09977135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C3DC37B7-9186-40BC-BAED-F6200C59F8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800778"/>
              </p:ext>
            </p:extLst>
          </p:nvPr>
        </p:nvGraphicFramePr>
        <p:xfrm>
          <a:off x="4800600" y="453044"/>
          <a:ext cx="4869657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219">
                  <a:extLst>
                    <a:ext uri="{9D8B030D-6E8A-4147-A177-3AD203B41FA5}">
                      <a16:colId xmlns:a16="http://schemas.microsoft.com/office/drawing/2014/main" val="3525180068"/>
                    </a:ext>
                  </a:extLst>
                </a:gridCol>
                <a:gridCol w="1623219">
                  <a:extLst>
                    <a:ext uri="{9D8B030D-6E8A-4147-A177-3AD203B41FA5}">
                      <a16:colId xmlns:a16="http://schemas.microsoft.com/office/drawing/2014/main" val="790071600"/>
                    </a:ext>
                  </a:extLst>
                </a:gridCol>
                <a:gridCol w="1623219">
                  <a:extLst>
                    <a:ext uri="{9D8B030D-6E8A-4147-A177-3AD203B41FA5}">
                      <a16:colId xmlns:a16="http://schemas.microsoft.com/office/drawing/2014/main" val="38642228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Decimal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S-M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1’s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988777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209944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111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3378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110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952041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101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101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463355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72398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011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998003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010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81795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001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001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61321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14390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111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68844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001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110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343232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101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62137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23020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011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921614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101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010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7666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001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59961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675292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09977135"/>
                  </a:ext>
                </a:extLst>
              </a:tr>
            </a:tbl>
          </a:graphicData>
        </a:graphic>
      </p:graphicFrame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242A0133-2708-49A4-940D-705C6FAFE4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576123"/>
              </p:ext>
            </p:extLst>
          </p:nvPr>
        </p:nvGraphicFramePr>
        <p:xfrm>
          <a:off x="4800600" y="453044"/>
          <a:ext cx="649287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219">
                  <a:extLst>
                    <a:ext uri="{9D8B030D-6E8A-4147-A177-3AD203B41FA5}">
                      <a16:colId xmlns:a16="http://schemas.microsoft.com/office/drawing/2014/main" val="3525180068"/>
                    </a:ext>
                  </a:extLst>
                </a:gridCol>
                <a:gridCol w="1623219">
                  <a:extLst>
                    <a:ext uri="{9D8B030D-6E8A-4147-A177-3AD203B41FA5}">
                      <a16:colId xmlns:a16="http://schemas.microsoft.com/office/drawing/2014/main" val="790071600"/>
                    </a:ext>
                  </a:extLst>
                </a:gridCol>
                <a:gridCol w="1623219">
                  <a:extLst>
                    <a:ext uri="{9D8B030D-6E8A-4147-A177-3AD203B41FA5}">
                      <a16:colId xmlns:a16="http://schemas.microsoft.com/office/drawing/2014/main" val="3864222833"/>
                    </a:ext>
                  </a:extLst>
                </a:gridCol>
                <a:gridCol w="1623219">
                  <a:extLst>
                    <a:ext uri="{9D8B030D-6E8A-4147-A177-3AD203B41FA5}">
                      <a16:colId xmlns:a16="http://schemas.microsoft.com/office/drawing/2014/main" val="166141095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Decimal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S-M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1’s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2’s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988777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209944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111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3378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110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952041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101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101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101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463355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72398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011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998003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010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81795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001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001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001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61321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+0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14390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68844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001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111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343232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101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110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62137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101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23020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921614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101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011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7666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001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010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59961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111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001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675292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696867"/>
                          </a:solidFill>
                        </a:rPr>
                        <a:t>000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09977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61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07F8-58ED-449E-B86E-B4014C58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Addition (2’s Complement)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C867-0C28-46CD-B971-902DB2E6D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of 2’complement signed numbers is similar to addition in unsigned binary with two exceptions: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Final carry</a:t>
            </a:r>
            <a:r>
              <a:rPr lang="en-US" dirty="0"/>
              <a:t> bit must be </a:t>
            </a:r>
            <a:r>
              <a:rPr lang="en-US" dirty="0">
                <a:solidFill>
                  <a:srgbClr val="FF0000"/>
                </a:solidFill>
              </a:rPr>
              <a:t>discarded</a:t>
            </a:r>
            <a:r>
              <a:rPr lang="en-US" dirty="0"/>
              <a:t>!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Overflow</a:t>
            </a:r>
            <a:r>
              <a:rPr lang="en-US" dirty="0"/>
              <a:t> can happen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Result is incorrect, when:</a:t>
            </a:r>
          </a:p>
          <a:p>
            <a:pPr marL="898398" lvl="2" indent="-514350">
              <a:buFont typeface="+mj-lt"/>
              <a:buAutoNum type="alphaLcPeriod"/>
            </a:pPr>
            <a:r>
              <a:rPr lang="en-US" dirty="0"/>
              <a:t>Added numbers are positive yet result is negative!!</a:t>
            </a:r>
          </a:p>
          <a:p>
            <a:pPr marL="898398" lvl="2" indent="-514350">
              <a:buFont typeface="+mj-lt"/>
              <a:buAutoNum type="alphaLcPeriod"/>
            </a:pPr>
            <a:r>
              <a:rPr lang="en-US" dirty="0"/>
              <a:t>Added numbers are negative yet result is positive!!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4B380-385F-4883-80CA-4B955BD6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9E04A-2758-412C-B7BD-81CA90D0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1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07F8-58ED-449E-B86E-B4014C58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Addition (2’s Complement) (Ex.)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C867-0C28-46CD-B971-902DB2E6D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8975"/>
            <a:ext cx="10058400" cy="402336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4B380-385F-4883-80CA-4B955BD6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9E04A-2758-412C-B7BD-81CA90D0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13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5EB7EF-5F98-4C97-91B6-2617EA724775}"/>
              </a:ext>
            </a:extLst>
          </p:cNvPr>
          <p:cNvCxnSpPr>
            <a:cxnSpLocks/>
          </p:cNvCxnSpPr>
          <p:nvPr/>
        </p:nvCxnSpPr>
        <p:spPr>
          <a:xfrm>
            <a:off x="1097280" y="3390531"/>
            <a:ext cx="17671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381E065-BE47-451B-88D5-919B1EA80929}"/>
              </a:ext>
            </a:extLst>
          </p:cNvPr>
          <p:cNvSpPr txBox="1"/>
          <p:nvPr/>
        </p:nvSpPr>
        <p:spPr>
          <a:xfrm>
            <a:off x="1435834" y="2569006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00000111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CD0300-63B3-4E10-8412-0C9EB086B3CD}"/>
              </a:ext>
            </a:extLst>
          </p:cNvPr>
          <p:cNvSpPr txBox="1"/>
          <p:nvPr/>
        </p:nvSpPr>
        <p:spPr>
          <a:xfrm>
            <a:off x="1435834" y="2928866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00000100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35DD92-3F4D-4263-9921-EFA576D55381}"/>
              </a:ext>
            </a:extLst>
          </p:cNvPr>
          <p:cNvSpPr txBox="1"/>
          <p:nvPr/>
        </p:nvSpPr>
        <p:spPr>
          <a:xfrm>
            <a:off x="1435834" y="3390530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00001011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1A7E9B-279E-49DC-A215-C2DF41BF834A}"/>
              </a:ext>
            </a:extLst>
          </p:cNvPr>
          <p:cNvSpPr txBox="1"/>
          <p:nvPr/>
        </p:nvSpPr>
        <p:spPr>
          <a:xfrm>
            <a:off x="3408757" y="25690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CB896C-D27B-46DD-A05D-2B82C9C04FCB}"/>
              </a:ext>
            </a:extLst>
          </p:cNvPr>
          <p:cNvSpPr txBox="1"/>
          <p:nvPr/>
        </p:nvSpPr>
        <p:spPr>
          <a:xfrm>
            <a:off x="3408757" y="2932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4877E-2C68-4CBB-956F-5E92AD72159C}"/>
              </a:ext>
            </a:extLst>
          </p:cNvPr>
          <p:cNvSpPr txBox="1"/>
          <p:nvPr/>
        </p:nvSpPr>
        <p:spPr>
          <a:xfrm>
            <a:off x="1097280" y="292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81E7F1-F4CF-4C92-8326-7CEFC7E7E8A9}"/>
              </a:ext>
            </a:extLst>
          </p:cNvPr>
          <p:cNvSpPr txBox="1"/>
          <p:nvPr/>
        </p:nvSpPr>
        <p:spPr>
          <a:xfrm>
            <a:off x="3158843" y="293221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C98B72-BE3E-4C78-BD76-99F4F52A9067}"/>
              </a:ext>
            </a:extLst>
          </p:cNvPr>
          <p:cNvCxnSpPr>
            <a:cxnSpLocks/>
          </p:cNvCxnSpPr>
          <p:nvPr/>
        </p:nvCxnSpPr>
        <p:spPr>
          <a:xfrm>
            <a:off x="3189323" y="3393882"/>
            <a:ext cx="55959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FAD6B1-9556-4561-9C9D-A1F4772938F8}"/>
              </a:ext>
            </a:extLst>
          </p:cNvPr>
          <p:cNvSpPr txBox="1"/>
          <p:nvPr/>
        </p:nvSpPr>
        <p:spPr>
          <a:xfrm>
            <a:off x="3253266" y="339052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2B79BE-3C1A-4C95-971E-94534801A6AA}"/>
              </a:ext>
            </a:extLst>
          </p:cNvPr>
          <p:cNvCxnSpPr>
            <a:cxnSpLocks/>
          </p:cNvCxnSpPr>
          <p:nvPr/>
        </p:nvCxnSpPr>
        <p:spPr>
          <a:xfrm>
            <a:off x="4670557" y="3390530"/>
            <a:ext cx="17671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53484E0-3222-4098-B13E-B09FC5962FB1}"/>
              </a:ext>
            </a:extLst>
          </p:cNvPr>
          <p:cNvSpPr txBox="1"/>
          <p:nvPr/>
        </p:nvSpPr>
        <p:spPr>
          <a:xfrm>
            <a:off x="5009111" y="2569005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00001111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C349BA-A4D3-4F0D-BB3C-83D160D5E6C9}"/>
              </a:ext>
            </a:extLst>
          </p:cNvPr>
          <p:cNvSpPr txBox="1"/>
          <p:nvPr/>
        </p:nvSpPr>
        <p:spPr>
          <a:xfrm>
            <a:off x="5009111" y="2928865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11111010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84CAF7-11E6-43BF-8F09-B2A020CD6A8E}"/>
              </a:ext>
            </a:extLst>
          </p:cNvPr>
          <p:cNvSpPr txBox="1"/>
          <p:nvPr/>
        </p:nvSpPr>
        <p:spPr>
          <a:xfrm>
            <a:off x="5009111" y="3390529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00001011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12268D-38AF-4ED2-90B1-A04F5D400A4A}"/>
              </a:ext>
            </a:extLst>
          </p:cNvPr>
          <p:cNvSpPr txBox="1"/>
          <p:nvPr/>
        </p:nvSpPr>
        <p:spPr>
          <a:xfrm>
            <a:off x="6921119" y="256900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645694-58B3-4FCF-81FC-C928135FABB9}"/>
              </a:ext>
            </a:extLst>
          </p:cNvPr>
          <p:cNvSpPr txBox="1"/>
          <p:nvPr/>
        </p:nvSpPr>
        <p:spPr>
          <a:xfrm>
            <a:off x="6982034" y="2932217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1C26B2-DF3F-410B-A878-85B5756A087C}"/>
              </a:ext>
            </a:extLst>
          </p:cNvPr>
          <p:cNvSpPr txBox="1"/>
          <p:nvPr/>
        </p:nvSpPr>
        <p:spPr>
          <a:xfrm>
            <a:off x="4670557" y="292886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DC0100-38EB-484C-A86B-09B4A1C16686}"/>
              </a:ext>
            </a:extLst>
          </p:cNvPr>
          <p:cNvSpPr txBox="1"/>
          <p:nvPr/>
        </p:nvSpPr>
        <p:spPr>
          <a:xfrm>
            <a:off x="6732120" y="29322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D3924F-BD4A-4195-B6AB-CA23FA49FCF1}"/>
              </a:ext>
            </a:extLst>
          </p:cNvPr>
          <p:cNvCxnSpPr>
            <a:cxnSpLocks/>
          </p:cNvCxnSpPr>
          <p:nvPr/>
        </p:nvCxnSpPr>
        <p:spPr>
          <a:xfrm>
            <a:off x="6732120" y="3390527"/>
            <a:ext cx="6846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3D47E4-40C7-4D5E-B39F-2C9B00628C27}"/>
              </a:ext>
            </a:extLst>
          </p:cNvPr>
          <p:cNvSpPr txBox="1"/>
          <p:nvPr/>
        </p:nvSpPr>
        <p:spPr>
          <a:xfrm>
            <a:off x="7079112" y="33905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393113-85B0-4678-9BB2-DDFDAF3E0042}"/>
              </a:ext>
            </a:extLst>
          </p:cNvPr>
          <p:cNvSpPr txBox="1"/>
          <p:nvPr/>
        </p:nvSpPr>
        <p:spPr>
          <a:xfrm>
            <a:off x="4662119" y="33822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trike="sngStrike" dirty="0">
                <a:solidFill>
                  <a:srgbClr val="0070C0"/>
                </a:solidFill>
                <a:highlight>
                  <a:srgbClr val="FF0000"/>
                </a:highlight>
              </a:rPr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19EAD6-EC1B-4ACA-B20D-B58668327828}"/>
              </a:ext>
            </a:extLst>
          </p:cNvPr>
          <p:cNvCxnSpPr>
            <a:cxnSpLocks/>
          </p:cNvCxnSpPr>
          <p:nvPr/>
        </p:nvCxnSpPr>
        <p:spPr>
          <a:xfrm>
            <a:off x="1097280" y="5154130"/>
            <a:ext cx="17671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2751648-1CD6-42F8-9344-3CF99D7C298B}"/>
              </a:ext>
            </a:extLst>
          </p:cNvPr>
          <p:cNvSpPr txBox="1"/>
          <p:nvPr/>
        </p:nvSpPr>
        <p:spPr>
          <a:xfrm>
            <a:off x="1435834" y="4332605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00010000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E56DC5-354C-4A89-AF23-2725537B8C58}"/>
              </a:ext>
            </a:extLst>
          </p:cNvPr>
          <p:cNvSpPr txBox="1"/>
          <p:nvPr/>
        </p:nvSpPr>
        <p:spPr>
          <a:xfrm>
            <a:off x="1435834" y="4692465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11101000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808714-8E9A-46DF-B012-2B369A7F43B4}"/>
              </a:ext>
            </a:extLst>
          </p:cNvPr>
          <p:cNvSpPr txBox="1"/>
          <p:nvPr/>
        </p:nvSpPr>
        <p:spPr>
          <a:xfrm>
            <a:off x="1435834" y="5154129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11111000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2D4C65-8348-4409-84A6-969AA9C5B31A}"/>
              </a:ext>
            </a:extLst>
          </p:cNvPr>
          <p:cNvSpPr txBox="1"/>
          <p:nvPr/>
        </p:nvSpPr>
        <p:spPr>
          <a:xfrm>
            <a:off x="3497397" y="433260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18BB43-BEA4-4F64-BF1B-D15E4424554D}"/>
              </a:ext>
            </a:extLst>
          </p:cNvPr>
          <p:cNvSpPr txBox="1"/>
          <p:nvPr/>
        </p:nvSpPr>
        <p:spPr>
          <a:xfrm>
            <a:off x="3400423" y="4692463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-24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003861-0285-4CA8-8975-ED7B3BC7FBEF}"/>
              </a:ext>
            </a:extLst>
          </p:cNvPr>
          <p:cNvSpPr txBox="1"/>
          <p:nvPr/>
        </p:nvSpPr>
        <p:spPr>
          <a:xfrm>
            <a:off x="1097280" y="46718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F70201-DC40-4EC0-AD20-366B6E509BA4}"/>
              </a:ext>
            </a:extLst>
          </p:cNvPr>
          <p:cNvSpPr txBox="1"/>
          <p:nvPr/>
        </p:nvSpPr>
        <p:spPr>
          <a:xfrm>
            <a:off x="3158843" y="470719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D6CE1D-57EF-40FF-A1CE-0DEF15E19D1A}"/>
              </a:ext>
            </a:extLst>
          </p:cNvPr>
          <p:cNvSpPr txBox="1"/>
          <p:nvPr/>
        </p:nvSpPr>
        <p:spPr>
          <a:xfrm>
            <a:off x="3505835" y="5154127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-8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7AC28A-7476-4A78-9BD6-FF55EF7CD404}"/>
              </a:ext>
            </a:extLst>
          </p:cNvPr>
          <p:cNvCxnSpPr>
            <a:cxnSpLocks/>
          </p:cNvCxnSpPr>
          <p:nvPr/>
        </p:nvCxnSpPr>
        <p:spPr>
          <a:xfrm>
            <a:off x="3189323" y="5149558"/>
            <a:ext cx="75124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28295D-8B6E-4D79-85B3-54EB94FEA753}"/>
              </a:ext>
            </a:extLst>
          </p:cNvPr>
          <p:cNvCxnSpPr>
            <a:cxnSpLocks/>
          </p:cNvCxnSpPr>
          <p:nvPr/>
        </p:nvCxnSpPr>
        <p:spPr>
          <a:xfrm>
            <a:off x="4678995" y="5154128"/>
            <a:ext cx="17671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AAABFA9-1768-4723-A4DF-F706FA73833D}"/>
              </a:ext>
            </a:extLst>
          </p:cNvPr>
          <p:cNvSpPr txBox="1"/>
          <p:nvPr/>
        </p:nvSpPr>
        <p:spPr>
          <a:xfrm>
            <a:off x="5017549" y="433260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11111011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4BA0C3-BA82-4251-9BEA-7322F1003FC6}"/>
              </a:ext>
            </a:extLst>
          </p:cNvPr>
          <p:cNvSpPr txBox="1"/>
          <p:nvPr/>
        </p:nvSpPr>
        <p:spPr>
          <a:xfrm>
            <a:off x="5017549" y="469246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11110111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A9CD05-1DB3-4996-8522-CD9D8CE4F29B}"/>
              </a:ext>
            </a:extLst>
          </p:cNvPr>
          <p:cNvSpPr txBox="1"/>
          <p:nvPr/>
        </p:nvSpPr>
        <p:spPr>
          <a:xfrm>
            <a:off x="5017549" y="5154127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11110010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05FF22-5734-49AA-911E-88BDD8D893F1}"/>
              </a:ext>
            </a:extLst>
          </p:cNvPr>
          <p:cNvSpPr txBox="1"/>
          <p:nvPr/>
        </p:nvSpPr>
        <p:spPr>
          <a:xfrm>
            <a:off x="6990472" y="4332602"/>
            <a:ext cx="434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3A466A-BD62-45C3-9789-6AE91BDC5542}"/>
              </a:ext>
            </a:extLst>
          </p:cNvPr>
          <p:cNvSpPr txBox="1"/>
          <p:nvPr/>
        </p:nvSpPr>
        <p:spPr>
          <a:xfrm>
            <a:off x="6990472" y="469581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E86B99-9498-4B5E-8061-F4C6265BBF73}"/>
              </a:ext>
            </a:extLst>
          </p:cNvPr>
          <p:cNvSpPr txBox="1"/>
          <p:nvPr/>
        </p:nvSpPr>
        <p:spPr>
          <a:xfrm>
            <a:off x="4678995" y="46924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069F4B-4D9F-4A1C-B5C1-A29D45AC8623}"/>
              </a:ext>
            </a:extLst>
          </p:cNvPr>
          <p:cNvSpPr txBox="1"/>
          <p:nvPr/>
        </p:nvSpPr>
        <p:spPr>
          <a:xfrm>
            <a:off x="6740558" y="469581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45A4AE-A2B6-47DD-BB7F-F779428D684E}"/>
              </a:ext>
            </a:extLst>
          </p:cNvPr>
          <p:cNvCxnSpPr>
            <a:cxnSpLocks/>
          </p:cNvCxnSpPr>
          <p:nvPr/>
        </p:nvCxnSpPr>
        <p:spPr>
          <a:xfrm>
            <a:off x="6740558" y="5154125"/>
            <a:ext cx="6846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DF7DD82-6FC7-40BB-921F-EF59DE5D2ADB}"/>
              </a:ext>
            </a:extLst>
          </p:cNvPr>
          <p:cNvSpPr txBox="1"/>
          <p:nvPr/>
        </p:nvSpPr>
        <p:spPr>
          <a:xfrm>
            <a:off x="6834980" y="5154124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-14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B12761-786A-4360-942F-3CEB6534B7C4}"/>
              </a:ext>
            </a:extLst>
          </p:cNvPr>
          <p:cNvSpPr txBox="1"/>
          <p:nvPr/>
        </p:nvSpPr>
        <p:spPr>
          <a:xfrm>
            <a:off x="4670557" y="51458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trike="sngStrike" dirty="0">
                <a:solidFill>
                  <a:srgbClr val="0070C0"/>
                </a:solidFill>
                <a:highlight>
                  <a:srgbClr val="FF0000"/>
                </a:highlight>
              </a:rPr>
              <a:t>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7995D06-BC6A-4D9A-9FA1-004DE9E305C1}"/>
              </a:ext>
            </a:extLst>
          </p:cNvPr>
          <p:cNvCxnSpPr>
            <a:cxnSpLocks/>
          </p:cNvCxnSpPr>
          <p:nvPr/>
        </p:nvCxnSpPr>
        <p:spPr>
          <a:xfrm>
            <a:off x="8406407" y="3382206"/>
            <a:ext cx="17671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2B23744-9076-447D-9465-1E237A9C7A56}"/>
              </a:ext>
            </a:extLst>
          </p:cNvPr>
          <p:cNvSpPr txBox="1"/>
          <p:nvPr/>
        </p:nvSpPr>
        <p:spPr>
          <a:xfrm>
            <a:off x="8744961" y="2560681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00"/>
                </a:highlight>
              </a:rPr>
              <a:t>0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1111101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C40E69-94E9-4256-A11E-6CB7BF91A455}"/>
              </a:ext>
            </a:extLst>
          </p:cNvPr>
          <p:cNvSpPr txBox="1"/>
          <p:nvPr/>
        </p:nvSpPr>
        <p:spPr>
          <a:xfrm>
            <a:off x="8744961" y="2920541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00"/>
                </a:highlight>
              </a:rPr>
              <a:t>0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0111010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4A1C2E-B79A-462C-8C9A-8C87C6634C6B}"/>
              </a:ext>
            </a:extLst>
          </p:cNvPr>
          <p:cNvSpPr txBox="1"/>
          <p:nvPr/>
        </p:nvSpPr>
        <p:spPr>
          <a:xfrm>
            <a:off x="8744961" y="3382205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highlight>
                  <a:srgbClr val="FF0000"/>
                </a:highlight>
              </a:rPr>
              <a:t>1</a:t>
            </a:r>
            <a:r>
              <a:rPr lang="en-US" sz="2400" dirty="0">
                <a:solidFill>
                  <a:srgbClr val="0070C0"/>
                </a:solidFill>
              </a:rPr>
              <a:t>0110111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D451CC2-5AB2-4063-B0A7-C8E7DE6CADCB}"/>
              </a:ext>
            </a:extLst>
          </p:cNvPr>
          <p:cNvSpPr txBox="1"/>
          <p:nvPr/>
        </p:nvSpPr>
        <p:spPr>
          <a:xfrm>
            <a:off x="10656969" y="2560681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493985-5FC5-4652-99DA-A732B20295C3}"/>
              </a:ext>
            </a:extLst>
          </p:cNvPr>
          <p:cNvSpPr txBox="1"/>
          <p:nvPr/>
        </p:nvSpPr>
        <p:spPr>
          <a:xfrm>
            <a:off x="10811023" y="29050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1CA32C-A10F-48A7-9508-57189A8C27B8}"/>
              </a:ext>
            </a:extLst>
          </p:cNvPr>
          <p:cNvSpPr txBox="1"/>
          <p:nvPr/>
        </p:nvSpPr>
        <p:spPr>
          <a:xfrm>
            <a:off x="8406407" y="292054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664CDC-788E-4FF6-8EC2-C0CC40B4640D}"/>
              </a:ext>
            </a:extLst>
          </p:cNvPr>
          <p:cNvSpPr txBox="1"/>
          <p:nvPr/>
        </p:nvSpPr>
        <p:spPr>
          <a:xfrm>
            <a:off x="10467970" y="292389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287E35F-7669-4639-B29A-469F01AB5036}"/>
              </a:ext>
            </a:extLst>
          </p:cNvPr>
          <p:cNvCxnSpPr>
            <a:cxnSpLocks/>
          </p:cNvCxnSpPr>
          <p:nvPr/>
        </p:nvCxnSpPr>
        <p:spPr>
          <a:xfrm flipV="1">
            <a:off x="10512111" y="3390527"/>
            <a:ext cx="794561" cy="33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5EF9612-1DD1-499D-8D04-5F0BE399B573}"/>
              </a:ext>
            </a:extLst>
          </p:cNvPr>
          <p:cNvSpPr txBox="1"/>
          <p:nvPr/>
        </p:nvSpPr>
        <p:spPr>
          <a:xfrm>
            <a:off x="10655532" y="335959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183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EDBC870-A354-45A6-B39F-1D3F5211C8A7}"/>
              </a:ext>
            </a:extLst>
          </p:cNvPr>
          <p:cNvCxnSpPr>
            <a:cxnSpLocks/>
          </p:cNvCxnSpPr>
          <p:nvPr/>
        </p:nvCxnSpPr>
        <p:spPr>
          <a:xfrm>
            <a:off x="8414845" y="5145804"/>
            <a:ext cx="17671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6067207-672A-4102-80C7-3C74A6E29669}"/>
              </a:ext>
            </a:extLst>
          </p:cNvPr>
          <p:cNvSpPr txBox="1"/>
          <p:nvPr/>
        </p:nvSpPr>
        <p:spPr>
          <a:xfrm>
            <a:off x="8753399" y="4324279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‭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00"/>
                </a:highlight>
              </a:rPr>
              <a:t>1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0110000‬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DF695F-F5F5-44C2-8261-B8D578E6666D}"/>
              </a:ext>
            </a:extLst>
          </p:cNvPr>
          <p:cNvSpPr txBox="1"/>
          <p:nvPr/>
        </p:nvSpPr>
        <p:spPr>
          <a:xfrm>
            <a:off x="8753399" y="4684139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‭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00"/>
                </a:highlight>
              </a:rPr>
              <a:t>1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1001001‬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203ABA-A21F-476A-AC97-6E844DD2AA85}"/>
              </a:ext>
            </a:extLst>
          </p:cNvPr>
          <p:cNvSpPr txBox="1"/>
          <p:nvPr/>
        </p:nvSpPr>
        <p:spPr>
          <a:xfrm>
            <a:off x="8753399" y="514580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highlight>
                  <a:srgbClr val="FF0000"/>
                </a:highlight>
              </a:rPr>
              <a:t>0</a:t>
            </a:r>
            <a:r>
              <a:rPr lang="en-US" sz="2400" dirty="0">
                <a:solidFill>
                  <a:srgbClr val="0070C0"/>
                </a:solidFill>
              </a:rPr>
              <a:t>1111001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75797D-C9D7-4700-B9CE-8E5FBA402E8A}"/>
              </a:ext>
            </a:extLst>
          </p:cNvPr>
          <p:cNvSpPr txBox="1"/>
          <p:nvPr/>
        </p:nvSpPr>
        <p:spPr>
          <a:xfrm>
            <a:off x="10726322" y="4324279"/>
            <a:ext cx="59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-80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A267A9-44E9-4588-9D6D-C00516C7A3FD}"/>
              </a:ext>
            </a:extLst>
          </p:cNvPr>
          <p:cNvSpPr txBox="1"/>
          <p:nvPr/>
        </p:nvSpPr>
        <p:spPr>
          <a:xfrm>
            <a:off x="10726322" y="4687491"/>
            <a:ext cx="59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-55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D98C588-88D3-4D13-9938-890E8AB091F6}"/>
              </a:ext>
            </a:extLst>
          </p:cNvPr>
          <p:cNvSpPr txBox="1"/>
          <p:nvPr/>
        </p:nvSpPr>
        <p:spPr>
          <a:xfrm>
            <a:off x="8414845" y="46841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42C2110-B34A-42E7-9819-555118DD4436}"/>
              </a:ext>
            </a:extLst>
          </p:cNvPr>
          <p:cNvSpPr txBox="1"/>
          <p:nvPr/>
        </p:nvSpPr>
        <p:spPr>
          <a:xfrm>
            <a:off x="10476408" y="46874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70B2266-BF6F-4B9C-9AAD-A5BF085660E6}"/>
              </a:ext>
            </a:extLst>
          </p:cNvPr>
          <p:cNvCxnSpPr>
            <a:cxnSpLocks/>
          </p:cNvCxnSpPr>
          <p:nvPr/>
        </p:nvCxnSpPr>
        <p:spPr>
          <a:xfrm flipV="1">
            <a:off x="10476408" y="5133476"/>
            <a:ext cx="890372" cy="123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E7C7FE4-F2B2-4CE7-B7A5-F05342F2EB41}"/>
              </a:ext>
            </a:extLst>
          </p:cNvPr>
          <p:cNvSpPr txBox="1"/>
          <p:nvPr/>
        </p:nvSpPr>
        <p:spPr>
          <a:xfrm>
            <a:off x="10570831" y="515815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-135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4080CE-3F1C-4BAE-A330-213C4551EEF5}"/>
              </a:ext>
            </a:extLst>
          </p:cNvPr>
          <p:cNvSpPr txBox="1"/>
          <p:nvPr/>
        </p:nvSpPr>
        <p:spPr>
          <a:xfrm>
            <a:off x="8406407" y="51374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trike="sngStrike" dirty="0">
                <a:solidFill>
                  <a:srgbClr val="0070C0"/>
                </a:solidFill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6BF88A0-7442-423B-9EA9-78CD19F09306}"/>
              </a:ext>
            </a:extLst>
          </p:cNvPr>
          <p:cNvSpPr txBox="1"/>
          <p:nvPr/>
        </p:nvSpPr>
        <p:spPr>
          <a:xfrm>
            <a:off x="3872504" y="3879262"/>
            <a:ext cx="95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Discard!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C497E36-763E-48BE-8B47-F6F18977D6EE}"/>
              </a:ext>
            </a:extLst>
          </p:cNvPr>
          <p:cNvCxnSpPr>
            <a:stCxn id="99" idx="0"/>
            <a:endCxn id="34" idx="1"/>
          </p:cNvCxnSpPr>
          <p:nvPr/>
        </p:nvCxnSpPr>
        <p:spPr>
          <a:xfrm flipV="1">
            <a:off x="4347827" y="3613039"/>
            <a:ext cx="314292" cy="266223"/>
          </a:xfrm>
          <a:prstGeom prst="straightConnector1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35A09BA-7157-482C-B375-2BA337842763}"/>
              </a:ext>
            </a:extLst>
          </p:cNvPr>
          <p:cNvSpPr txBox="1"/>
          <p:nvPr/>
        </p:nvSpPr>
        <p:spPr>
          <a:xfrm>
            <a:off x="3870320" y="5687669"/>
            <a:ext cx="95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Discard!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993FFA9-4764-43CB-9F6B-00120F818D64}"/>
              </a:ext>
            </a:extLst>
          </p:cNvPr>
          <p:cNvCxnSpPr>
            <a:cxnSpLocks/>
            <a:stCxn id="102" idx="0"/>
            <a:endCxn id="64" idx="1"/>
          </p:cNvCxnSpPr>
          <p:nvPr/>
        </p:nvCxnSpPr>
        <p:spPr>
          <a:xfrm flipV="1">
            <a:off x="4345643" y="5376637"/>
            <a:ext cx="324914" cy="311032"/>
          </a:xfrm>
          <a:prstGeom prst="straightConnector1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4A4D02-FDA2-4A1F-994C-96E152393BDC}"/>
              </a:ext>
            </a:extLst>
          </p:cNvPr>
          <p:cNvSpPr txBox="1"/>
          <p:nvPr/>
        </p:nvSpPr>
        <p:spPr>
          <a:xfrm>
            <a:off x="7855204" y="3861467"/>
            <a:ext cx="111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Overflow!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3DE12CD-594A-4D79-8641-158778CD97B4}"/>
              </a:ext>
            </a:extLst>
          </p:cNvPr>
          <p:cNvCxnSpPr>
            <a:cxnSpLocks/>
            <a:stCxn id="105" idx="0"/>
            <a:endCxn id="71" idx="1"/>
          </p:cNvCxnSpPr>
          <p:nvPr/>
        </p:nvCxnSpPr>
        <p:spPr>
          <a:xfrm flipV="1">
            <a:off x="8414845" y="3613038"/>
            <a:ext cx="330116" cy="248429"/>
          </a:xfrm>
          <a:prstGeom prst="straightConnector1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96BF432-1087-484D-9762-02AE97C981E2}"/>
              </a:ext>
            </a:extLst>
          </p:cNvPr>
          <p:cNvSpPr txBox="1"/>
          <p:nvPr/>
        </p:nvSpPr>
        <p:spPr>
          <a:xfrm>
            <a:off x="8016043" y="5734409"/>
            <a:ext cx="111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Overflow!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1CD26A1-F0DB-4D9C-BF7E-948DAC28D44A}"/>
              </a:ext>
            </a:extLst>
          </p:cNvPr>
          <p:cNvCxnSpPr>
            <a:cxnSpLocks/>
            <a:stCxn id="109" idx="0"/>
            <a:endCxn id="82" idx="1"/>
          </p:cNvCxnSpPr>
          <p:nvPr/>
        </p:nvCxnSpPr>
        <p:spPr>
          <a:xfrm flipV="1">
            <a:off x="8575684" y="5376636"/>
            <a:ext cx="177715" cy="357773"/>
          </a:xfrm>
          <a:prstGeom prst="straightConnector1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Graphic 114" descr="Close">
            <a:extLst>
              <a:ext uri="{FF2B5EF4-FFF2-40B4-BE49-F238E27FC236}">
                <a16:creationId xmlns:a16="http://schemas.microsoft.com/office/drawing/2014/main" id="{AC3B67AC-0087-4383-B63C-15B429424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8667" y="3620494"/>
            <a:ext cx="330116" cy="330116"/>
          </a:xfrm>
          <a:prstGeom prst="rect">
            <a:avLst/>
          </a:prstGeom>
        </p:spPr>
      </p:pic>
      <p:pic>
        <p:nvPicPr>
          <p:cNvPr id="116" name="Graphic 115" descr="Close">
            <a:extLst>
              <a:ext uri="{FF2B5EF4-FFF2-40B4-BE49-F238E27FC236}">
                <a16:creationId xmlns:a16="http://schemas.microsoft.com/office/drawing/2014/main" id="{5D408247-3F75-40EE-B6ED-5D35CEEE0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1976" y="5397900"/>
            <a:ext cx="330116" cy="33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9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  <p:bldP spid="16" grpId="0"/>
      <p:bldP spid="21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3" grpId="0"/>
      <p:bldP spid="64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7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8" grpId="0"/>
      <p:bldP spid="89" grpId="0"/>
      <p:bldP spid="99" grpId="0"/>
      <p:bldP spid="102" grpId="0"/>
      <p:bldP spid="105" grpId="0"/>
      <p:bldP spid="1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7824-B385-49D9-BABA-2612D5C1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Subtraction (2’s Complement)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3DDA-85B2-4DE0-82A4-E738F882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Transformed into addition by the following rule:</a:t>
            </a:r>
          </a:p>
          <a:p>
            <a:pPr lvl="1"/>
            <a:r>
              <a:rPr lang="en-US" dirty="0"/>
              <a:t>x – y = x + (-y) = x + 2’s complement of y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51800-5E73-4A89-A910-01A580EF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CD1CD-8A1D-49AD-AF78-A43DF152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5D480-6B74-4BC3-8ABE-841BB1E844D9}"/>
              </a:ext>
            </a:extLst>
          </p:cNvPr>
          <p:cNvSpPr txBox="1"/>
          <p:nvPr/>
        </p:nvSpPr>
        <p:spPr>
          <a:xfrm>
            <a:off x="4935779" y="3429000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11100111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2D480-0ECE-40EF-A4A1-9A35760FBF59}"/>
              </a:ext>
            </a:extLst>
          </p:cNvPr>
          <p:cNvSpPr txBox="1"/>
          <p:nvPr/>
        </p:nvSpPr>
        <p:spPr>
          <a:xfrm>
            <a:off x="4935779" y="3788860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11110100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1B469-C6D2-48EC-B107-B2D6A6702760}"/>
              </a:ext>
            </a:extLst>
          </p:cNvPr>
          <p:cNvSpPr txBox="1"/>
          <p:nvPr/>
        </p:nvSpPr>
        <p:spPr>
          <a:xfrm>
            <a:off x="4935779" y="5077472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11110011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4C315-8C91-4F70-BD6C-9EF5DADCBF93}"/>
              </a:ext>
            </a:extLst>
          </p:cNvPr>
          <p:cNvSpPr txBox="1"/>
          <p:nvPr/>
        </p:nvSpPr>
        <p:spPr>
          <a:xfrm>
            <a:off x="6997342" y="3428998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6C95E-C1A4-41DC-A0E4-67AF80A87505}"/>
              </a:ext>
            </a:extLst>
          </p:cNvPr>
          <p:cNvSpPr txBox="1"/>
          <p:nvPr/>
        </p:nvSpPr>
        <p:spPr>
          <a:xfrm>
            <a:off x="6996642" y="3768204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2FA5F9-373A-4124-8942-558A83296070}"/>
              </a:ext>
            </a:extLst>
          </p:cNvPr>
          <p:cNvSpPr txBox="1"/>
          <p:nvPr/>
        </p:nvSpPr>
        <p:spPr>
          <a:xfrm>
            <a:off x="4597225" y="37682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–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1BDE29-B55B-4721-9AC6-760F7DC3F625}"/>
              </a:ext>
            </a:extLst>
          </p:cNvPr>
          <p:cNvSpPr txBox="1"/>
          <p:nvPr/>
        </p:nvSpPr>
        <p:spPr>
          <a:xfrm>
            <a:off x="6658788" y="380359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–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68683-08F3-4887-8F38-D7EFECC9C627}"/>
              </a:ext>
            </a:extLst>
          </p:cNvPr>
          <p:cNvSpPr txBox="1"/>
          <p:nvPr/>
        </p:nvSpPr>
        <p:spPr>
          <a:xfrm>
            <a:off x="6996642" y="5082481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-13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475BE5-6CE4-4592-A65C-AC31F91845D0}"/>
              </a:ext>
            </a:extLst>
          </p:cNvPr>
          <p:cNvCxnSpPr>
            <a:cxnSpLocks/>
          </p:cNvCxnSpPr>
          <p:nvPr/>
        </p:nvCxnSpPr>
        <p:spPr>
          <a:xfrm>
            <a:off x="4597225" y="4260961"/>
            <a:ext cx="17671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7625AA-76E2-47BD-86AC-C47A9947D3D6}"/>
              </a:ext>
            </a:extLst>
          </p:cNvPr>
          <p:cNvCxnSpPr>
            <a:cxnSpLocks/>
          </p:cNvCxnSpPr>
          <p:nvPr/>
        </p:nvCxnSpPr>
        <p:spPr>
          <a:xfrm>
            <a:off x="6658788" y="4265257"/>
            <a:ext cx="9280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23CCB7-9AFA-4576-AD50-101BDA4FFF9C}"/>
              </a:ext>
            </a:extLst>
          </p:cNvPr>
          <p:cNvSpPr txBox="1"/>
          <p:nvPr/>
        </p:nvSpPr>
        <p:spPr>
          <a:xfrm>
            <a:off x="4935779" y="4260960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11100111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E43CD3-8B8C-4D47-89D8-FAA8DC3B7305}"/>
              </a:ext>
            </a:extLst>
          </p:cNvPr>
          <p:cNvSpPr txBox="1"/>
          <p:nvPr/>
        </p:nvSpPr>
        <p:spPr>
          <a:xfrm>
            <a:off x="4935779" y="4620820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00001100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5CC421-A922-4D2C-8BCC-85D675B4B3E5}"/>
              </a:ext>
            </a:extLst>
          </p:cNvPr>
          <p:cNvSpPr txBox="1"/>
          <p:nvPr/>
        </p:nvSpPr>
        <p:spPr>
          <a:xfrm>
            <a:off x="6997342" y="4260958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-25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BD8A9F-8020-4494-B300-658D2DC97DC0}"/>
              </a:ext>
            </a:extLst>
          </p:cNvPr>
          <p:cNvSpPr txBox="1"/>
          <p:nvPr/>
        </p:nvSpPr>
        <p:spPr>
          <a:xfrm>
            <a:off x="7091219" y="461580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2F4D7A-7B1A-49F0-9B6F-9B2436163348}"/>
              </a:ext>
            </a:extLst>
          </p:cNvPr>
          <p:cNvSpPr txBox="1"/>
          <p:nvPr/>
        </p:nvSpPr>
        <p:spPr>
          <a:xfrm>
            <a:off x="4597225" y="46312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AA67CB-9DAF-443A-A168-0191C4877CA6}"/>
              </a:ext>
            </a:extLst>
          </p:cNvPr>
          <p:cNvSpPr txBox="1"/>
          <p:nvPr/>
        </p:nvSpPr>
        <p:spPr>
          <a:xfrm>
            <a:off x="6658788" y="46355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3AD374-29A5-4525-8A04-74DBBE55E159}"/>
              </a:ext>
            </a:extLst>
          </p:cNvPr>
          <p:cNvCxnSpPr>
            <a:cxnSpLocks/>
          </p:cNvCxnSpPr>
          <p:nvPr/>
        </p:nvCxnSpPr>
        <p:spPr>
          <a:xfrm>
            <a:off x="4597225" y="5092921"/>
            <a:ext cx="17671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858509-BD1C-4DA5-9676-BFD17703BC86}"/>
              </a:ext>
            </a:extLst>
          </p:cNvPr>
          <p:cNvCxnSpPr>
            <a:cxnSpLocks/>
          </p:cNvCxnSpPr>
          <p:nvPr/>
        </p:nvCxnSpPr>
        <p:spPr>
          <a:xfrm>
            <a:off x="6658788" y="5097217"/>
            <a:ext cx="9280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6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3" grpId="0"/>
      <p:bldP spid="24" grpId="0"/>
      <p:bldP spid="25" grpId="0"/>
      <p:bldP spid="26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DAF4-4C99-4CBC-AFD5-6B32116D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Multiplication (2’s Complement)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213A-4791-40AC-9258-EC5EC2BF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in three steps:</a:t>
            </a:r>
          </a:p>
          <a:p>
            <a:pPr lvl="1"/>
            <a:r>
              <a:rPr lang="en-US" dirty="0"/>
              <a:t>Transform multiplicand and multiplier into positive numbers.</a:t>
            </a:r>
          </a:p>
          <a:p>
            <a:pPr lvl="1"/>
            <a:r>
              <a:rPr lang="en-US" dirty="0"/>
              <a:t>Perform unsigned multiplication.</a:t>
            </a:r>
          </a:p>
          <a:p>
            <a:pPr lvl="1"/>
            <a:r>
              <a:rPr lang="en-US" dirty="0"/>
              <a:t>Adjust the sign of product if needed! </a:t>
            </a:r>
          </a:p>
          <a:p>
            <a:pPr lvl="2"/>
            <a:r>
              <a:rPr lang="en-US" dirty="0"/>
              <a:t>Leave </a:t>
            </a:r>
            <a:r>
              <a:rPr lang="en-US" dirty="0">
                <a:solidFill>
                  <a:srgbClr val="FF0000"/>
                </a:solidFill>
              </a:rPr>
              <a:t>product positive</a:t>
            </a:r>
            <a:r>
              <a:rPr lang="en-US" dirty="0"/>
              <a:t> if multiplicand and multiplier </a:t>
            </a:r>
            <a:r>
              <a:rPr lang="en-US" dirty="0">
                <a:solidFill>
                  <a:srgbClr val="FF0000"/>
                </a:solidFill>
              </a:rPr>
              <a:t>signs are similar</a:t>
            </a:r>
            <a:r>
              <a:rPr lang="en-US" dirty="0"/>
              <a:t>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Negate product </a:t>
            </a:r>
            <a:r>
              <a:rPr lang="en-US" dirty="0"/>
              <a:t>(taking its 2’s complement) if multiplicand and multiplier </a:t>
            </a:r>
            <a:r>
              <a:rPr lang="en-US" dirty="0">
                <a:solidFill>
                  <a:srgbClr val="FF0000"/>
                </a:solidFill>
              </a:rPr>
              <a:t>signs are different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06EAC-65CD-466D-B952-A74475BE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2B87E-E08B-4405-B646-DCB82F10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5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DAF4-4C99-4CBC-AFD5-6B32116D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Division (2’s Complement)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213A-4791-40AC-9258-EC5EC2BF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in three steps:</a:t>
            </a:r>
          </a:p>
          <a:p>
            <a:pPr lvl="1"/>
            <a:r>
              <a:rPr lang="en-US" dirty="0"/>
              <a:t>Transform dividend and divisor into positive numbers.</a:t>
            </a:r>
          </a:p>
          <a:p>
            <a:pPr lvl="1"/>
            <a:r>
              <a:rPr lang="en-US" dirty="0"/>
              <a:t>Perform unsigned division.</a:t>
            </a:r>
          </a:p>
          <a:p>
            <a:pPr lvl="1"/>
            <a:r>
              <a:rPr lang="en-US" dirty="0"/>
              <a:t>Adjust the sign of quotient and remainder if needed! </a:t>
            </a:r>
          </a:p>
          <a:p>
            <a:pPr lvl="2"/>
            <a:r>
              <a:rPr lang="en-US" dirty="0"/>
              <a:t>Leave quotient positive if dividend and divisor signs are similar.</a:t>
            </a:r>
          </a:p>
          <a:p>
            <a:pPr lvl="2"/>
            <a:r>
              <a:rPr lang="en-US" dirty="0"/>
              <a:t>Negate quotient (taking its 2’s complement) if dividend and divisor signs are different.</a:t>
            </a:r>
          </a:p>
          <a:p>
            <a:pPr lvl="2"/>
            <a:r>
              <a:rPr lang="en-US" dirty="0"/>
              <a:t>Leave remainder positive if dividend is positive.</a:t>
            </a:r>
          </a:p>
          <a:p>
            <a:pPr lvl="2"/>
            <a:r>
              <a:rPr lang="en-US" dirty="0"/>
              <a:t>Negate remainder (taking its 2’s complement) if dividend is negative.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06EAC-65CD-466D-B952-A74475BE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2B87E-E08B-4405-B646-DCB82F10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8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FA28-05C2-4740-ABEA-E752A798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F205-F76C-4362-80F6-98B1C335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Floyd, Chapter 2:</a:t>
            </a:r>
          </a:p>
          <a:p>
            <a:pPr lvl="1"/>
            <a:r>
              <a:rPr lang="en-US" dirty="0"/>
              <a:t>Pages 58 - 63</a:t>
            </a:r>
          </a:p>
          <a:p>
            <a:pPr lvl="1"/>
            <a:r>
              <a:rPr lang="en-US" dirty="0"/>
              <a:t>Pages </a:t>
            </a:r>
            <a:r>
              <a:rPr lang="en-US"/>
              <a:t>66 - </a:t>
            </a:r>
            <a:r>
              <a:rPr lang="en-US" dirty="0"/>
              <a:t>72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D8A48-B6B2-4DFB-80D2-2D5CCB77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24428-12E8-436E-BE92-02457EAA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86254C-6433-4F5E-A9CB-9FCC6BE1C130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89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03BD-9197-49BE-922E-B0606B31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A945-5D88-4835-AEC9-F9D807F3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Course website:</a:t>
            </a:r>
          </a:p>
          <a:p>
            <a:pPr lvl="2"/>
            <a:r>
              <a:rPr lang="en-US" dirty="0">
                <a:hlinkClick r:id="rId3"/>
              </a:rPr>
              <a:t>http://hshehata.github.io/courses/su/cs211/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2BE32EA-F86E-4788-94A0-466C8FF5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A14007-A9DE-4251-94C5-204214FF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5229-59AA-426F-A294-34DECE35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Complements of Binary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DACE-E95E-411C-88D2-7EB989748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397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1’s complement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Definition: 1’s complement of xxx…xxx</a:t>
            </a:r>
            <a:r>
              <a:rPr lang="en-US" baseline="-25000" dirty="0"/>
              <a:t>2</a:t>
            </a:r>
            <a:r>
              <a:rPr lang="en-US" dirty="0"/>
              <a:t> = 111…111</a:t>
            </a:r>
            <a:r>
              <a:rPr lang="en-US" baseline="-25000" dirty="0"/>
              <a:t>2</a:t>
            </a:r>
            <a:r>
              <a:rPr lang="en-US" dirty="0"/>
              <a:t> – xxx…xxx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pPr marL="201168" lvl="1" indent="0">
              <a:buNone/>
            </a:pPr>
            <a:r>
              <a:rPr lang="en-US" dirty="0"/>
              <a:t>                                                                         = (2</a:t>
            </a:r>
            <a:r>
              <a:rPr lang="en-US" baseline="30000" dirty="0"/>
              <a:t>n </a:t>
            </a:r>
            <a:r>
              <a:rPr lang="en-US" dirty="0"/>
              <a:t>– 1)</a:t>
            </a:r>
            <a:r>
              <a:rPr lang="en-US" baseline="-25000" dirty="0"/>
              <a:t>10</a:t>
            </a:r>
            <a:r>
              <a:rPr lang="en-US" dirty="0"/>
              <a:t> – xxx…xxx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Meaning: Value that </a:t>
            </a:r>
            <a:r>
              <a:rPr lang="en-US" dirty="0">
                <a:solidFill>
                  <a:srgbClr val="FF0000"/>
                </a:solidFill>
              </a:rPr>
              <a:t>complements</a:t>
            </a:r>
            <a:r>
              <a:rPr lang="en-US" dirty="0"/>
              <a:t> xxx…xxx</a:t>
            </a:r>
            <a:r>
              <a:rPr lang="en-US" baseline="-25000" dirty="0"/>
              <a:t>2</a:t>
            </a:r>
            <a:r>
              <a:rPr lang="en-US" dirty="0"/>
              <a:t> to 111…111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Method: Flip each bit in the binary number, i.e., (1 </a:t>
            </a:r>
            <a:r>
              <a:rPr lang="en-US" dirty="0">
                <a:sym typeface="Wingdings" panose="05000000000000000000" pitchFamily="2" charset="2"/>
              </a:rPr>
              <a:t> 0, 0  1).</a:t>
            </a:r>
          </a:p>
          <a:p>
            <a:pPr lvl="1"/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Example</a:t>
            </a:r>
            <a:r>
              <a:rPr lang="en-US" dirty="0">
                <a:sym typeface="Wingdings" panose="05000000000000000000" pitchFamily="2" charset="2"/>
              </a:rPr>
              <a:t>: What is the 1’s complement of 11010001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Solution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34068-EF5D-4BC2-B038-540ED448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64064-CF11-4937-BCDD-094C0A76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1B86254C-6433-4F5E-A9CB-9FCC6BE1C1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EEA57-89BC-44E3-83B5-5EB19F79E08B}"/>
              </a:ext>
            </a:extLst>
          </p:cNvPr>
          <p:cNvSpPr txBox="1"/>
          <p:nvPr/>
        </p:nvSpPr>
        <p:spPr>
          <a:xfrm>
            <a:off x="4626449" y="45822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41B67-59EB-4953-82F4-B0C044887A57}"/>
              </a:ext>
            </a:extLst>
          </p:cNvPr>
          <p:cNvSpPr txBox="1"/>
          <p:nvPr/>
        </p:nvSpPr>
        <p:spPr>
          <a:xfrm>
            <a:off x="4993857" y="45822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52570-EA98-4F3B-9A69-0E2AD6DEB689}"/>
              </a:ext>
            </a:extLst>
          </p:cNvPr>
          <p:cNvSpPr txBox="1"/>
          <p:nvPr/>
        </p:nvSpPr>
        <p:spPr>
          <a:xfrm>
            <a:off x="5361264" y="45822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CE0F0E-6F3D-4E7D-AFE4-A0A93B61FAE8}"/>
              </a:ext>
            </a:extLst>
          </p:cNvPr>
          <p:cNvSpPr txBox="1"/>
          <p:nvPr/>
        </p:nvSpPr>
        <p:spPr>
          <a:xfrm>
            <a:off x="4626449" y="547204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C6969-A04A-4560-BB62-EB36D83006E7}"/>
              </a:ext>
            </a:extLst>
          </p:cNvPr>
          <p:cNvSpPr txBox="1"/>
          <p:nvPr/>
        </p:nvSpPr>
        <p:spPr>
          <a:xfrm>
            <a:off x="4993857" y="547977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F22CEC-004D-4715-B8E0-B2ED4145ADF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4810153" y="5105483"/>
            <a:ext cx="0" cy="366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0BAED8-C5D7-4ABB-A554-38136C28BD43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5177561" y="5105483"/>
            <a:ext cx="0" cy="3742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3C66-84C9-4EB3-98CD-4A12C184DCAC}"/>
              </a:ext>
            </a:extLst>
          </p:cNvPr>
          <p:cNvSpPr txBox="1"/>
          <p:nvPr/>
        </p:nvSpPr>
        <p:spPr>
          <a:xfrm>
            <a:off x="5361264" y="54796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312F17-3A01-4BA5-A963-64B7CD73E357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5544968" y="5105483"/>
            <a:ext cx="0" cy="3741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5828CDC-C736-426E-A855-60B830C6D30B}"/>
              </a:ext>
            </a:extLst>
          </p:cNvPr>
          <p:cNvSpPr txBox="1"/>
          <p:nvPr/>
        </p:nvSpPr>
        <p:spPr>
          <a:xfrm>
            <a:off x="5728671" y="45821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86B748-59BF-45FE-96E1-89DD43F183A8}"/>
              </a:ext>
            </a:extLst>
          </p:cNvPr>
          <p:cNvSpPr txBox="1"/>
          <p:nvPr/>
        </p:nvSpPr>
        <p:spPr>
          <a:xfrm>
            <a:off x="5728671" y="5471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48E9BD-1951-472C-B7FB-130E46FC34C9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912375" y="5105331"/>
            <a:ext cx="0" cy="366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CA7AE25-6F69-4BBC-9DBB-7D2321341D43}"/>
              </a:ext>
            </a:extLst>
          </p:cNvPr>
          <p:cNvSpPr txBox="1"/>
          <p:nvPr/>
        </p:nvSpPr>
        <p:spPr>
          <a:xfrm>
            <a:off x="6094287" y="45822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9F7971-85CF-4E01-A6E0-6E66E9C02D40}"/>
              </a:ext>
            </a:extLst>
          </p:cNvPr>
          <p:cNvSpPr txBox="1"/>
          <p:nvPr/>
        </p:nvSpPr>
        <p:spPr>
          <a:xfrm>
            <a:off x="6461695" y="45822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F3BC24-8269-4AAA-9EB9-128E62971973}"/>
              </a:ext>
            </a:extLst>
          </p:cNvPr>
          <p:cNvSpPr txBox="1"/>
          <p:nvPr/>
        </p:nvSpPr>
        <p:spPr>
          <a:xfrm>
            <a:off x="6829102" y="45822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D7455E-1B75-4F70-9766-E5DD2FDED543}"/>
              </a:ext>
            </a:extLst>
          </p:cNvPr>
          <p:cNvSpPr txBox="1"/>
          <p:nvPr/>
        </p:nvSpPr>
        <p:spPr>
          <a:xfrm>
            <a:off x="6094287" y="547204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062F3D-E937-4510-B5C7-AEDF109F7EE4}"/>
              </a:ext>
            </a:extLst>
          </p:cNvPr>
          <p:cNvSpPr txBox="1"/>
          <p:nvPr/>
        </p:nvSpPr>
        <p:spPr>
          <a:xfrm>
            <a:off x="6461695" y="547977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4C07E95-24F1-46AD-A107-86C8C8B25E76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6277991" y="5105483"/>
            <a:ext cx="0" cy="366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9CCA28A-D3DB-4094-A44B-41BEA8C40A77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6645399" y="5105483"/>
            <a:ext cx="0" cy="3742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78581A-BC36-426F-BD4D-82F1932A829A}"/>
              </a:ext>
            </a:extLst>
          </p:cNvPr>
          <p:cNvSpPr txBox="1"/>
          <p:nvPr/>
        </p:nvSpPr>
        <p:spPr>
          <a:xfrm>
            <a:off x="6829102" y="54796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15B802-C53B-4850-A239-EEADAD3A09A0}"/>
              </a:ext>
            </a:extLst>
          </p:cNvPr>
          <p:cNvCxnSpPr>
            <a:cxnSpLocks/>
            <a:stCxn id="52" idx="2"/>
            <a:endCxn id="57" idx="0"/>
          </p:cNvCxnSpPr>
          <p:nvPr/>
        </p:nvCxnSpPr>
        <p:spPr>
          <a:xfrm>
            <a:off x="7012806" y="5105483"/>
            <a:ext cx="0" cy="3741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8EB2ED3-3958-4C46-B9E4-BA77441BFC13}"/>
              </a:ext>
            </a:extLst>
          </p:cNvPr>
          <p:cNvSpPr txBox="1"/>
          <p:nvPr/>
        </p:nvSpPr>
        <p:spPr>
          <a:xfrm>
            <a:off x="7196509" y="45821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EB215D-1047-421D-AA6D-8B928FDB30FB}"/>
              </a:ext>
            </a:extLst>
          </p:cNvPr>
          <p:cNvSpPr txBox="1"/>
          <p:nvPr/>
        </p:nvSpPr>
        <p:spPr>
          <a:xfrm>
            <a:off x="7196509" y="5471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C5B38FF-372F-4B8A-A71B-669BF79F8134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7380213" y="5105331"/>
            <a:ext cx="0" cy="366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7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11" grpId="0"/>
      <p:bldP spid="12" grpId="0"/>
      <p:bldP spid="15" grpId="0"/>
      <p:bldP spid="45" grpId="0"/>
      <p:bldP spid="46" grpId="0"/>
      <p:bldP spid="50" grpId="0"/>
      <p:bldP spid="51" grpId="0"/>
      <p:bldP spid="52" grpId="0"/>
      <p:bldP spid="53" grpId="0"/>
      <p:bldP spid="54" grpId="0"/>
      <p:bldP spid="57" grpId="0"/>
      <p:bldP spid="59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5229-59AA-426F-A294-34DECE35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Complements of Binary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DACE-E95E-411C-88D2-7EB989748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397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2’s complement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Definition: 2’s complement of xxx…xxx</a:t>
            </a:r>
            <a:r>
              <a:rPr lang="en-US" baseline="-25000" dirty="0"/>
              <a:t>2 </a:t>
            </a:r>
            <a:r>
              <a:rPr lang="en-US" dirty="0"/>
              <a:t>= 1000…000</a:t>
            </a:r>
            <a:r>
              <a:rPr lang="en-US" baseline="-25000" dirty="0"/>
              <a:t>2</a:t>
            </a:r>
            <a:r>
              <a:rPr lang="en-US" dirty="0"/>
              <a:t> – xxx…xxx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pPr marL="201168" lvl="1" indent="0">
              <a:buNone/>
            </a:pPr>
            <a:r>
              <a:rPr lang="en-US" dirty="0"/>
              <a:t>                                                                         = (2</a:t>
            </a:r>
            <a:r>
              <a:rPr lang="en-US" baseline="30000" dirty="0"/>
              <a:t>n </a:t>
            </a:r>
            <a:r>
              <a:rPr lang="en-US" dirty="0"/>
              <a:t>)</a:t>
            </a:r>
            <a:r>
              <a:rPr lang="en-US" baseline="-25000" dirty="0"/>
              <a:t>10</a:t>
            </a:r>
            <a:r>
              <a:rPr lang="en-US" dirty="0"/>
              <a:t> – xxx…xxx</a:t>
            </a:r>
            <a:r>
              <a:rPr lang="en-US" baseline="-25000" dirty="0"/>
              <a:t>2</a:t>
            </a:r>
          </a:p>
          <a:p>
            <a:pPr marL="201168" lvl="1" indent="0">
              <a:buNone/>
            </a:pPr>
            <a:r>
              <a:rPr lang="en-US" dirty="0"/>
              <a:t>                                                                         = 1’s complement + 1.</a:t>
            </a:r>
          </a:p>
          <a:p>
            <a:pPr lvl="1"/>
            <a:r>
              <a:rPr lang="en-US" dirty="0"/>
              <a:t>Meaning: Value that </a:t>
            </a:r>
            <a:r>
              <a:rPr lang="en-US" dirty="0">
                <a:solidFill>
                  <a:srgbClr val="FF0000"/>
                </a:solidFill>
              </a:rPr>
              <a:t>complements</a:t>
            </a:r>
            <a:r>
              <a:rPr lang="en-US" dirty="0"/>
              <a:t> xxx…xxx</a:t>
            </a:r>
            <a:r>
              <a:rPr lang="en-US" baseline="-25000" dirty="0"/>
              <a:t>2</a:t>
            </a:r>
            <a:r>
              <a:rPr lang="en-US" dirty="0"/>
              <a:t> to 1000…000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</p:txBody>
      </p:sp>
      <p:sp>
        <p:nvSpPr>
          <p:cNvPr id="73" name="Footer Placeholder 3">
            <a:extLst>
              <a:ext uri="{FF2B5EF4-FFF2-40B4-BE49-F238E27FC236}">
                <a16:creationId xmlns:a16="http://schemas.microsoft.com/office/drawing/2014/main" id="{6745E2D8-A62C-4550-9F3A-8874EB60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/>
              <a:t>CS 211 - Digital Logic Design</a:t>
            </a:r>
          </a:p>
        </p:txBody>
      </p:sp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2D688EF2-3B5C-41D2-9068-E77F067E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86254C-6433-4F5E-A9CB-9FCC6BE1C130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4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5229-59AA-426F-A294-34DECE35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Complements of Binary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DACE-E95E-411C-88D2-7EB989748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397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2’s complement (Cont.)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Method #1: (1) Find 1’s complement, and then add 1 to it!</a:t>
            </a:r>
          </a:p>
          <a:p>
            <a:pPr lvl="1"/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Example</a:t>
            </a:r>
            <a:r>
              <a:rPr lang="en-US" dirty="0">
                <a:sym typeface="Wingdings" panose="05000000000000000000" pitchFamily="2" charset="2"/>
              </a:rPr>
              <a:t>: What is the 2’s complement of 10011000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Solution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1965475F-88B9-4D61-A7C1-AB5FAABD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/>
              <a:t>CS 211 - Digital Logic Design</a:t>
            </a: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935D1B9F-B6EB-4FF3-9056-55D7601E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5986817"/>
            <a:ext cx="1312025" cy="365125"/>
          </a:xfrm>
        </p:spPr>
        <p:txBody>
          <a:bodyPr/>
          <a:lstStyle/>
          <a:p>
            <a:fld id="{1B86254C-6433-4F5E-A9CB-9FCC6BE1C130}" type="slidenum">
              <a:rPr lang="en-US" smtClean="0"/>
              <a:t>5</a:t>
            </a:fld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49AE03-C939-49A3-91C9-102D31655678}"/>
              </a:ext>
            </a:extLst>
          </p:cNvPr>
          <p:cNvSpPr txBox="1"/>
          <p:nvPr/>
        </p:nvSpPr>
        <p:spPr>
          <a:xfrm>
            <a:off x="4169244" y="367514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DD0D72-9E6A-4CED-8B38-D4CD0C9639B3}"/>
              </a:ext>
            </a:extLst>
          </p:cNvPr>
          <p:cNvSpPr txBox="1"/>
          <p:nvPr/>
        </p:nvSpPr>
        <p:spPr>
          <a:xfrm>
            <a:off x="4536652" y="367514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A270F6-811F-4D9F-92F2-CB226376C1A2}"/>
              </a:ext>
            </a:extLst>
          </p:cNvPr>
          <p:cNvSpPr txBox="1"/>
          <p:nvPr/>
        </p:nvSpPr>
        <p:spPr>
          <a:xfrm>
            <a:off x="4904059" y="367514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98CD9B-8B5B-4664-9F27-AACF9E519CC8}"/>
              </a:ext>
            </a:extLst>
          </p:cNvPr>
          <p:cNvSpPr txBox="1"/>
          <p:nvPr/>
        </p:nvSpPr>
        <p:spPr>
          <a:xfrm>
            <a:off x="4169244" y="43603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D8A744-09B1-498F-8980-7B8E3F378E93}"/>
              </a:ext>
            </a:extLst>
          </p:cNvPr>
          <p:cNvSpPr txBox="1"/>
          <p:nvPr/>
        </p:nvSpPr>
        <p:spPr>
          <a:xfrm>
            <a:off x="4536652" y="43681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B65CC0-8578-455B-90C5-99AD0B6739FB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4352948" y="4198368"/>
            <a:ext cx="0" cy="1620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34C4EE-6DEC-4012-AE7A-351E131A88A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4720356" y="4198368"/>
            <a:ext cx="0" cy="169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FDE7DFA-1F7D-4AB8-8CC2-1A7688B0B134}"/>
              </a:ext>
            </a:extLst>
          </p:cNvPr>
          <p:cNvSpPr txBox="1"/>
          <p:nvPr/>
        </p:nvSpPr>
        <p:spPr>
          <a:xfrm>
            <a:off x="4904059" y="436797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ABEF495-0509-4020-8F1C-263D7B879554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5087763" y="4198368"/>
            <a:ext cx="0" cy="169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425F09E-DA99-4C2B-82B3-470319F59898}"/>
              </a:ext>
            </a:extLst>
          </p:cNvPr>
          <p:cNvSpPr txBox="1"/>
          <p:nvPr/>
        </p:nvSpPr>
        <p:spPr>
          <a:xfrm>
            <a:off x="5271466" y="36749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95DE0D-27AA-4B58-B367-A7EFCA68E894}"/>
              </a:ext>
            </a:extLst>
          </p:cNvPr>
          <p:cNvSpPr txBox="1"/>
          <p:nvPr/>
        </p:nvSpPr>
        <p:spPr>
          <a:xfrm>
            <a:off x="5271466" y="4360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A6A345-1A22-4838-A396-9DECBE2857EE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5455170" y="4198216"/>
            <a:ext cx="0" cy="162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14E5F54-1A57-4779-8E17-555B9BD91CC6}"/>
              </a:ext>
            </a:extLst>
          </p:cNvPr>
          <p:cNvSpPr txBox="1"/>
          <p:nvPr/>
        </p:nvSpPr>
        <p:spPr>
          <a:xfrm>
            <a:off x="5637082" y="367514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DF27D5-EA63-422B-84A1-1F5429C73371}"/>
              </a:ext>
            </a:extLst>
          </p:cNvPr>
          <p:cNvSpPr txBox="1"/>
          <p:nvPr/>
        </p:nvSpPr>
        <p:spPr>
          <a:xfrm>
            <a:off x="6004490" y="367514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C5BFD9-940F-4E4C-85BF-FAEB70B77E0D}"/>
              </a:ext>
            </a:extLst>
          </p:cNvPr>
          <p:cNvSpPr txBox="1"/>
          <p:nvPr/>
        </p:nvSpPr>
        <p:spPr>
          <a:xfrm>
            <a:off x="6371897" y="367514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931ED8-E11F-4C2F-8463-61410D999BA5}"/>
              </a:ext>
            </a:extLst>
          </p:cNvPr>
          <p:cNvSpPr txBox="1"/>
          <p:nvPr/>
        </p:nvSpPr>
        <p:spPr>
          <a:xfrm>
            <a:off x="5636400" y="43688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ABB4E4-3CFD-42CE-B16B-833B61021DD1}"/>
              </a:ext>
            </a:extLst>
          </p:cNvPr>
          <p:cNvSpPr txBox="1"/>
          <p:nvPr/>
        </p:nvSpPr>
        <p:spPr>
          <a:xfrm>
            <a:off x="6004490" y="43681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EA33C57-79C2-4C1F-888D-51CE940505FF}"/>
              </a:ext>
            </a:extLst>
          </p:cNvPr>
          <p:cNvCxnSpPr>
            <a:cxnSpLocks/>
            <a:stCxn id="44" idx="2"/>
            <a:endCxn id="62" idx="0"/>
          </p:cNvCxnSpPr>
          <p:nvPr/>
        </p:nvCxnSpPr>
        <p:spPr>
          <a:xfrm flipH="1">
            <a:off x="5820104" y="4198368"/>
            <a:ext cx="682" cy="1705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FDADE9A-4807-46C4-8223-21E3A38DC83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6188194" y="4198368"/>
            <a:ext cx="0" cy="169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C98E49B-9664-40BC-B1BF-93970B465751}"/>
              </a:ext>
            </a:extLst>
          </p:cNvPr>
          <p:cNvSpPr txBox="1"/>
          <p:nvPr/>
        </p:nvSpPr>
        <p:spPr>
          <a:xfrm>
            <a:off x="6371897" y="436797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F853939-A602-4D14-8E4C-A7352EB1A057}"/>
              </a:ext>
            </a:extLst>
          </p:cNvPr>
          <p:cNvCxnSpPr>
            <a:cxnSpLocks/>
            <a:stCxn id="49" idx="2"/>
            <a:endCxn id="66" idx="0"/>
          </p:cNvCxnSpPr>
          <p:nvPr/>
        </p:nvCxnSpPr>
        <p:spPr>
          <a:xfrm>
            <a:off x="6555601" y="4198368"/>
            <a:ext cx="0" cy="169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85C536-56C2-4E7E-8390-B83C8CD04FBB}"/>
              </a:ext>
            </a:extLst>
          </p:cNvPr>
          <p:cNvSpPr txBox="1"/>
          <p:nvPr/>
        </p:nvSpPr>
        <p:spPr>
          <a:xfrm>
            <a:off x="6739304" y="36749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3C8992-8308-4504-9525-9A11D80B90D3}"/>
              </a:ext>
            </a:extLst>
          </p:cNvPr>
          <p:cNvSpPr txBox="1"/>
          <p:nvPr/>
        </p:nvSpPr>
        <p:spPr>
          <a:xfrm>
            <a:off x="6739303" y="43725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5526EA-AE1D-4743-96BA-05268B12FDBC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 flipH="1">
            <a:off x="6923007" y="4198216"/>
            <a:ext cx="1" cy="1743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C9964A8-344A-4B06-A092-FE74C5FD47D8}"/>
              </a:ext>
            </a:extLst>
          </p:cNvPr>
          <p:cNvSpPr txBox="1"/>
          <p:nvPr/>
        </p:nvSpPr>
        <p:spPr>
          <a:xfrm>
            <a:off x="6739303" y="488353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518631-DADC-4C97-8140-3432CB037B1B}"/>
              </a:ext>
            </a:extLst>
          </p:cNvPr>
          <p:cNvSpPr txBox="1"/>
          <p:nvPr/>
        </p:nvSpPr>
        <p:spPr>
          <a:xfrm>
            <a:off x="7101381" y="461562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</a:p>
        </p:txBody>
      </p:sp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ED314BA9-E9CC-4F9E-9489-B81EB7311599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B86254C-6433-4F5E-A9CB-9FCC6BE1C130}" type="slidenum">
              <a:rPr lang="en-US" smtClean="0">
                <a:latin typeface="Calibri" panose="020F0502020204030204"/>
              </a:rPr>
              <a:pPr>
                <a:defRPr/>
              </a:pPr>
              <a:t>5</a:t>
            </a:fld>
            <a:endParaRPr lang="en-US" dirty="0">
              <a:latin typeface="Calibri" panose="020F050202020403020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5E635B-24A2-4C18-9347-2815A13B43A5}"/>
              </a:ext>
            </a:extLst>
          </p:cNvPr>
          <p:cNvSpPr txBox="1"/>
          <p:nvPr/>
        </p:nvSpPr>
        <p:spPr>
          <a:xfrm>
            <a:off x="4169243" y="54347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F53287-6634-4D08-B47F-8BA127537075}"/>
              </a:ext>
            </a:extLst>
          </p:cNvPr>
          <p:cNvSpPr txBox="1"/>
          <p:nvPr/>
        </p:nvSpPr>
        <p:spPr>
          <a:xfrm>
            <a:off x="4536651" y="54347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1FE64A-C9A5-4184-B871-BAC0875F627B}"/>
              </a:ext>
            </a:extLst>
          </p:cNvPr>
          <p:cNvSpPr txBox="1"/>
          <p:nvPr/>
        </p:nvSpPr>
        <p:spPr>
          <a:xfrm>
            <a:off x="4904058" y="54347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3A1FAD-8C77-473D-B24A-39DCDFB2AF5F}"/>
              </a:ext>
            </a:extLst>
          </p:cNvPr>
          <p:cNvSpPr txBox="1"/>
          <p:nvPr/>
        </p:nvSpPr>
        <p:spPr>
          <a:xfrm>
            <a:off x="5271465" y="54345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F5308B-61AF-47F9-8407-44921B08118D}"/>
              </a:ext>
            </a:extLst>
          </p:cNvPr>
          <p:cNvSpPr txBox="1"/>
          <p:nvPr/>
        </p:nvSpPr>
        <p:spPr>
          <a:xfrm>
            <a:off x="5637081" y="54347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43E91B-7C44-46A3-9B34-B28594CF6876}"/>
              </a:ext>
            </a:extLst>
          </p:cNvPr>
          <p:cNvSpPr txBox="1"/>
          <p:nvPr/>
        </p:nvSpPr>
        <p:spPr>
          <a:xfrm>
            <a:off x="6004489" y="54347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3DC247-C2AF-4F21-AA8C-D5E9F1C50554}"/>
              </a:ext>
            </a:extLst>
          </p:cNvPr>
          <p:cNvSpPr txBox="1"/>
          <p:nvPr/>
        </p:nvSpPr>
        <p:spPr>
          <a:xfrm>
            <a:off x="6371896" y="54347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17FDA4-D46A-45EE-908D-C514895E5074}"/>
              </a:ext>
            </a:extLst>
          </p:cNvPr>
          <p:cNvSpPr txBox="1"/>
          <p:nvPr/>
        </p:nvSpPr>
        <p:spPr>
          <a:xfrm>
            <a:off x="6739303" y="54345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AA57286-DA18-48B2-B193-934B5DF76F13}"/>
              </a:ext>
            </a:extLst>
          </p:cNvPr>
          <p:cNvCxnSpPr>
            <a:cxnSpLocks/>
          </p:cNvCxnSpPr>
          <p:nvPr/>
        </p:nvCxnSpPr>
        <p:spPr>
          <a:xfrm>
            <a:off x="4145648" y="5401775"/>
            <a:ext cx="29557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23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/>
      <p:bldP spid="33" grpId="0"/>
      <p:bldP spid="34" grpId="0"/>
      <p:bldP spid="35" grpId="0"/>
      <p:bldP spid="36" grpId="0"/>
      <p:bldP spid="39" grpId="0"/>
      <p:bldP spid="41" grpId="0"/>
      <p:bldP spid="42" grpId="0"/>
      <p:bldP spid="44" grpId="0"/>
      <p:bldP spid="48" grpId="0"/>
      <p:bldP spid="49" grpId="0"/>
      <p:bldP spid="62" grpId="0"/>
      <p:bldP spid="63" grpId="0"/>
      <p:bldP spid="66" grpId="0"/>
      <p:bldP spid="68" grpId="0"/>
      <p:bldP spid="69" grpId="0"/>
      <p:bldP spid="71" grpId="0"/>
      <p:bldP spid="72" grpId="0"/>
      <p:bldP spid="47" grpId="0"/>
      <p:bldP spid="50" grpId="0"/>
      <p:bldP spid="51" grpId="0"/>
      <p:bldP spid="55" grpId="0"/>
      <p:bldP spid="57" grpId="0"/>
      <p:bldP spid="58" grpId="0"/>
      <p:bldP spid="59" grpId="0"/>
      <p:bldP spid="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5229-59AA-426F-A294-34DECE35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Complements of Binary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DACE-E95E-411C-88D2-7EB989748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397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2’s complement (Cont.)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Method #2: Flip all bits to the left of the least significant 1.</a:t>
            </a:r>
          </a:p>
          <a:p>
            <a:pPr lvl="1"/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Example</a:t>
            </a:r>
            <a:r>
              <a:rPr lang="en-US" dirty="0">
                <a:sym typeface="Wingdings" panose="05000000000000000000" pitchFamily="2" charset="2"/>
              </a:rPr>
              <a:t>: What is the 2’s complement of 10011000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Solution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1965475F-88B9-4D61-A7C1-AB5FAABD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/>
              <a:t>CS 211 - Digital Logic Design</a:t>
            </a: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935D1B9F-B6EB-4FF3-9056-55D7601E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5986817"/>
            <a:ext cx="1312025" cy="365125"/>
          </a:xfrm>
        </p:spPr>
        <p:txBody>
          <a:bodyPr/>
          <a:lstStyle/>
          <a:p>
            <a:fld id="{1B86254C-6433-4F5E-A9CB-9FCC6BE1C130}" type="slidenum">
              <a:rPr lang="en-US" smtClean="0"/>
              <a:t>6</a:t>
            </a:fld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49AE03-C939-49A3-91C9-102D31655678}"/>
              </a:ext>
            </a:extLst>
          </p:cNvPr>
          <p:cNvSpPr txBox="1"/>
          <p:nvPr/>
        </p:nvSpPr>
        <p:spPr>
          <a:xfrm>
            <a:off x="4169244" y="367514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DD0D72-9E6A-4CED-8B38-D4CD0C9639B3}"/>
              </a:ext>
            </a:extLst>
          </p:cNvPr>
          <p:cNvSpPr txBox="1"/>
          <p:nvPr/>
        </p:nvSpPr>
        <p:spPr>
          <a:xfrm>
            <a:off x="4536652" y="367514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A270F6-811F-4D9F-92F2-CB226376C1A2}"/>
              </a:ext>
            </a:extLst>
          </p:cNvPr>
          <p:cNvSpPr txBox="1"/>
          <p:nvPr/>
        </p:nvSpPr>
        <p:spPr>
          <a:xfrm>
            <a:off x="4904059" y="367514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98CD9B-8B5B-4664-9F27-AACF9E519CC8}"/>
              </a:ext>
            </a:extLst>
          </p:cNvPr>
          <p:cNvSpPr txBox="1"/>
          <p:nvPr/>
        </p:nvSpPr>
        <p:spPr>
          <a:xfrm>
            <a:off x="4169244" y="47072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D8A744-09B1-498F-8980-7B8E3F378E93}"/>
              </a:ext>
            </a:extLst>
          </p:cNvPr>
          <p:cNvSpPr txBox="1"/>
          <p:nvPr/>
        </p:nvSpPr>
        <p:spPr>
          <a:xfrm>
            <a:off x="4536652" y="47149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B65CC0-8578-455B-90C5-99AD0B6739FB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4352948" y="4198368"/>
            <a:ext cx="0" cy="508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34C4EE-6DEC-4012-AE7A-351E131A88A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4720356" y="4198368"/>
            <a:ext cx="0" cy="5165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FDE7DFA-1F7D-4AB8-8CC2-1A7688B0B134}"/>
              </a:ext>
            </a:extLst>
          </p:cNvPr>
          <p:cNvSpPr txBox="1"/>
          <p:nvPr/>
        </p:nvSpPr>
        <p:spPr>
          <a:xfrm>
            <a:off x="4904059" y="47148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ABEF495-0509-4020-8F1C-263D7B879554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5087763" y="4198368"/>
            <a:ext cx="0" cy="516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425F09E-DA99-4C2B-82B3-470319F59898}"/>
              </a:ext>
            </a:extLst>
          </p:cNvPr>
          <p:cNvSpPr txBox="1"/>
          <p:nvPr/>
        </p:nvSpPr>
        <p:spPr>
          <a:xfrm>
            <a:off x="5271466" y="36749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95DE0D-27AA-4B58-B367-A7EFCA68E894}"/>
              </a:ext>
            </a:extLst>
          </p:cNvPr>
          <p:cNvSpPr txBox="1"/>
          <p:nvPr/>
        </p:nvSpPr>
        <p:spPr>
          <a:xfrm>
            <a:off x="5271466" y="47071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A6A345-1A22-4838-A396-9DECBE2857EE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5455170" y="4198216"/>
            <a:ext cx="0" cy="5089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14E5F54-1A57-4779-8E17-555B9BD91CC6}"/>
              </a:ext>
            </a:extLst>
          </p:cNvPr>
          <p:cNvSpPr txBox="1"/>
          <p:nvPr/>
        </p:nvSpPr>
        <p:spPr>
          <a:xfrm>
            <a:off x="5637082" y="367514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DF27D5-EA63-422B-84A1-1F5429C73371}"/>
              </a:ext>
            </a:extLst>
          </p:cNvPr>
          <p:cNvSpPr txBox="1"/>
          <p:nvPr/>
        </p:nvSpPr>
        <p:spPr>
          <a:xfrm>
            <a:off x="6004490" y="367514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C5BFD9-940F-4E4C-85BF-FAEB70B77E0D}"/>
              </a:ext>
            </a:extLst>
          </p:cNvPr>
          <p:cNvSpPr txBox="1"/>
          <p:nvPr/>
        </p:nvSpPr>
        <p:spPr>
          <a:xfrm>
            <a:off x="6371897" y="367514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931ED8-E11F-4C2F-8463-61410D999BA5}"/>
              </a:ext>
            </a:extLst>
          </p:cNvPr>
          <p:cNvSpPr txBox="1"/>
          <p:nvPr/>
        </p:nvSpPr>
        <p:spPr>
          <a:xfrm>
            <a:off x="5636400" y="47157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ABB4E4-3CFD-42CE-B16B-833B61021DD1}"/>
              </a:ext>
            </a:extLst>
          </p:cNvPr>
          <p:cNvSpPr txBox="1"/>
          <p:nvPr/>
        </p:nvSpPr>
        <p:spPr>
          <a:xfrm>
            <a:off x="6004490" y="47149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EA33C57-79C2-4C1F-888D-51CE940505FF}"/>
              </a:ext>
            </a:extLst>
          </p:cNvPr>
          <p:cNvCxnSpPr>
            <a:cxnSpLocks/>
            <a:stCxn id="44" idx="2"/>
            <a:endCxn id="62" idx="0"/>
          </p:cNvCxnSpPr>
          <p:nvPr/>
        </p:nvCxnSpPr>
        <p:spPr>
          <a:xfrm flipH="1">
            <a:off x="5820104" y="4198368"/>
            <a:ext cx="682" cy="5173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FDADE9A-4807-46C4-8223-21E3A38DC83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6188194" y="4198368"/>
            <a:ext cx="0" cy="5165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C98E49B-9664-40BC-B1BF-93970B465751}"/>
              </a:ext>
            </a:extLst>
          </p:cNvPr>
          <p:cNvSpPr txBox="1"/>
          <p:nvPr/>
        </p:nvSpPr>
        <p:spPr>
          <a:xfrm>
            <a:off x="6371897" y="47148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F853939-A602-4D14-8E4C-A7352EB1A057}"/>
              </a:ext>
            </a:extLst>
          </p:cNvPr>
          <p:cNvCxnSpPr>
            <a:cxnSpLocks/>
            <a:stCxn id="49" idx="2"/>
            <a:endCxn id="66" idx="0"/>
          </p:cNvCxnSpPr>
          <p:nvPr/>
        </p:nvCxnSpPr>
        <p:spPr>
          <a:xfrm>
            <a:off x="6555601" y="4198368"/>
            <a:ext cx="0" cy="5164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85C536-56C2-4E7E-8390-B83C8CD04FBB}"/>
              </a:ext>
            </a:extLst>
          </p:cNvPr>
          <p:cNvSpPr txBox="1"/>
          <p:nvPr/>
        </p:nvSpPr>
        <p:spPr>
          <a:xfrm>
            <a:off x="6739304" y="36749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3C8992-8308-4504-9525-9A11D80B90D3}"/>
              </a:ext>
            </a:extLst>
          </p:cNvPr>
          <p:cNvSpPr txBox="1"/>
          <p:nvPr/>
        </p:nvSpPr>
        <p:spPr>
          <a:xfrm>
            <a:off x="6739303" y="471943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5526EA-AE1D-4743-96BA-05268B12FDBC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 flipH="1">
            <a:off x="6923007" y="4198216"/>
            <a:ext cx="1" cy="5212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ED314BA9-E9CC-4F9E-9489-B81EB7311599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B86254C-6433-4F5E-A9CB-9FCC6BE1C130}" type="slidenum">
              <a:rPr lang="en-US" smtClean="0">
                <a:latin typeface="Calibri" panose="020F0502020204030204"/>
              </a:rPr>
              <a:pPr>
                <a:defRPr/>
              </a:pPr>
              <a:t>6</a:t>
            </a:fld>
            <a:endParaRPr lang="en-US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7720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/>
      <p:bldP spid="33" grpId="0"/>
      <p:bldP spid="34" grpId="0"/>
      <p:bldP spid="35" grpId="0"/>
      <p:bldP spid="36" grpId="0"/>
      <p:bldP spid="39" grpId="0"/>
      <p:bldP spid="41" grpId="0"/>
      <p:bldP spid="42" grpId="0"/>
      <p:bldP spid="44" grpId="0"/>
      <p:bldP spid="48" grpId="0"/>
      <p:bldP spid="49" grpId="0"/>
      <p:bldP spid="62" grpId="0"/>
      <p:bldP spid="63" grpId="0"/>
      <p:bldP spid="66" grpId="0"/>
      <p:bldP spid="68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ED47-B49A-493A-BEBA-88D11C42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1BBF-E3C9-4A7A-9886-419DD02B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Signed numbers refer to: positive and negative integers. </a:t>
            </a:r>
          </a:p>
          <a:p>
            <a:r>
              <a:rPr lang="en-US" dirty="0"/>
              <a:t>Represented in digital systems (using bits) in 1 of 3 forms: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Sign-magnitude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1’s complement</a:t>
            </a:r>
            <a:r>
              <a:rPr lang="en-US" dirty="0"/>
              <a:t>, or </a:t>
            </a:r>
            <a:r>
              <a:rPr lang="en-US" dirty="0">
                <a:solidFill>
                  <a:srgbClr val="FF0000"/>
                </a:solidFill>
              </a:rPr>
              <a:t>2’s complement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Most significant (i.e., left-most) bit represents the sign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sign bit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Sign bit = 0  positive number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Sign bit</a:t>
            </a:r>
            <a:r>
              <a:rPr lang="en-US" dirty="0"/>
              <a:t> = 1 </a:t>
            </a:r>
            <a:r>
              <a:rPr lang="en-US" dirty="0">
                <a:sym typeface="Wingdings" panose="05000000000000000000" pitchFamily="2" charset="2"/>
              </a:rPr>
              <a:t> negative number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FF9EF-7E40-4B2B-B04E-8151A140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B6C63-39D9-45C6-9046-E3D90966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3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D0E5-746C-4A92-A369-F9DDF466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Number Representation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1A89FA5-C7AA-44F6-B96E-1403DBD0DA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019525"/>
              </p:ext>
            </p:extLst>
          </p:nvPr>
        </p:nvGraphicFramePr>
        <p:xfrm>
          <a:off x="1096963" y="1846263"/>
          <a:ext cx="1005839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285">
                  <a:extLst>
                    <a:ext uri="{9D8B030D-6E8A-4147-A177-3AD203B41FA5}">
                      <a16:colId xmlns:a16="http://schemas.microsoft.com/office/drawing/2014/main" val="2125079375"/>
                    </a:ext>
                  </a:extLst>
                </a:gridCol>
                <a:gridCol w="2872371">
                  <a:extLst>
                    <a:ext uri="{9D8B030D-6E8A-4147-A177-3AD203B41FA5}">
                      <a16:colId xmlns:a16="http://schemas.microsoft.com/office/drawing/2014/main" val="3553865933"/>
                    </a:ext>
                  </a:extLst>
                </a:gridCol>
                <a:gridCol w="2872371">
                  <a:extLst>
                    <a:ext uri="{9D8B030D-6E8A-4147-A177-3AD203B41FA5}">
                      <a16:colId xmlns:a16="http://schemas.microsoft.com/office/drawing/2014/main" val="1209979583"/>
                    </a:ext>
                  </a:extLst>
                </a:gridCol>
                <a:gridCol w="2872371">
                  <a:extLst>
                    <a:ext uri="{9D8B030D-6E8A-4147-A177-3AD203B41FA5}">
                      <a16:colId xmlns:a16="http://schemas.microsoft.com/office/drawing/2014/main" val="168674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Sign-magnitude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1’s Complement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2’s Complement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6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Positive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Numbers</a:t>
                      </a:r>
                    </a:p>
                    <a:p>
                      <a:pPr algn="ctr" rtl="0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+xxx…xxx</a:t>
                      </a:r>
                      <a:r>
                        <a:rPr lang="en-US" sz="24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0 for sign bit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followed by magnitude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0xxx…xxx</a:t>
                      </a:r>
                      <a:r>
                        <a:rPr lang="en-US" sz="24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7684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C67DD-78D6-4111-8964-459F23B2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9696E-D691-4575-9919-3A0F7C7B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90C04B7E-E281-4A67-940B-497365A2F3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402989"/>
              </p:ext>
            </p:extLst>
          </p:nvPr>
        </p:nvGraphicFramePr>
        <p:xfrm>
          <a:off x="1096963" y="1846263"/>
          <a:ext cx="1005839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285">
                  <a:extLst>
                    <a:ext uri="{9D8B030D-6E8A-4147-A177-3AD203B41FA5}">
                      <a16:colId xmlns:a16="http://schemas.microsoft.com/office/drawing/2014/main" val="2125079375"/>
                    </a:ext>
                  </a:extLst>
                </a:gridCol>
                <a:gridCol w="2872371">
                  <a:extLst>
                    <a:ext uri="{9D8B030D-6E8A-4147-A177-3AD203B41FA5}">
                      <a16:colId xmlns:a16="http://schemas.microsoft.com/office/drawing/2014/main" val="3553865933"/>
                    </a:ext>
                  </a:extLst>
                </a:gridCol>
                <a:gridCol w="2872371">
                  <a:extLst>
                    <a:ext uri="{9D8B030D-6E8A-4147-A177-3AD203B41FA5}">
                      <a16:colId xmlns:a16="http://schemas.microsoft.com/office/drawing/2014/main" val="1209979583"/>
                    </a:ext>
                  </a:extLst>
                </a:gridCol>
                <a:gridCol w="2872371">
                  <a:extLst>
                    <a:ext uri="{9D8B030D-6E8A-4147-A177-3AD203B41FA5}">
                      <a16:colId xmlns:a16="http://schemas.microsoft.com/office/drawing/2014/main" val="168674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Sign-magnitude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1’s Complement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2’s Complement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6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Positive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Numbers</a:t>
                      </a:r>
                    </a:p>
                    <a:p>
                      <a:pPr algn="ctr" rtl="0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+xxx…xxx</a:t>
                      </a:r>
                      <a:r>
                        <a:rPr lang="en-US" sz="24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0 for sign bit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followed by magnitude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0xxx…xxx</a:t>
                      </a:r>
                      <a:r>
                        <a:rPr lang="en-US" sz="24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Negative Numbers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-xxx…xxx</a:t>
                      </a:r>
                      <a:r>
                        <a:rPr lang="en-US" sz="24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1 for sign bit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followed by magnitude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1xxx…xxx</a:t>
                      </a:r>
                      <a:r>
                        <a:rPr lang="en-US" sz="24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1’s complement of corresponding +</a:t>
                      </a:r>
                      <a:r>
                        <a:rPr lang="en-US" sz="2400" dirty="0" err="1">
                          <a:solidFill>
                            <a:srgbClr val="696867"/>
                          </a:solidFill>
                        </a:rPr>
                        <a:t>ve</a:t>
                      </a:r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 number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1’s of 0xxx…xxx</a:t>
                      </a:r>
                      <a:r>
                        <a:rPr lang="en-US" sz="24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2’s complement of corresponding +</a:t>
                      </a:r>
                      <a:r>
                        <a:rPr lang="en-US" sz="2400" dirty="0" err="1">
                          <a:solidFill>
                            <a:srgbClr val="696867"/>
                          </a:solidFill>
                        </a:rPr>
                        <a:t>ve</a:t>
                      </a:r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 number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2’s of 0xxx…xxx</a:t>
                      </a:r>
                      <a:r>
                        <a:rPr lang="en-US" sz="24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250410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C303B2EE-A636-493A-A2B7-C48EA26C41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280130"/>
              </p:ext>
            </p:extLst>
          </p:nvPr>
        </p:nvGraphicFramePr>
        <p:xfrm>
          <a:off x="1096963" y="1846263"/>
          <a:ext cx="1005839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285">
                  <a:extLst>
                    <a:ext uri="{9D8B030D-6E8A-4147-A177-3AD203B41FA5}">
                      <a16:colId xmlns:a16="http://schemas.microsoft.com/office/drawing/2014/main" val="2125079375"/>
                    </a:ext>
                  </a:extLst>
                </a:gridCol>
                <a:gridCol w="2872371">
                  <a:extLst>
                    <a:ext uri="{9D8B030D-6E8A-4147-A177-3AD203B41FA5}">
                      <a16:colId xmlns:a16="http://schemas.microsoft.com/office/drawing/2014/main" val="3553865933"/>
                    </a:ext>
                  </a:extLst>
                </a:gridCol>
                <a:gridCol w="2872371">
                  <a:extLst>
                    <a:ext uri="{9D8B030D-6E8A-4147-A177-3AD203B41FA5}">
                      <a16:colId xmlns:a16="http://schemas.microsoft.com/office/drawing/2014/main" val="1209979583"/>
                    </a:ext>
                  </a:extLst>
                </a:gridCol>
                <a:gridCol w="2872371">
                  <a:extLst>
                    <a:ext uri="{9D8B030D-6E8A-4147-A177-3AD203B41FA5}">
                      <a16:colId xmlns:a16="http://schemas.microsoft.com/office/drawing/2014/main" val="168674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Sign-magnitude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1’s Complement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2’s Complement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6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Positive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Numbers</a:t>
                      </a:r>
                    </a:p>
                    <a:p>
                      <a:pPr algn="ctr" rtl="0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+xxx…xxx</a:t>
                      </a:r>
                      <a:r>
                        <a:rPr lang="en-US" sz="24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0 for sign bit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followed by magnitude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0xxx…xxx</a:t>
                      </a:r>
                      <a:r>
                        <a:rPr lang="en-US" sz="24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Negative Numbers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-xxx…xxx</a:t>
                      </a:r>
                      <a:r>
                        <a:rPr lang="en-US" sz="24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1 for sign bit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followed by magnitude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1xxx…xxx</a:t>
                      </a:r>
                      <a:r>
                        <a:rPr lang="en-US" sz="24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1’s complement of corresponding +</a:t>
                      </a:r>
                      <a:r>
                        <a:rPr lang="en-US" sz="2400" dirty="0" err="1">
                          <a:solidFill>
                            <a:srgbClr val="696867"/>
                          </a:solidFill>
                        </a:rPr>
                        <a:t>ve</a:t>
                      </a:r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 number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1’s of 0xxx…xxx</a:t>
                      </a:r>
                      <a:r>
                        <a:rPr lang="en-US" sz="24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2’s complement of corresponding +</a:t>
                      </a:r>
                      <a:r>
                        <a:rPr lang="en-US" sz="2400" dirty="0" err="1">
                          <a:solidFill>
                            <a:srgbClr val="696867"/>
                          </a:solidFill>
                        </a:rPr>
                        <a:t>ve</a:t>
                      </a:r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 number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2’s of 0xxx…xxx</a:t>
                      </a:r>
                      <a:r>
                        <a:rPr lang="en-US" sz="24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25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solidFill>
                            <a:srgbClr val="696867"/>
                          </a:solidFill>
                        </a:rPr>
                        <a:t>Range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n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-(2</a:t>
                      </a:r>
                      <a:r>
                        <a:rPr lang="en-US" sz="2400" baseline="30000" dirty="0">
                          <a:solidFill>
                            <a:srgbClr val="696867"/>
                          </a:solidFill>
                        </a:rPr>
                        <a:t>n-1</a:t>
                      </a:r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-1) </a:t>
                      </a:r>
                      <a:r>
                        <a:rPr lang="en-US" sz="2400" dirty="0">
                          <a:solidFill>
                            <a:srgbClr val="696867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 2</a:t>
                      </a:r>
                      <a:r>
                        <a:rPr lang="en-US" sz="2400" baseline="30000" dirty="0">
                          <a:solidFill>
                            <a:srgbClr val="696867"/>
                          </a:solidFill>
                        </a:rPr>
                        <a:t>n-1</a:t>
                      </a:r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-(2</a:t>
                      </a:r>
                      <a:r>
                        <a:rPr lang="en-US" sz="2400" baseline="30000" dirty="0">
                          <a:solidFill>
                            <a:srgbClr val="696867"/>
                          </a:solidFill>
                        </a:rPr>
                        <a:t>n-1</a:t>
                      </a:r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-1) </a:t>
                      </a:r>
                      <a:r>
                        <a:rPr lang="en-US" sz="2400" dirty="0">
                          <a:solidFill>
                            <a:srgbClr val="696867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 2</a:t>
                      </a:r>
                      <a:r>
                        <a:rPr lang="en-US" sz="2400" baseline="30000" dirty="0">
                          <a:solidFill>
                            <a:srgbClr val="696867"/>
                          </a:solidFill>
                        </a:rPr>
                        <a:t>n-1</a:t>
                      </a:r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-(2</a:t>
                      </a:r>
                      <a:r>
                        <a:rPr lang="en-US" sz="2400" baseline="30000" dirty="0">
                          <a:solidFill>
                            <a:srgbClr val="696867"/>
                          </a:solidFill>
                        </a:rPr>
                        <a:t>n-1</a:t>
                      </a:r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-1) </a:t>
                      </a:r>
                      <a:r>
                        <a:rPr lang="en-US" sz="2400" dirty="0">
                          <a:solidFill>
                            <a:srgbClr val="696867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2400" dirty="0">
                          <a:solidFill>
                            <a:srgbClr val="696867"/>
                          </a:solidFill>
                        </a:rPr>
                        <a:t> 2</a:t>
                      </a:r>
                      <a:r>
                        <a:rPr lang="en-US" sz="2400" baseline="30000" dirty="0">
                          <a:solidFill>
                            <a:srgbClr val="696867"/>
                          </a:solidFill>
                        </a:rPr>
                        <a:t>n-1</a:t>
                      </a:r>
                      <a:endParaRPr lang="en-US" sz="2400" dirty="0">
                        <a:solidFill>
                          <a:srgbClr val="696867"/>
                        </a:solidFill>
                      </a:endParaRPr>
                    </a:p>
                    <a:p>
                      <a:pPr algn="ctr"/>
                      <a:endParaRPr lang="en-US" sz="2400" dirty="0">
                        <a:solidFill>
                          <a:srgbClr val="696867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528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84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D0E5-746C-4A92-A369-F9DDF466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Conversion: Decimal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Signed (Ex.)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37E439-34FB-460E-8D73-B7DF1D015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Represent +12</a:t>
            </a:r>
            <a:r>
              <a:rPr lang="en-US" baseline="-25000" dirty="0"/>
              <a:t>10</a:t>
            </a:r>
            <a:r>
              <a:rPr lang="en-US" dirty="0"/>
              <a:t> and -12</a:t>
            </a:r>
            <a:r>
              <a:rPr lang="en-US" baseline="-25000" dirty="0"/>
              <a:t>10</a:t>
            </a:r>
            <a:r>
              <a:rPr lang="en-US" dirty="0"/>
              <a:t> using 6 bits in the sign-magnitude, 1’s complement, 2’s complement forms.</a:t>
            </a:r>
          </a:p>
          <a:p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 binary 12</a:t>
            </a:r>
            <a:r>
              <a:rPr lang="en-US" baseline="-25000" dirty="0"/>
              <a:t>10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001100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C67DD-78D6-4111-8964-459F23B2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9696E-D691-4575-9919-3A0F7C7B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A2AC91-47CA-4C32-B1A1-1F653A47C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268"/>
              </p:ext>
            </p:extLst>
          </p:nvPr>
        </p:nvGraphicFramePr>
        <p:xfrm>
          <a:off x="2032000" y="4046190"/>
          <a:ext cx="8128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742563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919949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23032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2220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S-M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en-US" sz="2800" dirty="0">
                          <a:sym typeface="Wingdings" panose="05000000000000000000" pitchFamily="2" charset="2"/>
                        </a:rPr>
                        <a:t>01100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en-US" sz="2800" dirty="0">
                          <a:sym typeface="Wingdings" panose="05000000000000000000" pitchFamily="2" charset="2"/>
                        </a:rPr>
                        <a:t>01100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en-US" sz="2800" dirty="0">
                          <a:sym typeface="Wingdings" panose="05000000000000000000" pitchFamily="2" charset="2"/>
                        </a:rPr>
                        <a:t>01100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9864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7C807B-5EF5-4F41-9256-5B0C1A14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79358"/>
              </p:ext>
            </p:extLst>
          </p:nvPr>
        </p:nvGraphicFramePr>
        <p:xfrm>
          <a:off x="2032000" y="4046190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742563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919949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23032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2220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S-M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en-US" sz="2800" dirty="0">
                          <a:sym typeface="Wingdings" panose="05000000000000000000" pitchFamily="2" charset="2"/>
                        </a:rPr>
                        <a:t>01100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en-US" sz="2800" dirty="0">
                          <a:sym typeface="Wingdings" panose="05000000000000000000" pitchFamily="2" charset="2"/>
                        </a:rPr>
                        <a:t>01100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en-US" sz="2800" dirty="0">
                          <a:sym typeface="Wingdings" panose="05000000000000000000" pitchFamily="2" charset="2"/>
                        </a:rPr>
                        <a:t>01100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9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sz="2800" dirty="0">
                          <a:sym typeface="Wingdings" panose="05000000000000000000" pitchFamily="2" charset="2"/>
                        </a:rPr>
                        <a:t>01100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800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800" dirty="0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084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42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8598</TotalTime>
  <Words>1453</Words>
  <Application>Microsoft Office PowerPoint</Application>
  <PresentationFormat>Widescreen</PresentationFormat>
  <Paragraphs>518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Retrospect</vt:lpstr>
      <vt:lpstr>CS 211 - Digital Logic Design 211 عال - تصميم المنطق الرقمي   First Term - 1439/1440 Lecture #3</vt:lpstr>
      <vt:lpstr>Administrivia</vt:lpstr>
      <vt:lpstr>Complements of Binary Numbers</vt:lpstr>
      <vt:lpstr>Complements of Binary Numbers</vt:lpstr>
      <vt:lpstr>Complements of Binary Numbers</vt:lpstr>
      <vt:lpstr>Complements of Binary Numbers</vt:lpstr>
      <vt:lpstr>Signed Numbers</vt:lpstr>
      <vt:lpstr>Signed Number Representation </vt:lpstr>
      <vt:lpstr>Conversion: Decimal  Signed (Ex.)</vt:lpstr>
      <vt:lpstr>Conversion: Signed  Decimal (Ex.) </vt:lpstr>
      <vt:lpstr>Representations of 4-Bit Signed Integers</vt:lpstr>
      <vt:lpstr>Signed Addition (2’s Complement)</vt:lpstr>
      <vt:lpstr>Signed Addition (2’s Complement) (Ex.)</vt:lpstr>
      <vt:lpstr>Signed Subtraction (2’s Complement)</vt:lpstr>
      <vt:lpstr>Signed Multiplication (2’s Complement)</vt:lpstr>
      <vt:lpstr>Signed Division (2’s Complement)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211 - Digital Logic Design 211 عال - تصميم المنطق الرقمي</dc:title>
  <dc:creator>Hazem</dc:creator>
  <cp:lastModifiedBy>Hazem</cp:lastModifiedBy>
  <cp:revision>275</cp:revision>
  <dcterms:created xsi:type="dcterms:W3CDTF">2018-09-06T21:08:39Z</dcterms:created>
  <dcterms:modified xsi:type="dcterms:W3CDTF">2018-09-19T09:34:08Z</dcterms:modified>
</cp:coreProperties>
</file>