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4"/>
  </p:notesMasterIdLst>
  <p:handoutMasterIdLst>
    <p:handoutMasterId r:id="rId35"/>
  </p:handoutMasterIdLst>
  <p:sldIdLst>
    <p:sldId id="526" r:id="rId2"/>
    <p:sldId id="682" r:id="rId3"/>
    <p:sldId id="684" r:id="rId4"/>
    <p:sldId id="749" r:id="rId5"/>
    <p:sldId id="778" r:id="rId6"/>
    <p:sldId id="779" r:id="rId7"/>
    <p:sldId id="780" r:id="rId8"/>
    <p:sldId id="781" r:id="rId9"/>
    <p:sldId id="782" r:id="rId10"/>
    <p:sldId id="783" r:id="rId11"/>
    <p:sldId id="784" r:id="rId12"/>
    <p:sldId id="785" r:id="rId13"/>
    <p:sldId id="786" r:id="rId14"/>
    <p:sldId id="787" r:id="rId15"/>
    <p:sldId id="788" r:id="rId16"/>
    <p:sldId id="789" r:id="rId17"/>
    <p:sldId id="790" r:id="rId18"/>
    <p:sldId id="791" r:id="rId19"/>
    <p:sldId id="792" r:id="rId20"/>
    <p:sldId id="806" r:id="rId21"/>
    <p:sldId id="807" r:id="rId22"/>
    <p:sldId id="808" r:id="rId23"/>
    <p:sldId id="809" r:id="rId24"/>
    <p:sldId id="810" r:id="rId25"/>
    <p:sldId id="811" r:id="rId26"/>
    <p:sldId id="812" r:id="rId27"/>
    <p:sldId id="813" r:id="rId28"/>
    <p:sldId id="814" r:id="rId29"/>
    <p:sldId id="815" r:id="rId30"/>
    <p:sldId id="816" r:id="rId31"/>
    <p:sldId id="817" r:id="rId32"/>
    <p:sldId id="805" r:id="rId33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B050"/>
    <a:srgbClr val="FF0000"/>
    <a:srgbClr val="0033CC"/>
    <a:srgbClr val="C0C0C0"/>
    <a:srgbClr val="3333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2" autoAdjust="0"/>
    <p:restoredTop sz="94693" autoAdjust="0"/>
  </p:normalViewPr>
  <p:slideViewPr>
    <p:cSldViewPr>
      <p:cViewPr varScale="1">
        <p:scale>
          <a:sx n="68" d="100"/>
          <a:sy n="68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EDBA7E7-CCD0-4BBC-9359-52E14A0CEF5E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5605CB0-6324-41DD-908C-698540E5FB32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25146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CA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33400"/>
            <a:ext cx="772160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028950"/>
            <a:ext cx="6400800" cy="1771650"/>
          </a:xfrm>
        </p:spPr>
        <p:txBody>
          <a:bodyPr/>
          <a:lstStyle>
            <a:lvl1pPr marL="0" indent="0">
              <a:buFontTx/>
              <a:buNone/>
              <a:defRPr>
                <a:latin typeface="Arial Black" pitchFamily="34" charset="0"/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11200" y="6229350"/>
            <a:ext cx="19304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5E574E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49600" y="6229350"/>
            <a:ext cx="28448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E574E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604000" y="6229350"/>
            <a:ext cx="18288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5E574E"/>
                </a:solidFill>
                <a:latin typeface="Arial" panose="020B0604020202020204" pitchFamily="34" charset="0"/>
              </a:defRPr>
            </a:lvl1pPr>
          </a:lstStyle>
          <a:p>
            <a:fld id="{B12AAB03-7578-4884-99E9-773F3D6175E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78024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0349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152400"/>
            <a:ext cx="2057400" cy="6553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152400"/>
            <a:ext cx="6019800" cy="6553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9643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6304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3559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132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066800"/>
            <a:ext cx="40132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222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3392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67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9741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9121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8090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52400"/>
            <a:ext cx="8204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178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14692" name="Line 4"/>
          <p:cNvSpPr>
            <a:spLocks noChangeShapeType="1"/>
          </p:cNvSpPr>
          <p:nvPr/>
        </p:nvSpPr>
        <p:spPr bwMode="auto">
          <a:xfrm>
            <a:off x="457200" y="9906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5" r:id="rId1"/>
    <p:sldLayoutId id="2147484165" r:id="rId2"/>
    <p:sldLayoutId id="2147484166" r:id="rId3"/>
    <p:sldLayoutId id="2147484167" r:id="rId4"/>
    <p:sldLayoutId id="2147484168" r:id="rId5"/>
    <p:sldLayoutId id="2147484169" r:id="rId6"/>
    <p:sldLayoutId id="2147484170" r:id="rId7"/>
    <p:sldLayoutId id="2147484171" r:id="rId8"/>
    <p:sldLayoutId id="2147484172" r:id="rId9"/>
    <p:sldLayoutId id="2147484173" r:id="rId10"/>
    <p:sldLayoutId id="214748417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—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+"/>
        <a:defRPr kumimoji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eng_hisham22@yahoo.com" TargetMode="External"/><Relationship Id="rId2" Type="http://schemas.openxmlformats.org/officeDocument/2006/relationships/hyperlink" Target="mailto:hshehata@uwaterloo.c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6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1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lliamstallings.com/ComputerOrganization" TargetMode="External"/><Relationship Id="rId2" Type="http://schemas.openxmlformats.org/officeDocument/2006/relationships/hyperlink" Target="http://hshehata.github.io/courses/zu/cse321b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260350"/>
            <a:ext cx="8523288" cy="6170613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sz="32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 321a</a:t>
            </a:r>
            <a:endParaRPr lang="ar-EG" altLang="en-US" sz="32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Organization (1)</a:t>
            </a:r>
            <a:endParaRPr lang="ar-SA" altLang="en-US" sz="48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1" eaLnBrk="1" hangingPunct="1">
              <a:lnSpc>
                <a:spcPct val="90000"/>
              </a:lnSpc>
            </a:pPr>
            <a:r>
              <a:rPr lang="ar-EG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تنظيم</a:t>
            </a:r>
            <a:r>
              <a:rPr lang="ar-SA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الحاسب</a:t>
            </a:r>
            <a:r>
              <a:rPr lang="ar-EG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ات</a:t>
            </a:r>
            <a:r>
              <a:rPr lang="ar-SA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ar-SA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ar-EG" altLang="en-US" sz="4800" dirty="0">
                <a:solidFill>
                  <a:srgbClr val="FF3300"/>
                </a:solidFill>
                <a:cs typeface="Arial" panose="020B0604020202020204" pitchFamily="34" charset="0"/>
              </a:rPr>
              <a:t> </a:t>
            </a:r>
            <a:endParaRPr lang="ar-SA" altLang="en-US" sz="4800" dirty="0">
              <a:solidFill>
                <a:srgbClr val="FF3300"/>
              </a:solidFill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4000" dirty="0">
              <a:solidFill>
                <a:srgbClr val="FF3300"/>
              </a:solidFill>
              <a:cs typeface="Arial" panose="020B0604020202020204" pitchFamily="34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ar-EG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32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alt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year, Computer Engineering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2016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#1</a:t>
            </a:r>
          </a:p>
          <a:p>
            <a:pPr algn="ctr" eaLnBrk="1" hangingPunct="1">
              <a:lnSpc>
                <a:spcPct val="90000"/>
              </a:lnSpc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Hazem Ibrahim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Shehata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&amp; Systems Engineering</a:t>
            </a:r>
          </a:p>
          <a:p>
            <a:pPr algn="ctr" eaLnBrk="1" hangingPunct="1">
              <a:lnSpc>
                <a:spcPct val="90000"/>
              </a:lnSpc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Credits to Dr. Ahmed Abdul-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Monem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Ahmed for the slides</a:t>
            </a:r>
          </a:p>
        </p:txBody>
      </p:sp>
      <p:pic>
        <p:nvPicPr>
          <p:cNvPr id="9219" name="Picture 5" descr="circuitBo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908300"/>
            <a:ext cx="1293813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5" descr="circuitBo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921000"/>
            <a:ext cx="1293813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Structure - Top level</a:t>
            </a:r>
            <a:endParaRPr lang="en-US" altLang="en-US">
              <a:cs typeface="Times New Roman" panose="02020603050405020304" pitchFamily="18" charset="0"/>
            </a:endParaRPr>
          </a:p>
        </p:txBody>
      </p:sp>
      <p:sp>
        <p:nvSpPr>
          <p:cNvPr id="83972" name="Oval 4" descr="50%"/>
          <p:cNvSpPr>
            <a:spLocks noChangeArrowheads="1"/>
          </p:cNvSpPr>
          <p:nvPr/>
        </p:nvSpPr>
        <p:spPr bwMode="auto">
          <a:xfrm>
            <a:off x="3975100" y="1473200"/>
            <a:ext cx="4724400" cy="464820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600"/>
          </a:p>
        </p:txBody>
      </p:sp>
      <p:sp>
        <p:nvSpPr>
          <p:cNvPr id="83973" name="Oval 5"/>
          <p:cNvSpPr>
            <a:spLocks noChangeArrowheads="1"/>
          </p:cNvSpPr>
          <p:nvPr/>
        </p:nvSpPr>
        <p:spPr bwMode="auto">
          <a:xfrm>
            <a:off x="5499100" y="2997200"/>
            <a:ext cx="1524000" cy="15240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83974" name="Oval 6"/>
          <p:cNvSpPr>
            <a:spLocks noChangeArrowheads="1"/>
          </p:cNvSpPr>
          <p:nvPr/>
        </p:nvSpPr>
        <p:spPr bwMode="auto">
          <a:xfrm>
            <a:off x="4737100" y="2159000"/>
            <a:ext cx="1371600" cy="1371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83975" name="Oval 7"/>
          <p:cNvSpPr>
            <a:spLocks noChangeArrowheads="1"/>
          </p:cNvSpPr>
          <p:nvPr/>
        </p:nvSpPr>
        <p:spPr bwMode="auto">
          <a:xfrm>
            <a:off x="622300" y="3073400"/>
            <a:ext cx="10668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83976" name="Oval 8"/>
          <p:cNvSpPr>
            <a:spLocks noChangeArrowheads="1"/>
          </p:cNvSpPr>
          <p:nvPr/>
        </p:nvSpPr>
        <p:spPr bwMode="auto">
          <a:xfrm>
            <a:off x="6489700" y="2159000"/>
            <a:ext cx="1371600" cy="13716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83977" name="Oval 9"/>
          <p:cNvSpPr>
            <a:spLocks noChangeArrowheads="1"/>
          </p:cNvSpPr>
          <p:nvPr/>
        </p:nvSpPr>
        <p:spPr bwMode="auto">
          <a:xfrm>
            <a:off x="5575300" y="4216400"/>
            <a:ext cx="1371600" cy="1371600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83978" name="Text Box 10"/>
          <p:cNvSpPr txBox="1">
            <a:spLocks noChangeArrowheads="1"/>
          </p:cNvSpPr>
          <p:nvPr/>
        </p:nvSpPr>
        <p:spPr bwMode="auto">
          <a:xfrm>
            <a:off x="620713" y="3438525"/>
            <a:ext cx="1073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600"/>
              <a:t>Computer</a:t>
            </a:r>
            <a:endParaRPr lang="en-GB" altLang="en-US"/>
          </a:p>
        </p:txBody>
      </p:sp>
      <p:sp>
        <p:nvSpPr>
          <p:cNvPr id="83979" name="Text Box 11"/>
          <p:cNvSpPr txBox="1">
            <a:spLocks noChangeArrowheads="1"/>
          </p:cNvSpPr>
          <p:nvPr/>
        </p:nvSpPr>
        <p:spPr bwMode="auto">
          <a:xfrm>
            <a:off x="6769100" y="2527300"/>
            <a:ext cx="9159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600"/>
              <a:t>Main </a:t>
            </a:r>
          </a:p>
          <a:p>
            <a:r>
              <a:rPr lang="en-GB" altLang="en-US" sz="1600"/>
              <a:t>Memory</a:t>
            </a:r>
          </a:p>
        </p:txBody>
      </p:sp>
      <p:sp>
        <p:nvSpPr>
          <p:cNvPr id="83980" name="Text Box 12"/>
          <p:cNvSpPr txBox="1">
            <a:spLocks noChangeArrowheads="1"/>
          </p:cNvSpPr>
          <p:nvPr/>
        </p:nvSpPr>
        <p:spPr bwMode="auto">
          <a:xfrm>
            <a:off x="5880100" y="4587875"/>
            <a:ext cx="7921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600"/>
              <a:t>Input</a:t>
            </a:r>
          </a:p>
          <a:p>
            <a:r>
              <a:rPr lang="en-GB" altLang="en-US" sz="1600"/>
              <a:t>Output</a:t>
            </a:r>
          </a:p>
        </p:txBody>
      </p:sp>
      <p:sp>
        <p:nvSpPr>
          <p:cNvPr id="83981" name="Text Box 13"/>
          <p:cNvSpPr txBox="1">
            <a:spLocks noChangeArrowheads="1"/>
          </p:cNvSpPr>
          <p:nvPr/>
        </p:nvSpPr>
        <p:spPr bwMode="auto">
          <a:xfrm>
            <a:off x="5499100" y="3432175"/>
            <a:ext cx="15700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600"/>
              <a:t>Systems</a:t>
            </a:r>
          </a:p>
          <a:p>
            <a:r>
              <a:rPr lang="en-GB" altLang="en-US" sz="1600"/>
              <a:t>Interconnection</a:t>
            </a:r>
          </a:p>
        </p:txBody>
      </p:sp>
      <p:sp>
        <p:nvSpPr>
          <p:cNvPr id="83982" name="Line 14"/>
          <p:cNvSpPr>
            <a:spLocks noChangeShapeType="1"/>
          </p:cNvSpPr>
          <p:nvPr/>
        </p:nvSpPr>
        <p:spPr bwMode="auto">
          <a:xfrm flipV="1">
            <a:off x="1155700" y="1625600"/>
            <a:ext cx="4343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83983" name="Line 15"/>
          <p:cNvSpPr>
            <a:spLocks noChangeShapeType="1"/>
          </p:cNvSpPr>
          <p:nvPr/>
        </p:nvSpPr>
        <p:spPr bwMode="auto">
          <a:xfrm>
            <a:off x="1155700" y="4140200"/>
            <a:ext cx="4191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83984" name="Text Box 16"/>
          <p:cNvSpPr txBox="1">
            <a:spLocks noChangeArrowheads="1"/>
          </p:cNvSpPr>
          <p:nvPr/>
        </p:nvSpPr>
        <p:spPr bwMode="auto">
          <a:xfrm>
            <a:off x="506413" y="1762125"/>
            <a:ext cx="1206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600"/>
              <a:t>Peripherals</a:t>
            </a:r>
          </a:p>
        </p:txBody>
      </p:sp>
      <p:sp>
        <p:nvSpPr>
          <p:cNvPr id="83985" name="Text Box 17"/>
          <p:cNvSpPr txBox="1">
            <a:spLocks noChangeArrowheads="1"/>
          </p:cNvSpPr>
          <p:nvPr/>
        </p:nvSpPr>
        <p:spPr bwMode="auto">
          <a:xfrm>
            <a:off x="315913" y="5038725"/>
            <a:ext cx="15906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600"/>
              <a:t>Communication</a:t>
            </a:r>
          </a:p>
          <a:p>
            <a:r>
              <a:rPr lang="en-GB" altLang="en-US" sz="1600"/>
              <a:t>lines</a:t>
            </a:r>
          </a:p>
        </p:txBody>
      </p:sp>
      <p:sp>
        <p:nvSpPr>
          <p:cNvPr id="83987" name="Line 19"/>
          <p:cNvSpPr>
            <a:spLocks noChangeShapeType="1"/>
          </p:cNvSpPr>
          <p:nvPr/>
        </p:nvSpPr>
        <p:spPr bwMode="auto">
          <a:xfrm>
            <a:off x="1130300" y="2159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83986" name="Text Box 18"/>
          <p:cNvSpPr txBox="1">
            <a:spLocks noChangeArrowheads="1"/>
          </p:cNvSpPr>
          <p:nvPr/>
        </p:nvSpPr>
        <p:spPr bwMode="auto">
          <a:xfrm>
            <a:off x="4800600" y="2425700"/>
            <a:ext cx="124142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600"/>
              <a:t>Central</a:t>
            </a:r>
          </a:p>
          <a:p>
            <a:r>
              <a:rPr lang="en-GB" altLang="en-US" sz="1600"/>
              <a:t>Processing </a:t>
            </a:r>
          </a:p>
          <a:p>
            <a:r>
              <a:rPr lang="en-GB" altLang="en-US" sz="1600"/>
              <a:t>Unit</a:t>
            </a:r>
          </a:p>
        </p:txBody>
      </p:sp>
      <p:sp>
        <p:nvSpPr>
          <p:cNvPr id="83988" name="Line 20"/>
          <p:cNvSpPr>
            <a:spLocks noChangeShapeType="1"/>
          </p:cNvSpPr>
          <p:nvPr/>
        </p:nvSpPr>
        <p:spPr bwMode="auto">
          <a:xfrm>
            <a:off x="1117600" y="4140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83989" name="Text Box 21"/>
          <p:cNvSpPr txBox="1">
            <a:spLocks noChangeArrowheads="1"/>
          </p:cNvSpPr>
          <p:nvPr/>
        </p:nvSpPr>
        <p:spPr bwMode="auto">
          <a:xfrm>
            <a:off x="5692775" y="1673225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Computer</a:t>
            </a:r>
            <a:endParaRPr lang="en-US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2" grpId="0" animBg="1"/>
      <p:bldP spid="83973" grpId="0" animBg="1"/>
      <p:bldP spid="83974" grpId="0" animBg="1"/>
      <p:bldP spid="83975" grpId="0" animBg="1"/>
      <p:bldP spid="83976" grpId="0" animBg="1"/>
      <p:bldP spid="83977" grpId="0" animBg="1"/>
      <p:bldP spid="83978" grpId="0"/>
      <p:bldP spid="83979" grpId="0"/>
      <p:bldP spid="83980" grpId="0"/>
      <p:bldP spid="83981" grpId="0"/>
      <p:bldP spid="83984" grpId="0"/>
      <p:bldP spid="83985" grpId="0"/>
      <p:bldP spid="83986" grpId="0"/>
      <p:bldP spid="8398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30" name="Oval 38"/>
          <p:cNvSpPr>
            <a:spLocks noChangeArrowheads="1"/>
          </p:cNvSpPr>
          <p:nvPr/>
        </p:nvSpPr>
        <p:spPr bwMode="auto">
          <a:xfrm>
            <a:off x="800100" y="3060700"/>
            <a:ext cx="685800" cy="7620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Structure - CPU</a:t>
            </a:r>
            <a:endParaRPr lang="en-US" altLang="en-US">
              <a:cs typeface="Times New Roman" panose="02020603050405020304" pitchFamily="18" charset="0"/>
            </a:endParaRPr>
          </a:p>
        </p:txBody>
      </p:sp>
      <p:sp>
        <p:nvSpPr>
          <p:cNvPr id="85013" name="Oval 21"/>
          <p:cNvSpPr>
            <a:spLocks noChangeArrowheads="1"/>
          </p:cNvSpPr>
          <p:nvPr/>
        </p:nvSpPr>
        <p:spPr bwMode="auto">
          <a:xfrm>
            <a:off x="3987800" y="1536700"/>
            <a:ext cx="4724400" cy="4648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600"/>
          </a:p>
        </p:txBody>
      </p:sp>
      <p:sp>
        <p:nvSpPr>
          <p:cNvPr id="85014" name="Oval 22" descr="Canvas"/>
          <p:cNvSpPr>
            <a:spLocks noChangeArrowheads="1"/>
          </p:cNvSpPr>
          <p:nvPr/>
        </p:nvSpPr>
        <p:spPr bwMode="auto">
          <a:xfrm>
            <a:off x="5511800" y="3060700"/>
            <a:ext cx="1524000" cy="1524000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85015" name="Oval 23"/>
          <p:cNvSpPr>
            <a:spLocks noChangeArrowheads="1"/>
          </p:cNvSpPr>
          <p:nvPr/>
        </p:nvSpPr>
        <p:spPr bwMode="auto">
          <a:xfrm>
            <a:off x="4749800" y="2222500"/>
            <a:ext cx="1371600" cy="137160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85016" name="Oval 24"/>
          <p:cNvSpPr>
            <a:spLocks noChangeArrowheads="1"/>
          </p:cNvSpPr>
          <p:nvPr/>
        </p:nvSpPr>
        <p:spPr bwMode="auto">
          <a:xfrm>
            <a:off x="177800" y="2451100"/>
            <a:ext cx="1981200" cy="2057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85017" name="Oval 25"/>
          <p:cNvSpPr>
            <a:spLocks noChangeArrowheads="1"/>
          </p:cNvSpPr>
          <p:nvPr/>
        </p:nvSpPr>
        <p:spPr bwMode="auto">
          <a:xfrm>
            <a:off x="6502400" y="2222500"/>
            <a:ext cx="1371600" cy="1371600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85018" name="Oval 26"/>
          <p:cNvSpPr>
            <a:spLocks noChangeArrowheads="1"/>
          </p:cNvSpPr>
          <p:nvPr/>
        </p:nvSpPr>
        <p:spPr bwMode="auto">
          <a:xfrm>
            <a:off x="5588000" y="4279900"/>
            <a:ext cx="1371600" cy="1371600"/>
          </a:xfrm>
          <a:prstGeom prst="ellipse">
            <a:avLst/>
          </a:prstGeom>
          <a:solidFill>
            <a:srgbClr val="CC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85019" name="Text Box 27"/>
          <p:cNvSpPr txBox="1">
            <a:spLocks noChangeArrowheads="1"/>
          </p:cNvSpPr>
          <p:nvPr/>
        </p:nvSpPr>
        <p:spPr bwMode="auto">
          <a:xfrm>
            <a:off x="666750" y="2495550"/>
            <a:ext cx="1073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600"/>
              <a:t>Computer</a:t>
            </a:r>
            <a:endParaRPr lang="en-GB" altLang="en-US"/>
          </a:p>
        </p:txBody>
      </p:sp>
      <p:sp>
        <p:nvSpPr>
          <p:cNvPr id="85020" name="Text Box 28"/>
          <p:cNvSpPr txBox="1">
            <a:spLocks noChangeArrowheads="1"/>
          </p:cNvSpPr>
          <p:nvPr/>
        </p:nvSpPr>
        <p:spPr bwMode="auto">
          <a:xfrm>
            <a:off x="6654800" y="2476500"/>
            <a:ext cx="109378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600"/>
              <a:t>Arithmetic</a:t>
            </a:r>
          </a:p>
          <a:p>
            <a:r>
              <a:rPr lang="en-GB" altLang="en-US" sz="1600"/>
              <a:t>and </a:t>
            </a:r>
          </a:p>
          <a:p>
            <a:r>
              <a:rPr lang="en-GB" altLang="en-US" sz="1600"/>
              <a:t>Login Unit</a:t>
            </a:r>
          </a:p>
        </p:txBody>
      </p:sp>
      <p:sp>
        <p:nvSpPr>
          <p:cNvPr id="85021" name="Text Box 29"/>
          <p:cNvSpPr txBox="1">
            <a:spLocks noChangeArrowheads="1"/>
          </p:cNvSpPr>
          <p:nvPr/>
        </p:nvSpPr>
        <p:spPr bwMode="auto">
          <a:xfrm>
            <a:off x="5867400" y="4651375"/>
            <a:ext cx="8350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600"/>
              <a:t>Control</a:t>
            </a:r>
          </a:p>
          <a:p>
            <a:r>
              <a:rPr lang="en-GB" altLang="en-US" sz="1600"/>
              <a:t>Unit</a:t>
            </a:r>
          </a:p>
        </p:txBody>
      </p:sp>
      <p:sp>
        <p:nvSpPr>
          <p:cNvPr id="85022" name="Text Box 30"/>
          <p:cNvSpPr txBox="1">
            <a:spLocks noChangeArrowheads="1"/>
          </p:cNvSpPr>
          <p:nvPr/>
        </p:nvSpPr>
        <p:spPr bwMode="auto">
          <a:xfrm>
            <a:off x="5524500" y="3521075"/>
            <a:ext cx="15700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600"/>
              <a:t>Internal CPU</a:t>
            </a:r>
          </a:p>
          <a:p>
            <a:r>
              <a:rPr lang="en-GB" altLang="en-US" sz="1600"/>
              <a:t>Interconnection</a:t>
            </a:r>
          </a:p>
        </p:txBody>
      </p:sp>
      <p:sp>
        <p:nvSpPr>
          <p:cNvPr id="85023" name="Line 31"/>
          <p:cNvSpPr>
            <a:spLocks noChangeShapeType="1"/>
          </p:cNvSpPr>
          <p:nvPr/>
        </p:nvSpPr>
        <p:spPr bwMode="auto">
          <a:xfrm flipV="1">
            <a:off x="568325" y="1566863"/>
            <a:ext cx="5364163" cy="1223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85024" name="Line 32"/>
          <p:cNvSpPr>
            <a:spLocks noChangeShapeType="1"/>
          </p:cNvSpPr>
          <p:nvPr/>
        </p:nvSpPr>
        <p:spPr bwMode="auto">
          <a:xfrm>
            <a:off x="496888" y="3408363"/>
            <a:ext cx="4808537" cy="254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85025" name="Text Box 33"/>
          <p:cNvSpPr txBox="1">
            <a:spLocks noChangeArrowheads="1"/>
          </p:cNvSpPr>
          <p:nvPr/>
        </p:nvSpPr>
        <p:spPr bwMode="auto">
          <a:xfrm>
            <a:off x="4918075" y="2698750"/>
            <a:ext cx="1038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600"/>
              <a:t>Registers</a:t>
            </a:r>
          </a:p>
        </p:txBody>
      </p:sp>
      <p:sp>
        <p:nvSpPr>
          <p:cNvPr id="85026" name="Oval 34"/>
          <p:cNvSpPr>
            <a:spLocks noChangeArrowheads="1"/>
          </p:cNvSpPr>
          <p:nvPr/>
        </p:nvSpPr>
        <p:spPr bwMode="auto">
          <a:xfrm>
            <a:off x="1270000" y="2806700"/>
            <a:ext cx="685800" cy="687388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85027" name="Text Box 35"/>
          <p:cNvSpPr txBox="1">
            <a:spLocks noChangeArrowheads="1"/>
          </p:cNvSpPr>
          <p:nvPr/>
        </p:nvSpPr>
        <p:spPr bwMode="auto">
          <a:xfrm>
            <a:off x="1249363" y="2997200"/>
            <a:ext cx="7635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b="1"/>
              <a:t>Memory</a:t>
            </a:r>
            <a:endParaRPr lang="en-US" altLang="en-US" sz="1600" b="1"/>
          </a:p>
        </p:txBody>
      </p:sp>
      <p:sp>
        <p:nvSpPr>
          <p:cNvPr id="85028" name="Oval 36"/>
          <p:cNvSpPr>
            <a:spLocks noChangeArrowheads="1"/>
          </p:cNvSpPr>
          <p:nvPr/>
        </p:nvSpPr>
        <p:spPr bwMode="auto">
          <a:xfrm>
            <a:off x="355600" y="2781300"/>
            <a:ext cx="663575" cy="677863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b="1"/>
              <a:t>CPU</a:t>
            </a:r>
            <a:endParaRPr lang="en-US" altLang="en-US" sz="1600" b="1"/>
          </a:p>
        </p:txBody>
      </p:sp>
      <p:sp>
        <p:nvSpPr>
          <p:cNvPr id="85029" name="Oval 37"/>
          <p:cNvSpPr>
            <a:spLocks noChangeArrowheads="1"/>
          </p:cNvSpPr>
          <p:nvPr/>
        </p:nvSpPr>
        <p:spPr bwMode="auto">
          <a:xfrm>
            <a:off x="787400" y="3683000"/>
            <a:ext cx="754063" cy="752475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85031" name="Text Box 39"/>
          <p:cNvSpPr txBox="1">
            <a:spLocks noChangeArrowheads="1"/>
          </p:cNvSpPr>
          <p:nvPr/>
        </p:nvSpPr>
        <p:spPr bwMode="auto">
          <a:xfrm>
            <a:off x="971550" y="3929063"/>
            <a:ext cx="3857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b="1"/>
              <a:t>I/O</a:t>
            </a:r>
            <a:endParaRPr lang="en-US" altLang="en-US" sz="1600" b="1"/>
          </a:p>
        </p:txBody>
      </p:sp>
      <p:sp>
        <p:nvSpPr>
          <p:cNvPr id="85032" name="Text Box 40"/>
          <p:cNvSpPr txBox="1">
            <a:spLocks noChangeArrowheads="1"/>
          </p:cNvSpPr>
          <p:nvPr/>
        </p:nvSpPr>
        <p:spPr bwMode="auto">
          <a:xfrm>
            <a:off x="781050" y="3276600"/>
            <a:ext cx="720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b="1"/>
              <a:t>System</a:t>
            </a:r>
          </a:p>
          <a:p>
            <a:r>
              <a:rPr lang="en-US" altLang="en-US" sz="1200" b="1"/>
              <a:t>Bus</a:t>
            </a:r>
          </a:p>
        </p:txBody>
      </p:sp>
      <p:sp>
        <p:nvSpPr>
          <p:cNvPr id="85033" name="Text Box 41"/>
          <p:cNvSpPr txBox="1">
            <a:spLocks noChangeArrowheads="1"/>
          </p:cNvSpPr>
          <p:nvPr/>
        </p:nvSpPr>
        <p:spPr bwMode="auto">
          <a:xfrm>
            <a:off x="6011863" y="1797050"/>
            <a:ext cx="719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CPU</a:t>
            </a:r>
            <a:endParaRPr lang="en-US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30" grpId="0" animBg="1"/>
      <p:bldP spid="85013" grpId="0" animBg="1"/>
      <p:bldP spid="85014" grpId="0" animBg="1"/>
      <p:bldP spid="85015" grpId="0" animBg="1"/>
      <p:bldP spid="85016" grpId="0" animBg="1"/>
      <p:bldP spid="85017" grpId="0" animBg="1"/>
      <p:bldP spid="85018" grpId="0" animBg="1"/>
      <p:bldP spid="85019" grpId="0"/>
      <p:bldP spid="85020" grpId="0"/>
      <p:bldP spid="85021" grpId="0"/>
      <p:bldP spid="85022" grpId="0"/>
      <p:bldP spid="85025" grpId="0"/>
      <p:bldP spid="85026" grpId="0" animBg="1"/>
      <p:bldP spid="85027" grpId="0"/>
      <p:bldP spid="85028" grpId="0" animBg="1"/>
      <p:bldP spid="85029" grpId="0" animBg="1"/>
      <p:bldP spid="85031" grpId="0"/>
      <p:bldP spid="85032" grpId="0"/>
      <p:bldP spid="850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Structure – Control Unit</a:t>
            </a:r>
            <a:endParaRPr lang="en-US" altLang="en-US">
              <a:cs typeface="Times New Roman" panose="02020603050405020304" pitchFamily="18" charset="0"/>
            </a:endParaRPr>
          </a:p>
        </p:txBody>
      </p:sp>
      <p:sp>
        <p:nvSpPr>
          <p:cNvPr id="86040" name="Oval 24"/>
          <p:cNvSpPr>
            <a:spLocks noChangeArrowheads="1"/>
          </p:cNvSpPr>
          <p:nvPr/>
        </p:nvSpPr>
        <p:spPr bwMode="auto">
          <a:xfrm>
            <a:off x="4076700" y="1524000"/>
            <a:ext cx="4724400" cy="4648200"/>
          </a:xfrm>
          <a:prstGeom prst="ellipse">
            <a:avLst/>
          </a:prstGeom>
          <a:solidFill>
            <a:srgbClr val="CC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86041" name="Oval 25" descr="Papyrus"/>
          <p:cNvSpPr>
            <a:spLocks noChangeArrowheads="1"/>
          </p:cNvSpPr>
          <p:nvPr/>
        </p:nvSpPr>
        <p:spPr bwMode="auto">
          <a:xfrm>
            <a:off x="5600700" y="3048000"/>
            <a:ext cx="1828800" cy="1828800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86042" name="Oval 26"/>
          <p:cNvSpPr>
            <a:spLocks noChangeArrowheads="1"/>
          </p:cNvSpPr>
          <p:nvPr/>
        </p:nvSpPr>
        <p:spPr bwMode="auto">
          <a:xfrm>
            <a:off x="4914900" y="2311400"/>
            <a:ext cx="1371600" cy="1371600"/>
          </a:xfrm>
          <a:prstGeom prst="ellipse">
            <a:avLst/>
          </a:prstGeom>
          <a:solidFill>
            <a:srgbClr val="66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86043" name="Oval 27"/>
          <p:cNvSpPr>
            <a:spLocks noChangeArrowheads="1"/>
          </p:cNvSpPr>
          <p:nvPr/>
        </p:nvSpPr>
        <p:spPr bwMode="auto">
          <a:xfrm>
            <a:off x="266700" y="2438400"/>
            <a:ext cx="1981200" cy="2057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86044" name="Oval 28"/>
          <p:cNvSpPr>
            <a:spLocks noChangeArrowheads="1"/>
          </p:cNvSpPr>
          <p:nvPr/>
        </p:nvSpPr>
        <p:spPr bwMode="auto">
          <a:xfrm>
            <a:off x="5905500" y="4584700"/>
            <a:ext cx="1371600" cy="1371600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86045" name="Text Box 29"/>
          <p:cNvSpPr txBox="1">
            <a:spLocks noChangeArrowheads="1"/>
          </p:cNvSpPr>
          <p:nvPr/>
        </p:nvSpPr>
        <p:spPr bwMode="auto">
          <a:xfrm>
            <a:off x="954088" y="2482850"/>
            <a:ext cx="6080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600"/>
              <a:t>CPU</a:t>
            </a:r>
            <a:endParaRPr lang="en-GB" altLang="en-US"/>
          </a:p>
        </p:txBody>
      </p:sp>
      <p:sp>
        <p:nvSpPr>
          <p:cNvPr id="86046" name="Text Box 30"/>
          <p:cNvSpPr txBox="1">
            <a:spLocks noChangeArrowheads="1"/>
          </p:cNvSpPr>
          <p:nvPr/>
        </p:nvSpPr>
        <p:spPr bwMode="auto">
          <a:xfrm>
            <a:off x="6132513" y="4981575"/>
            <a:ext cx="9159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600"/>
              <a:t>Control</a:t>
            </a:r>
          </a:p>
          <a:p>
            <a:r>
              <a:rPr lang="en-GB" altLang="en-US" sz="1600"/>
              <a:t>Memory</a:t>
            </a:r>
          </a:p>
        </p:txBody>
      </p:sp>
      <p:sp>
        <p:nvSpPr>
          <p:cNvPr id="86047" name="Text Box 31"/>
          <p:cNvSpPr txBox="1">
            <a:spLocks noChangeArrowheads="1"/>
          </p:cNvSpPr>
          <p:nvPr/>
        </p:nvSpPr>
        <p:spPr bwMode="auto">
          <a:xfrm>
            <a:off x="5761038" y="3533775"/>
            <a:ext cx="1490662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600"/>
              <a:t>Control Unit </a:t>
            </a:r>
          </a:p>
          <a:p>
            <a:r>
              <a:rPr lang="en-GB" altLang="en-US" sz="1600"/>
              <a:t>Registers and </a:t>
            </a:r>
          </a:p>
          <a:p>
            <a:r>
              <a:rPr lang="en-GB" altLang="en-US" sz="1600"/>
              <a:t>Decoders</a:t>
            </a:r>
          </a:p>
        </p:txBody>
      </p:sp>
      <p:sp>
        <p:nvSpPr>
          <p:cNvPr id="86049" name="Line 33"/>
          <p:cNvSpPr>
            <a:spLocks noChangeShapeType="1"/>
          </p:cNvSpPr>
          <p:nvPr/>
        </p:nvSpPr>
        <p:spPr bwMode="auto">
          <a:xfrm>
            <a:off x="1120775" y="4416425"/>
            <a:ext cx="4327525" cy="152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86050" name="Text Box 34"/>
          <p:cNvSpPr txBox="1">
            <a:spLocks noChangeArrowheads="1"/>
          </p:cNvSpPr>
          <p:nvPr/>
        </p:nvSpPr>
        <p:spPr bwMode="auto">
          <a:xfrm>
            <a:off x="4956175" y="2736850"/>
            <a:ext cx="12509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600"/>
              <a:t>Sequencing</a:t>
            </a:r>
          </a:p>
          <a:p>
            <a:r>
              <a:rPr lang="en-GB" altLang="en-US" sz="1600"/>
              <a:t>Logic</a:t>
            </a:r>
          </a:p>
        </p:txBody>
      </p:sp>
      <p:sp>
        <p:nvSpPr>
          <p:cNvPr id="86055" name="Oval 39" descr="Canvas"/>
          <p:cNvSpPr>
            <a:spLocks noChangeArrowheads="1"/>
          </p:cNvSpPr>
          <p:nvPr/>
        </p:nvSpPr>
        <p:spPr bwMode="auto">
          <a:xfrm>
            <a:off x="901700" y="3175000"/>
            <a:ext cx="685800" cy="687388"/>
          </a:xfrm>
          <a:prstGeom prst="ellipse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86051" name="Oval 35"/>
          <p:cNvSpPr>
            <a:spLocks noChangeArrowheads="1"/>
          </p:cNvSpPr>
          <p:nvPr/>
        </p:nvSpPr>
        <p:spPr bwMode="auto">
          <a:xfrm>
            <a:off x="901700" y="3746500"/>
            <a:ext cx="685800" cy="687388"/>
          </a:xfrm>
          <a:prstGeom prst="ellipse">
            <a:avLst/>
          </a:prstGeom>
          <a:solidFill>
            <a:srgbClr val="CC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86052" name="Text Box 36"/>
          <p:cNvSpPr txBox="1">
            <a:spLocks noChangeArrowheads="1"/>
          </p:cNvSpPr>
          <p:nvPr/>
        </p:nvSpPr>
        <p:spPr bwMode="auto">
          <a:xfrm>
            <a:off x="901700" y="3859213"/>
            <a:ext cx="723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b="1"/>
              <a:t>Control</a:t>
            </a:r>
          </a:p>
          <a:p>
            <a:r>
              <a:rPr lang="en-US" altLang="en-US" sz="1200" b="1"/>
              <a:t>Unit</a:t>
            </a:r>
            <a:endParaRPr lang="en-US" altLang="en-US" sz="1600" b="1"/>
          </a:p>
        </p:txBody>
      </p:sp>
      <p:sp>
        <p:nvSpPr>
          <p:cNvPr id="86053" name="Oval 37"/>
          <p:cNvSpPr>
            <a:spLocks noChangeArrowheads="1"/>
          </p:cNvSpPr>
          <p:nvPr/>
        </p:nvSpPr>
        <p:spPr bwMode="auto">
          <a:xfrm>
            <a:off x="1384300" y="2781300"/>
            <a:ext cx="687388" cy="687388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b="1"/>
              <a:t>ALU</a:t>
            </a:r>
            <a:endParaRPr lang="en-US" altLang="en-US" sz="1600" b="1"/>
          </a:p>
        </p:txBody>
      </p:sp>
      <p:sp>
        <p:nvSpPr>
          <p:cNvPr id="86054" name="Oval 38"/>
          <p:cNvSpPr>
            <a:spLocks noChangeArrowheads="1"/>
          </p:cNvSpPr>
          <p:nvPr/>
        </p:nvSpPr>
        <p:spPr bwMode="auto">
          <a:xfrm>
            <a:off x="431800" y="2781300"/>
            <a:ext cx="685800" cy="685800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86056" name="Text Box 40"/>
          <p:cNvSpPr txBox="1">
            <a:spLocks noChangeArrowheads="1"/>
          </p:cNvSpPr>
          <p:nvPr/>
        </p:nvSpPr>
        <p:spPr bwMode="auto">
          <a:xfrm>
            <a:off x="350838" y="2938463"/>
            <a:ext cx="8731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b="1"/>
              <a:t>Registers</a:t>
            </a:r>
            <a:endParaRPr lang="en-US" altLang="en-US" sz="1600" b="1"/>
          </a:p>
        </p:txBody>
      </p:sp>
      <p:sp>
        <p:nvSpPr>
          <p:cNvPr id="86057" name="Text Box 41"/>
          <p:cNvSpPr txBox="1">
            <a:spLocks noChangeArrowheads="1"/>
          </p:cNvSpPr>
          <p:nvPr/>
        </p:nvSpPr>
        <p:spPr bwMode="auto">
          <a:xfrm>
            <a:off x="879475" y="3289300"/>
            <a:ext cx="731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b="1"/>
              <a:t>Internal</a:t>
            </a:r>
          </a:p>
          <a:p>
            <a:r>
              <a:rPr lang="en-US" altLang="en-US" sz="1200" b="1"/>
              <a:t>Bus</a:t>
            </a:r>
          </a:p>
        </p:txBody>
      </p:sp>
      <p:sp>
        <p:nvSpPr>
          <p:cNvPr id="86058" name="Text Box 42"/>
          <p:cNvSpPr txBox="1">
            <a:spLocks noChangeArrowheads="1"/>
          </p:cNvSpPr>
          <p:nvPr/>
        </p:nvSpPr>
        <p:spPr bwMode="auto">
          <a:xfrm>
            <a:off x="5602288" y="1752600"/>
            <a:ext cx="15224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Control Unit</a:t>
            </a:r>
            <a:endParaRPr lang="en-US" altLang="en-US" sz="1600"/>
          </a:p>
        </p:txBody>
      </p:sp>
      <p:sp>
        <p:nvSpPr>
          <p:cNvPr id="86048" name="Line 32"/>
          <p:cNvSpPr>
            <a:spLocks noChangeShapeType="1"/>
          </p:cNvSpPr>
          <p:nvPr/>
        </p:nvSpPr>
        <p:spPr bwMode="auto">
          <a:xfrm flipV="1">
            <a:off x="1055688" y="1676400"/>
            <a:ext cx="4545012" cy="2138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40" grpId="0" animBg="1"/>
      <p:bldP spid="86041" grpId="0" animBg="1"/>
      <p:bldP spid="86042" grpId="0" animBg="1"/>
      <p:bldP spid="86043" grpId="0" animBg="1"/>
      <p:bldP spid="86044" grpId="0" animBg="1"/>
      <p:bldP spid="86045" grpId="0"/>
      <p:bldP spid="86046" grpId="0"/>
      <p:bldP spid="86047" grpId="0"/>
      <p:bldP spid="86050" grpId="0"/>
      <p:bldP spid="86055" grpId="0" animBg="1"/>
      <p:bldP spid="86051" grpId="0" animBg="1"/>
      <p:bldP spid="86052" grpId="0"/>
      <p:bldP spid="86053" grpId="0" animBg="1"/>
      <p:bldP spid="86054" grpId="0" animBg="1"/>
      <p:bldP spid="86056" grpId="0"/>
      <p:bldP spid="86057" grpId="0"/>
      <p:bldP spid="8605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Function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All computers have the following functions:</a:t>
            </a:r>
          </a:p>
          <a:p>
            <a:pPr lvl="1"/>
            <a:r>
              <a:rPr lang="en-US" altLang="en-US">
                <a:solidFill>
                  <a:srgbClr val="3333FF"/>
                </a:solidFill>
              </a:rPr>
              <a:t>Data storage</a:t>
            </a:r>
          </a:p>
          <a:p>
            <a:pPr lvl="1"/>
            <a:r>
              <a:rPr lang="en-US" altLang="en-US">
                <a:solidFill>
                  <a:srgbClr val="3333FF"/>
                </a:solidFill>
              </a:rPr>
              <a:t>Date processing</a:t>
            </a:r>
          </a:p>
          <a:p>
            <a:pPr lvl="1"/>
            <a:r>
              <a:rPr lang="en-US" altLang="en-US">
                <a:solidFill>
                  <a:srgbClr val="3333FF"/>
                </a:solidFill>
              </a:rPr>
              <a:t>Data movement</a:t>
            </a:r>
          </a:p>
          <a:p>
            <a:pPr lvl="1"/>
            <a:r>
              <a:rPr lang="en-US" altLang="en-US">
                <a:solidFill>
                  <a:srgbClr val="3333FF"/>
                </a:solidFill>
              </a:rPr>
              <a:t>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Function</a:t>
            </a:r>
            <a:r>
              <a:rPr lang="en-US" altLang="en-US">
                <a:cs typeface="Times New Roman" panose="02020603050405020304" pitchFamily="18" charset="0"/>
              </a:rPr>
              <a:t>al View of a Computer</a:t>
            </a:r>
          </a:p>
        </p:txBody>
      </p:sp>
      <p:sp>
        <p:nvSpPr>
          <p:cNvPr id="88069" name="Oval 5"/>
          <p:cNvSpPr>
            <a:spLocks noChangeArrowheads="1"/>
          </p:cNvSpPr>
          <p:nvPr/>
        </p:nvSpPr>
        <p:spPr bwMode="auto">
          <a:xfrm>
            <a:off x="1739900" y="2857500"/>
            <a:ext cx="1219200" cy="1219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88070" name="Line 6"/>
          <p:cNvSpPr>
            <a:spLocks noChangeShapeType="1"/>
          </p:cNvSpPr>
          <p:nvPr/>
        </p:nvSpPr>
        <p:spPr bwMode="auto">
          <a:xfrm flipH="1">
            <a:off x="596900" y="31623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1" name="Line 7"/>
          <p:cNvSpPr>
            <a:spLocks noChangeShapeType="1"/>
          </p:cNvSpPr>
          <p:nvPr/>
        </p:nvSpPr>
        <p:spPr bwMode="auto">
          <a:xfrm>
            <a:off x="596900" y="37719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2" name="Line 8"/>
          <p:cNvSpPr>
            <a:spLocks noChangeShapeType="1"/>
          </p:cNvSpPr>
          <p:nvPr/>
        </p:nvSpPr>
        <p:spPr bwMode="auto">
          <a:xfrm>
            <a:off x="2882900" y="37719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3" name="Line 9"/>
          <p:cNvSpPr>
            <a:spLocks noChangeShapeType="1"/>
          </p:cNvSpPr>
          <p:nvPr/>
        </p:nvSpPr>
        <p:spPr bwMode="auto">
          <a:xfrm flipH="1">
            <a:off x="2882900" y="31623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 flipV="1">
            <a:off x="5778500" y="22479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5" name="Line 11"/>
          <p:cNvSpPr>
            <a:spLocks noChangeShapeType="1"/>
          </p:cNvSpPr>
          <p:nvPr/>
        </p:nvSpPr>
        <p:spPr bwMode="auto">
          <a:xfrm flipH="1">
            <a:off x="6007100" y="2705100"/>
            <a:ext cx="1066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6" name="Line 12"/>
          <p:cNvSpPr>
            <a:spLocks noChangeShapeType="1"/>
          </p:cNvSpPr>
          <p:nvPr/>
        </p:nvSpPr>
        <p:spPr bwMode="auto">
          <a:xfrm>
            <a:off x="5930900" y="36957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7" name="Line 13"/>
          <p:cNvSpPr>
            <a:spLocks noChangeShapeType="1"/>
          </p:cNvSpPr>
          <p:nvPr/>
        </p:nvSpPr>
        <p:spPr bwMode="auto">
          <a:xfrm flipH="1" flipV="1">
            <a:off x="5626100" y="4000500"/>
            <a:ext cx="1371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8" name="Text Box 14"/>
          <p:cNvSpPr txBox="1">
            <a:spLocks noChangeArrowheads="1"/>
          </p:cNvSpPr>
          <p:nvPr/>
        </p:nvSpPr>
        <p:spPr bwMode="auto">
          <a:xfrm>
            <a:off x="1825625" y="3009900"/>
            <a:ext cx="113347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600"/>
              <a:t>Data</a:t>
            </a:r>
          </a:p>
          <a:p>
            <a:r>
              <a:rPr lang="en-GB" altLang="en-US" sz="1600"/>
              <a:t>Movement</a:t>
            </a:r>
          </a:p>
          <a:p>
            <a:r>
              <a:rPr lang="en-GB" altLang="en-US" sz="1600"/>
              <a:t>Apparatus</a:t>
            </a:r>
            <a:endParaRPr lang="en-GB" altLang="en-US"/>
          </a:p>
        </p:txBody>
      </p:sp>
      <p:sp>
        <p:nvSpPr>
          <p:cNvPr id="88079" name="Text Box 15"/>
          <p:cNvSpPr txBox="1">
            <a:spLocks noChangeArrowheads="1"/>
          </p:cNvSpPr>
          <p:nvPr/>
        </p:nvSpPr>
        <p:spPr bwMode="auto">
          <a:xfrm>
            <a:off x="4787900" y="3114675"/>
            <a:ext cx="12223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600"/>
              <a:t>Control</a:t>
            </a:r>
          </a:p>
          <a:p>
            <a:r>
              <a:rPr lang="en-GB" altLang="en-US" sz="1600"/>
              <a:t>Mechanism</a:t>
            </a:r>
            <a:endParaRPr lang="en-GB" altLang="en-US"/>
          </a:p>
        </p:txBody>
      </p:sp>
      <p:sp>
        <p:nvSpPr>
          <p:cNvPr id="88080" name="Text Box 16"/>
          <p:cNvSpPr txBox="1">
            <a:spLocks noChangeArrowheads="1"/>
          </p:cNvSpPr>
          <p:nvPr/>
        </p:nvSpPr>
        <p:spPr bwMode="auto">
          <a:xfrm>
            <a:off x="7169150" y="1955800"/>
            <a:ext cx="89535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600"/>
              <a:t>Data</a:t>
            </a:r>
          </a:p>
          <a:p>
            <a:r>
              <a:rPr lang="en-GB" altLang="en-US" sz="1600"/>
              <a:t>Storage</a:t>
            </a:r>
          </a:p>
          <a:p>
            <a:r>
              <a:rPr lang="en-GB" altLang="en-US" sz="1600"/>
              <a:t>Facility</a:t>
            </a:r>
            <a:endParaRPr lang="en-GB" altLang="en-US"/>
          </a:p>
        </p:txBody>
      </p:sp>
      <p:sp>
        <p:nvSpPr>
          <p:cNvPr id="88081" name="Text Box 17"/>
          <p:cNvSpPr txBox="1">
            <a:spLocks noChangeArrowheads="1"/>
          </p:cNvSpPr>
          <p:nvPr/>
        </p:nvSpPr>
        <p:spPr bwMode="auto">
          <a:xfrm>
            <a:off x="7073900" y="4305300"/>
            <a:ext cx="118745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600"/>
              <a:t>Data</a:t>
            </a:r>
          </a:p>
          <a:p>
            <a:r>
              <a:rPr lang="en-GB" altLang="en-US" sz="1600"/>
              <a:t>Processing</a:t>
            </a:r>
          </a:p>
          <a:p>
            <a:r>
              <a:rPr lang="en-GB" altLang="en-US" sz="1600"/>
              <a:t>Facility</a:t>
            </a:r>
            <a:endParaRPr lang="en-GB" altLang="en-US"/>
          </a:p>
        </p:txBody>
      </p:sp>
      <p:sp>
        <p:nvSpPr>
          <p:cNvPr id="88082" name="Oval 18"/>
          <p:cNvSpPr>
            <a:spLocks noChangeArrowheads="1"/>
          </p:cNvSpPr>
          <p:nvPr/>
        </p:nvSpPr>
        <p:spPr bwMode="auto">
          <a:xfrm>
            <a:off x="4787900" y="2857500"/>
            <a:ext cx="1219200" cy="1219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88083" name="Oval 19"/>
          <p:cNvSpPr>
            <a:spLocks noChangeArrowheads="1"/>
          </p:cNvSpPr>
          <p:nvPr/>
        </p:nvSpPr>
        <p:spPr bwMode="auto">
          <a:xfrm>
            <a:off x="6997700" y="1790700"/>
            <a:ext cx="1219200" cy="1219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88084" name="Oval 20"/>
          <p:cNvSpPr>
            <a:spLocks noChangeArrowheads="1"/>
          </p:cNvSpPr>
          <p:nvPr/>
        </p:nvSpPr>
        <p:spPr bwMode="auto">
          <a:xfrm>
            <a:off x="6997700" y="4152900"/>
            <a:ext cx="1219200" cy="1219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  <p:bldP spid="88078" grpId="0"/>
      <p:bldP spid="88079" grpId="0"/>
      <p:bldP spid="88080" grpId="0"/>
      <p:bldP spid="88081" grpId="0"/>
      <p:bldP spid="88082" grpId="0" animBg="1"/>
      <p:bldP spid="88083" grpId="0" animBg="1"/>
      <p:bldP spid="8808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Movement</a:t>
            </a:r>
            <a:endParaRPr lang="en-US" altLang="en-US">
              <a:cs typeface="Times New Roman" panose="02020603050405020304" pitchFamily="18" charset="0"/>
            </a:endParaRPr>
          </a:p>
        </p:txBody>
      </p:sp>
      <p:sp>
        <p:nvSpPr>
          <p:cNvPr id="23555" name="Content Placeholder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e.g., keyboard to screen.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685800" y="2514600"/>
            <a:ext cx="7664450" cy="3581400"/>
            <a:chOff x="432" y="1584"/>
            <a:chExt cx="4828" cy="2256"/>
          </a:xfrm>
        </p:grpSpPr>
        <p:sp>
          <p:nvSpPr>
            <p:cNvPr id="23561" name="Oval 21"/>
            <p:cNvSpPr>
              <a:spLocks noChangeArrowheads="1"/>
            </p:cNvSpPr>
            <p:nvPr/>
          </p:nvSpPr>
          <p:spPr bwMode="auto">
            <a:xfrm>
              <a:off x="1152" y="2256"/>
              <a:ext cx="768" cy="7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CA" altLang="en-US"/>
            </a:p>
          </p:txBody>
        </p:sp>
        <p:sp>
          <p:nvSpPr>
            <p:cNvPr id="23562" name="Line 22"/>
            <p:cNvSpPr>
              <a:spLocks noChangeShapeType="1"/>
            </p:cNvSpPr>
            <p:nvPr/>
          </p:nvSpPr>
          <p:spPr bwMode="auto">
            <a:xfrm flipH="1">
              <a:off x="432" y="24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3" name="Line 23"/>
            <p:cNvSpPr>
              <a:spLocks noChangeShapeType="1"/>
            </p:cNvSpPr>
            <p:nvPr/>
          </p:nvSpPr>
          <p:spPr bwMode="auto">
            <a:xfrm>
              <a:off x="432" y="283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4" name="Line 24"/>
            <p:cNvSpPr>
              <a:spLocks noChangeShapeType="1"/>
            </p:cNvSpPr>
            <p:nvPr/>
          </p:nvSpPr>
          <p:spPr bwMode="auto">
            <a:xfrm>
              <a:off x="1872" y="2832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5" name="Line 25"/>
            <p:cNvSpPr>
              <a:spLocks noChangeShapeType="1"/>
            </p:cNvSpPr>
            <p:nvPr/>
          </p:nvSpPr>
          <p:spPr bwMode="auto">
            <a:xfrm flipH="1">
              <a:off x="1872" y="2448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6" name="Line 26"/>
            <p:cNvSpPr>
              <a:spLocks noChangeShapeType="1"/>
            </p:cNvSpPr>
            <p:nvPr/>
          </p:nvSpPr>
          <p:spPr bwMode="auto">
            <a:xfrm flipV="1">
              <a:off x="3696" y="1872"/>
              <a:ext cx="76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7" name="Line 27"/>
            <p:cNvSpPr>
              <a:spLocks noChangeShapeType="1"/>
            </p:cNvSpPr>
            <p:nvPr/>
          </p:nvSpPr>
          <p:spPr bwMode="auto">
            <a:xfrm flipH="1">
              <a:off x="3840" y="2160"/>
              <a:ext cx="67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8" name="Line 28"/>
            <p:cNvSpPr>
              <a:spLocks noChangeShapeType="1"/>
            </p:cNvSpPr>
            <p:nvPr/>
          </p:nvSpPr>
          <p:spPr bwMode="auto">
            <a:xfrm>
              <a:off x="3792" y="2784"/>
              <a:ext cx="76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9" name="Line 29"/>
            <p:cNvSpPr>
              <a:spLocks noChangeShapeType="1"/>
            </p:cNvSpPr>
            <p:nvPr/>
          </p:nvSpPr>
          <p:spPr bwMode="auto">
            <a:xfrm flipH="1" flipV="1">
              <a:off x="3600" y="2976"/>
              <a:ext cx="86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0" name="Text Box 30"/>
            <p:cNvSpPr txBox="1">
              <a:spLocks noChangeArrowheads="1"/>
            </p:cNvSpPr>
            <p:nvPr/>
          </p:nvSpPr>
          <p:spPr bwMode="auto">
            <a:xfrm>
              <a:off x="1206" y="2352"/>
              <a:ext cx="714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sz="1600"/>
                <a:t>Data</a:t>
              </a:r>
            </a:p>
            <a:p>
              <a:r>
                <a:rPr lang="en-GB" altLang="en-US" sz="1600"/>
                <a:t>Movement</a:t>
              </a:r>
            </a:p>
            <a:p>
              <a:r>
                <a:rPr lang="en-GB" altLang="en-US" sz="1600"/>
                <a:t>Apparatus</a:t>
              </a:r>
              <a:endParaRPr lang="en-GB" altLang="en-US"/>
            </a:p>
          </p:txBody>
        </p:sp>
        <p:sp>
          <p:nvSpPr>
            <p:cNvPr id="23571" name="Text Box 31"/>
            <p:cNvSpPr txBox="1">
              <a:spLocks noChangeArrowheads="1"/>
            </p:cNvSpPr>
            <p:nvPr/>
          </p:nvSpPr>
          <p:spPr bwMode="auto">
            <a:xfrm>
              <a:off x="3072" y="2418"/>
              <a:ext cx="77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sz="1600"/>
                <a:t>Control</a:t>
              </a:r>
            </a:p>
            <a:p>
              <a:r>
                <a:rPr lang="en-GB" altLang="en-US" sz="1600"/>
                <a:t>Mechanism</a:t>
              </a:r>
              <a:endParaRPr lang="en-GB" altLang="en-US"/>
            </a:p>
          </p:txBody>
        </p:sp>
        <p:sp>
          <p:nvSpPr>
            <p:cNvPr id="23572" name="Text Box 32"/>
            <p:cNvSpPr txBox="1">
              <a:spLocks noChangeArrowheads="1"/>
            </p:cNvSpPr>
            <p:nvPr/>
          </p:nvSpPr>
          <p:spPr bwMode="auto">
            <a:xfrm>
              <a:off x="4572" y="1688"/>
              <a:ext cx="564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sz="1600"/>
                <a:t>Data</a:t>
              </a:r>
            </a:p>
            <a:p>
              <a:r>
                <a:rPr lang="en-GB" altLang="en-US" sz="1600"/>
                <a:t>Storage</a:t>
              </a:r>
            </a:p>
            <a:p>
              <a:r>
                <a:rPr lang="en-GB" altLang="en-US" sz="1600"/>
                <a:t>Facility</a:t>
              </a:r>
              <a:endParaRPr lang="en-GB" altLang="en-US"/>
            </a:p>
          </p:txBody>
        </p:sp>
        <p:sp>
          <p:nvSpPr>
            <p:cNvPr id="23573" name="Text Box 33"/>
            <p:cNvSpPr txBox="1">
              <a:spLocks noChangeArrowheads="1"/>
            </p:cNvSpPr>
            <p:nvPr/>
          </p:nvSpPr>
          <p:spPr bwMode="auto">
            <a:xfrm>
              <a:off x="4512" y="3168"/>
              <a:ext cx="748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sz="1600"/>
                <a:t>Data</a:t>
              </a:r>
            </a:p>
            <a:p>
              <a:r>
                <a:rPr lang="en-GB" altLang="en-US" sz="1600"/>
                <a:t>Processing</a:t>
              </a:r>
            </a:p>
            <a:p>
              <a:r>
                <a:rPr lang="en-GB" altLang="en-US" sz="1600"/>
                <a:t>Facility</a:t>
              </a:r>
              <a:endParaRPr lang="en-GB" altLang="en-US"/>
            </a:p>
          </p:txBody>
        </p:sp>
        <p:sp>
          <p:nvSpPr>
            <p:cNvPr id="23574" name="Oval 34"/>
            <p:cNvSpPr>
              <a:spLocks noChangeArrowheads="1"/>
            </p:cNvSpPr>
            <p:nvPr/>
          </p:nvSpPr>
          <p:spPr bwMode="auto">
            <a:xfrm>
              <a:off x="3072" y="2256"/>
              <a:ext cx="768" cy="7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CA" altLang="en-US"/>
            </a:p>
          </p:txBody>
        </p:sp>
        <p:sp>
          <p:nvSpPr>
            <p:cNvPr id="23575" name="Oval 35"/>
            <p:cNvSpPr>
              <a:spLocks noChangeArrowheads="1"/>
            </p:cNvSpPr>
            <p:nvPr/>
          </p:nvSpPr>
          <p:spPr bwMode="auto">
            <a:xfrm>
              <a:off x="4464" y="1584"/>
              <a:ext cx="768" cy="7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CA" altLang="en-US"/>
            </a:p>
          </p:txBody>
        </p:sp>
        <p:sp>
          <p:nvSpPr>
            <p:cNvPr id="23576" name="Oval 36"/>
            <p:cNvSpPr>
              <a:spLocks noChangeArrowheads="1"/>
            </p:cNvSpPr>
            <p:nvPr/>
          </p:nvSpPr>
          <p:spPr bwMode="auto">
            <a:xfrm>
              <a:off x="4464" y="3072"/>
              <a:ext cx="768" cy="7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CA" altLang="en-US"/>
            </a:p>
          </p:txBody>
        </p:sp>
      </p:grpSp>
      <p:sp>
        <p:nvSpPr>
          <p:cNvPr id="89126" name="Line 38"/>
          <p:cNvSpPr>
            <a:spLocks noChangeShapeType="1"/>
          </p:cNvSpPr>
          <p:nvPr/>
        </p:nvSpPr>
        <p:spPr bwMode="auto">
          <a:xfrm>
            <a:off x="736600" y="3276600"/>
            <a:ext cx="4800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89127" name="Line 39"/>
          <p:cNvSpPr>
            <a:spLocks noChangeShapeType="1"/>
          </p:cNvSpPr>
          <p:nvPr/>
        </p:nvSpPr>
        <p:spPr bwMode="auto">
          <a:xfrm flipH="1">
            <a:off x="736600" y="5105400"/>
            <a:ext cx="4800600" cy="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89128" name="Arc 40"/>
          <p:cNvSpPr>
            <a:spLocks/>
          </p:cNvSpPr>
          <p:nvPr/>
        </p:nvSpPr>
        <p:spPr bwMode="auto">
          <a:xfrm flipV="1">
            <a:off x="5537200" y="4191000"/>
            <a:ext cx="914400" cy="9144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89129" name="Arc 41"/>
          <p:cNvSpPr>
            <a:spLocks/>
          </p:cNvSpPr>
          <p:nvPr/>
        </p:nvSpPr>
        <p:spPr bwMode="auto">
          <a:xfrm>
            <a:off x="5537200" y="3276600"/>
            <a:ext cx="914400" cy="9144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Storage</a:t>
            </a:r>
            <a:endParaRPr lang="en-US" altLang="en-US">
              <a:cs typeface="Times New Roman" panose="02020603050405020304" pitchFamily="18" charset="0"/>
            </a:endParaRPr>
          </a:p>
        </p:txBody>
      </p:sp>
      <p:sp>
        <p:nvSpPr>
          <p:cNvPr id="24579" name="Content Placeholder 2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e.g., Internet download to a disk.</a:t>
            </a:r>
          </a:p>
        </p:txBody>
      </p:sp>
      <p:sp>
        <p:nvSpPr>
          <p:cNvPr id="90134" name="Oval 22"/>
          <p:cNvSpPr>
            <a:spLocks noChangeArrowheads="1"/>
          </p:cNvSpPr>
          <p:nvPr/>
        </p:nvSpPr>
        <p:spPr bwMode="auto">
          <a:xfrm>
            <a:off x="1778000" y="3454400"/>
            <a:ext cx="1219200" cy="1219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90135" name="Line 23"/>
          <p:cNvSpPr>
            <a:spLocks noChangeShapeType="1"/>
          </p:cNvSpPr>
          <p:nvPr/>
        </p:nvSpPr>
        <p:spPr bwMode="auto">
          <a:xfrm flipH="1">
            <a:off x="635000" y="3759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36" name="Line 24"/>
          <p:cNvSpPr>
            <a:spLocks noChangeShapeType="1"/>
          </p:cNvSpPr>
          <p:nvPr/>
        </p:nvSpPr>
        <p:spPr bwMode="auto">
          <a:xfrm>
            <a:off x="635000" y="4368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37" name="Line 25"/>
          <p:cNvSpPr>
            <a:spLocks noChangeShapeType="1"/>
          </p:cNvSpPr>
          <p:nvPr/>
        </p:nvSpPr>
        <p:spPr bwMode="auto">
          <a:xfrm>
            <a:off x="2921000" y="43688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38" name="Line 26"/>
          <p:cNvSpPr>
            <a:spLocks noChangeShapeType="1"/>
          </p:cNvSpPr>
          <p:nvPr/>
        </p:nvSpPr>
        <p:spPr bwMode="auto">
          <a:xfrm flipH="1">
            <a:off x="2921000" y="3759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39" name="Line 27"/>
          <p:cNvSpPr>
            <a:spLocks noChangeShapeType="1"/>
          </p:cNvSpPr>
          <p:nvPr/>
        </p:nvSpPr>
        <p:spPr bwMode="auto">
          <a:xfrm flipV="1">
            <a:off x="5816600" y="28448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40" name="Line 28"/>
          <p:cNvSpPr>
            <a:spLocks noChangeShapeType="1"/>
          </p:cNvSpPr>
          <p:nvPr/>
        </p:nvSpPr>
        <p:spPr bwMode="auto">
          <a:xfrm flipH="1">
            <a:off x="6045200" y="3302000"/>
            <a:ext cx="1066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41" name="Line 29"/>
          <p:cNvSpPr>
            <a:spLocks noChangeShapeType="1"/>
          </p:cNvSpPr>
          <p:nvPr/>
        </p:nvSpPr>
        <p:spPr bwMode="auto">
          <a:xfrm>
            <a:off x="5969000" y="42926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42" name="Line 30"/>
          <p:cNvSpPr>
            <a:spLocks noChangeShapeType="1"/>
          </p:cNvSpPr>
          <p:nvPr/>
        </p:nvSpPr>
        <p:spPr bwMode="auto">
          <a:xfrm flipH="1" flipV="1">
            <a:off x="5664200" y="4597400"/>
            <a:ext cx="1371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43" name="Text Box 31"/>
          <p:cNvSpPr txBox="1">
            <a:spLocks noChangeArrowheads="1"/>
          </p:cNvSpPr>
          <p:nvPr/>
        </p:nvSpPr>
        <p:spPr bwMode="auto">
          <a:xfrm>
            <a:off x="1863725" y="3606800"/>
            <a:ext cx="113347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600"/>
              <a:t>Data</a:t>
            </a:r>
          </a:p>
          <a:p>
            <a:r>
              <a:rPr lang="en-GB" altLang="en-US" sz="1600"/>
              <a:t>Movement</a:t>
            </a:r>
          </a:p>
          <a:p>
            <a:r>
              <a:rPr lang="en-GB" altLang="en-US" sz="1600"/>
              <a:t>Apparatus</a:t>
            </a:r>
            <a:endParaRPr lang="en-GB" altLang="en-US"/>
          </a:p>
        </p:txBody>
      </p:sp>
      <p:sp>
        <p:nvSpPr>
          <p:cNvPr id="90144" name="Text Box 32"/>
          <p:cNvSpPr txBox="1">
            <a:spLocks noChangeArrowheads="1"/>
          </p:cNvSpPr>
          <p:nvPr/>
        </p:nvSpPr>
        <p:spPr bwMode="auto">
          <a:xfrm>
            <a:off x="4826000" y="3711575"/>
            <a:ext cx="12223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600"/>
              <a:t>Control</a:t>
            </a:r>
          </a:p>
          <a:p>
            <a:r>
              <a:rPr lang="en-GB" altLang="en-US" sz="1600"/>
              <a:t>Mechanism</a:t>
            </a:r>
            <a:endParaRPr lang="en-GB" altLang="en-US"/>
          </a:p>
        </p:txBody>
      </p:sp>
      <p:sp>
        <p:nvSpPr>
          <p:cNvPr id="90145" name="Text Box 33"/>
          <p:cNvSpPr txBox="1">
            <a:spLocks noChangeArrowheads="1"/>
          </p:cNvSpPr>
          <p:nvPr/>
        </p:nvSpPr>
        <p:spPr bwMode="auto">
          <a:xfrm>
            <a:off x="7207250" y="2552700"/>
            <a:ext cx="89535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600"/>
              <a:t>Data</a:t>
            </a:r>
          </a:p>
          <a:p>
            <a:r>
              <a:rPr lang="en-GB" altLang="en-US" sz="1600"/>
              <a:t>Storage</a:t>
            </a:r>
          </a:p>
          <a:p>
            <a:r>
              <a:rPr lang="en-GB" altLang="en-US" sz="1600"/>
              <a:t>Facility</a:t>
            </a:r>
            <a:endParaRPr lang="en-GB" altLang="en-US"/>
          </a:p>
        </p:txBody>
      </p:sp>
      <p:sp>
        <p:nvSpPr>
          <p:cNvPr id="90146" name="Text Box 34"/>
          <p:cNvSpPr txBox="1">
            <a:spLocks noChangeArrowheads="1"/>
          </p:cNvSpPr>
          <p:nvPr/>
        </p:nvSpPr>
        <p:spPr bwMode="auto">
          <a:xfrm>
            <a:off x="7112000" y="4902200"/>
            <a:ext cx="118745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600"/>
              <a:t>Data</a:t>
            </a:r>
          </a:p>
          <a:p>
            <a:r>
              <a:rPr lang="en-GB" altLang="en-US" sz="1600"/>
              <a:t>Processing</a:t>
            </a:r>
          </a:p>
          <a:p>
            <a:r>
              <a:rPr lang="en-GB" altLang="en-US" sz="1600"/>
              <a:t>Facility</a:t>
            </a:r>
            <a:endParaRPr lang="en-GB" altLang="en-US"/>
          </a:p>
        </p:txBody>
      </p:sp>
      <p:sp>
        <p:nvSpPr>
          <p:cNvPr id="90147" name="Oval 35"/>
          <p:cNvSpPr>
            <a:spLocks noChangeArrowheads="1"/>
          </p:cNvSpPr>
          <p:nvPr/>
        </p:nvSpPr>
        <p:spPr bwMode="auto">
          <a:xfrm>
            <a:off x="4826000" y="3454400"/>
            <a:ext cx="1219200" cy="1219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90148" name="Oval 36"/>
          <p:cNvSpPr>
            <a:spLocks noChangeArrowheads="1"/>
          </p:cNvSpPr>
          <p:nvPr/>
        </p:nvSpPr>
        <p:spPr bwMode="auto">
          <a:xfrm>
            <a:off x="7035800" y="2387600"/>
            <a:ext cx="1219200" cy="1219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90149" name="Oval 37"/>
          <p:cNvSpPr>
            <a:spLocks noChangeArrowheads="1"/>
          </p:cNvSpPr>
          <p:nvPr/>
        </p:nvSpPr>
        <p:spPr bwMode="auto">
          <a:xfrm>
            <a:off x="7035800" y="4749800"/>
            <a:ext cx="1219200" cy="1219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90150" name="Line 38"/>
          <p:cNvSpPr>
            <a:spLocks noChangeShapeType="1"/>
          </p:cNvSpPr>
          <p:nvPr/>
        </p:nvSpPr>
        <p:spPr bwMode="auto">
          <a:xfrm flipH="1">
            <a:off x="685800" y="3149600"/>
            <a:ext cx="4953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90151" name="Line 39"/>
          <p:cNvSpPr>
            <a:spLocks noChangeShapeType="1"/>
          </p:cNvSpPr>
          <p:nvPr/>
        </p:nvSpPr>
        <p:spPr bwMode="auto">
          <a:xfrm flipV="1">
            <a:off x="5638800" y="2387600"/>
            <a:ext cx="1295400" cy="762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34" grpId="0" animBg="1"/>
      <p:bldP spid="90143" grpId="0"/>
      <p:bldP spid="90144" grpId="0"/>
      <p:bldP spid="90145" grpId="0"/>
      <p:bldP spid="90146" grpId="0"/>
      <p:bldP spid="90147" grpId="0" animBg="1"/>
      <p:bldP spid="90148" grpId="0" animBg="1"/>
      <p:bldP spid="9014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Processing to/from Storage</a:t>
            </a:r>
            <a:endParaRPr lang="en-US" altLang="en-US">
              <a:cs typeface="Times New Roman" panose="02020603050405020304" pitchFamily="18" charset="0"/>
            </a:endParaRPr>
          </a:p>
        </p:txBody>
      </p:sp>
      <p:sp>
        <p:nvSpPr>
          <p:cNvPr id="25603" name="Content Placeholder 2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e.g., updating a bank statement.</a:t>
            </a:r>
            <a:endParaRPr lang="en-GB" altLang="en-US">
              <a:solidFill>
                <a:schemeClr val="accent2"/>
              </a:solidFill>
            </a:endParaRP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685800" y="2514600"/>
            <a:ext cx="7664450" cy="3581400"/>
            <a:chOff x="432" y="1584"/>
            <a:chExt cx="4828" cy="2256"/>
          </a:xfrm>
        </p:grpSpPr>
        <p:sp>
          <p:nvSpPr>
            <p:cNvPr id="25612" name="Oval 24"/>
            <p:cNvSpPr>
              <a:spLocks noChangeArrowheads="1"/>
            </p:cNvSpPr>
            <p:nvPr/>
          </p:nvSpPr>
          <p:spPr bwMode="auto">
            <a:xfrm>
              <a:off x="1152" y="2256"/>
              <a:ext cx="768" cy="7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CA" altLang="en-US"/>
            </a:p>
          </p:txBody>
        </p:sp>
        <p:sp>
          <p:nvSpPr>
            <p:cNvPr id="25613" name="Line 25"/>
            <p:cNvSpPr>
              <a:spLocks noChangeShapeType="1"/>
            </p:cNvSpPr>
            <p:nvPr/>
          </p:nvSpPr>
          <p:spPr bwMode="auto">
            <a:xfrm flipH="1">
              <a:off x="432" y="24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4" name="Line 26"/>
            <p:cNvSpPr>
              <a:spLocks noChangeShapeType="1"/>
            </p:cNvSpPr>
            <p:nvPr/>
          </p:nvSpPr>
          <p:spPr bwMode="auto">
            <a:xfrm>
              <a:off x="432" y="283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5" name="Line 27"/>
            <p:cNvSpPr>
              <a:spLocks noChangeShapeType="1"/>
            </p:cNvSpPr>
            <p:nvPr/>
          </p:nvSpPr>
          <p:spPr bwMode="auto">
            <a:xfrm>
              <a:off x="1872" y="2832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6" name="Line 28"/>
            <p:cNvSpPr>
              <a:spLocks noChangeShapeType="1"/>
            </p:cNvSpPr>
            <p:nvPr/>
          </p:nvSpPr>
          <p:spPr bwMode="auto">
            <a:xfrm flipH="1">
              <a:off x="1872" y="2448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7" name="Line 29"/>
            <p:cNvSpPr>
              <a:spLocks noChangeShapeType="1"/>
            </p:cNvSpPr>
            <p:nvPr/>
          </p:nvSpPr>
          <p:spPr bwMode="auto">
            <a:xfrm flipV="1">
              <a:off x="3696" y="1872"/>
              <a:ext cx="76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8" name="Line 30"/>
            <p:cNvSpPr>
              <a:spLocks noChangeShapeType="1"/>
            </p:cNvSpPr>
            <p:nvPr/>
          </p:nvSpPr>
          <p:spPr bwMode="auto">
            <a:xfrm flipH="1">
              <a:off x="3840" y="2160"/>
              <a:ext cx="67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9" name="Line 31"/>
            <p:cNvSpPr>
              <a:spLocks noChangeShapeType="1"/>
            </p:cNvSpPr>
            <p:nvPr/>
          </p:nvSpPr>
          <p:spPr bwMode="auto">
            <a:xfrm>
              <a:off x="3792" y="2784"/>
              <a:ext cx="76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0" name="Line 32"/>
            <p:cNvSpPr>
              <a:spLocks noChangeShapeType="1"/>
            </p:cNvSpPr>
            <p:nvPr/>
          </p:nvSpPr>
          <p:spPr bwMode="auto">
            <a:xfrm flipH="1" flipV="1">
              <a:off x="3600" y="2976"/>
              <a:ext cx="86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1" name="Text Box 33"/>
            <p:cNvSpPr txBox="1">
              <a:spLocks noChangeArrowheads="1"/>
            </p:cNvSpPr>
            <p:nvPr/>
          </p:nvSpPr>
          <p:spPr bwMode="auto">
            <a:xfrm>
              <a:off x="1206" y="2352"/>
              <a:ext cx="714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sz="1600"/>
                <a:t>Data</a:t>
              </a:r>
            </a:p>
            <a:p>
              <a:r>
                <a:rPr lang="en-GB" altLang="en-US" sz="1600"/>
                <a:t>Movement</a:t>
              </a:r>
            </a:p>
            <a:p>
              <a:r>
                <a:rPr lang="en-GB" altLang="en-US" sz="1600"/>
                <a:t>Apparatus</a:t>
              </a:r>
              <a:endParaRPr lang="en-GB" altLang="en-US"/>
            </a:p>
          </p:txBody>
        </p:sp>
        <p:sp>
          <p:nvSpPr>
            <p:cNvPr id="25622" name="Text Box 34"/>
            <p:cNvSpPr txBox="1">
              <a:spLocks noChangeArrowheads="1"/>
            </p:cNvSpPr>
            <p:nvPr/>
          </p:nvSpPr>
          <p:spPr bwMode="auto">
            <a:xfrm>
              <a:off x="3072" y="2418"/>
              <a:ext cx="77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sz="1600"/>
                <a:t>Control</a:t>
              </a:r>
            </a:p>
            <a:p>
              <a:r>
                <a:rPr lang="en-GB" altLang="en-US" sz="1600"/>
                <a:t>Mechanism</a:t>
              </a:r>
              <a:endParaRPr lang="en-GB" altLang="en-US"/>
            </a:p>
          </p:txBody>
        </p:sp>
        <p:sp>
          <p:nvSpPr>
            <p:cNvPr id="25623" name="Text Box 35"/>
            <p:cNvSpPr txBox="1">
              <a:spLocks noChangeArrowheads="1"/>
            </p:cNvSpPr>
            <p:nvPr/>
          </p:nvSpPr>
          <p:spPr bwMode="auto">
            <a:xfrm>
              <a:off x="4572" y="1688"/>
              <a:ext cx="564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sz="1600"/>
                <a:t>Data</a:t>
              </a:r>
            </a:p>
            <a:p>
              <a:r>
                <a:rPr lang="en-GB" altLang="en-US" sz="1600"/>
                <a:t>Storage</a:t>
              </a:r>
            </a:p>
            <a:p>
              <a:r>
                <a:rPr lang="en-GB" altLang="en-US" sz="1600"/>
                <a:t>Facility</a:t>
              </a:r>
              <a:endParaRPr lang="en-GB" altLang="en-US"/>
            </a:p>
          </p:txBody>
        </p:sp>
        <p:sp>
          <p:nvSpPr>
            <p:cNvPr id="25624" name="Text Box 36"/>
            <p:cNvSpPr txBox="1">
              <a:spLocks noChangeArrowheads="1"/>
            </p:cNvSpPr>
            <p:nvPr/>
          </p:nvSpPr>
          <p:spPr bwMode="auto">
            <a:xfrm>
              <a:off x="4512" y="3168"/>
              <a:ext cx="748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sz="1600"/>
                <a:t>Data</a:t>
              </a:r>
            </a:p>
            <a:p>
              <a:r>
                <a:rPr lang="en-GB" altLang="en-US" sz="1600"/>
                <a:t>Processing</a:t>
              </a:r>
            </a:p>
            <a:p>
              <a:r>
                <a:rPr lang="en-GB" altLang="en-US" sz="1600"/>
                <a:t>Facility</a:t>
              </a:r>
              <a:endParaRPr lang="en-GB" altLang="en-US"/>
            </a:p>
          </p:txBody>
        </p:sp>
        <p:sp>
          <p:nvSpPr>
            <p:cNvPr id="25625" name="Oval 37"/>
            <p:cNvSpPr>
              <a:spLocks noChangeArrowheads="1"/>
            </p:cNvSpPr>
            <p:nvPr/>
          </p:nvSpPr>
          <p:spPr bwMode="auto">
            <a:xfrm>
              <a:off x="3072" y="2256"/>
              <a:ext cx="768" cy="7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CA" altLang="en-US"/>
            </a:p>
          </p:txBody>
        </p:sp>
        <p:sp>
          <p:nvSpPr>
            <p:cNvPr id="25626" name="Oval 38"/>
            <p:cNvSpPr>
              <a:spLocks noChangeArrowheads="1"/>
            </p:cNvSpPr>
            <p:nvPr/>
          </p:nvSpPr>
          <p:spPr bwMode="auto">
            <a:xfrm>
              <a:off x="4464" y="1584"/>
              <a:ext cx="768" cy="7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CA" altLang="en-US"/>
            </a:p>
          </p:txBody>
        </p:sp>
        <p:sp>
          <p:nvSpPr>
            <p:cNvPr id="25627" name="Oval 39"/>
            <p:cNvSpPr>
              <a:spLocks noChangeArrowheads="1"/>
            </p:cNvSpPr>
            <p:nvPr/>
          </p:nvSpPr>
          <p:spPr bwMode="auto">
            <a:xfrm>
              <a:off x="4464" y="3072"/>
              <a:ext cx="768" cy="7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CA" altLang="en-US"/>
            </a:p>
          </p:txBody>
        </p:sp>
      </p:grpSp>
      <p:sp>
        <p:nvSpPr>
          <p:cNvPr id="91176" name="Line 40"/>
          <p:cNvSpPr>
            <a:spLocks noChangeShapeType="1"/>
          </p:cNvSpPr>
          <p:nvPr/>
        </p:nvSpPr>
        <p:spPr bwMode="auto">
          <a:xfrm flipH="1">
            <a:off x="4648200" y="2133600"/>
            <a:ext cx="2362200" cy="12954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91177" name="Line 41"/>
          <p:cNvSpPr>
            <a:spLocks noChangeShapeType="1"/>
          </p:cNvSpPr>
          <p:nvPr/>
        </p:nvSpPr>
        <p:spPr bwMode="auto">
          <a:xfrm>
            <a:off x="4419600" y="4572000"/>
            <a:ext cx="3048000" cy="17526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91178" name="Line 42"/>
          <p:cNvSpPr>
            <a:spLocks noChangeShapeType="1"/>
          </p:cNvSpPr>
          <p:nvPr/>
        </p:nvSpPr>
        <p:spPr bwMode="auto">
          <a:xfrm>
            <a:off x="7239000" y="4343400"/>
            <a:ext cx="1066800" cy="5334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91179" name="Line 43"/>
          <p:cNvSpPr>
            <a:spLocks noChangeShapeType="1"/>
          </p:cNvSpPr>
          <p:nvPr/>
        </p:nvSpPr>
        <p:spPr bwMode="auto">
          <a:xfrm flipV="1">
            <a:off x="7239000" y="3733800"/>
            <a:ext cx="914400" cy="6096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91180" name="Arc 44"/>
          <p:cNvSpPr>
            <a:spLocks/>
          </p:cNvSpPr>
          <p:nvPr/>
        </p:nvSpPr>
        <p:spPr bwMode="auto">
          <a:xfrm flipH="1">
            <a:off x="4191000" y="3429000"/>
            <a:ext cx="838200" cy="685800"/>
          </a:xfrm>
          <a:custGeom>
            <a:avLst/>
            <a:gdLst>
              <a:gd name="T0" fmla="*/ 2147483647 w 21600"/>
              <a:gd name="T1" fmla="*/ 0 h 19342"/>
              <a:gd name="T2" fmla="*/ 2147483647 w 21600"/>
              <a:gd name="T3" fmla="*/ 2147483647 h 19342"/>
              <a:gd name="T4" fmla="*/ 0 w 21600"/>
              <a:gd name="T5" fmla="*/ 2147483647 h 19342"/>
              <a:gd name="T6" fmla="*/ 0 60000 65536"/>
              <a:gd name="T7" fmla="*/ 0 60000 65536"/>
              <a:gd name="T8" fmla="*/ 0 60000 65536"/>
              <a:gd name="T9" fmla="*/ 0 w 21600"/>
              <a:gd name="T10" fmla="*/ 0 h 19342"/>
              <a:gd name="T11" fmla="*/ 21600 w 21600"/>
              <a:gd name="T12" fmla="*/ 19342 h 193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9342" fill="none" extrusionOk="0">
                <a:moveTo>
                  <a:pt x="9615" y="0"/>
                </a:moveTo>
                <a:cubicBezTo>
                  <a:pt x="16957" y="3650"/>
                  <a:pt x="21600" y="11142"/>
                  <a:pt x="21600" y="19342"/>
                </a:cubicBezTo>
              </a:path>
              <a:path w="21600" h="19342" stroke="0" extrusionOk="0">
                <a:moveTo>
                  <a:pt x="9615" y="0"/>
                </a:moveTo>
                <a:cubicBezTo>
                  <a:pt x="16957" y="3650"/>
                  <a:pt x="21600" y="11142"/>
                  <a:pt x="21600" y="19342"/>
                </a:cubicBezTo>
                <a:lnTo>
                  <a:pt x="0" y="19342"/>
                </a:lnTo>
                <a:close/>
              </a:path>
            </a:pathLst>
          </a:custGeom>
          <a:noFill/>
          <a:ln w="254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91181" name="Arc 45"/>
          <p:cNvSpPr>
            <a:spLocks/>
          </p:cNvSpPr>
          <p:nvPr/>
        </p:nvSpPr>
        <p:spPr bwMode="auto">
          <a:xfrm flipV="1">
            <a:off x="7467600" y="4870450"/>
            <a:ext cx="1295400" cy="1606550"/>
          </a:xfrm>
          <a:custGeom>
            <a:avLst/>
            <a:gdLst>
              <a:gd name="T0" fmla="*/ 0 w 33355"/>
              <a:gd name="T1" fmla="*/ 2147483647 h 41180"/>
              <a:gd name="T2" fmla="*/ 2147483647 w 33355"/>
              <a:gd name="T3" fmla="*/ 2147483647 h 41180"/>
              <a:gd name="T4" fmla="*/ 2147483647 w 33355"/>
              <a:gd name="T5" fmla="*/ 2147483647 h 41180"/>
              <a:gd name="T6" fmla="*/ 0 60000 65536"/>
              <a:gd name="T7" fmla="*/ 0 60000 65536"/>
              <a:gd name="T8" fmla="*/ 0 60000 65536"/>
              <a:gd name="T9" fmla="*/ 0 w 33355"/>
              <a:gd name="T10" fmla="*/ 0 h 41180"/>
              <a:gd name="T11" fmla="*/ 33355 w 33355"/>
              <a:gd name="T12" fmla="*/ 41180 h 411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355" h="41180" fill="none" extrusionOk="0">
                <a:moveTo>
                  <a:pt x="-1" y="3478"/>
                </a:moveTo>
                <a:cubicBezTo>
                  <a:pt x="3500" y="1208"/>
                  <a:pt x="7582" y="-1"/>
                  <a:pt x="11755" y="0"/>
                </a:cubicBezTo>
                <a:cubicBezTo>
                  <a:pt x="23684" y="0"/>
                  <a:pt x="33355" y="9670"/>
                  <a:pt x="33355" y="21600"/>
                </a:cubicBezTo>
                <a:cubicBezTo>
                  <a:pt x="33355" y="29997"/>
                  <a:pt x="28487" y="37634"/>
                  <a:pt x="20875" y="41180"/>
                </a:cubicBezTo>
              </a:path>
              <a:path w="33355" h="41180" stroke="0" extrusionOk="0">
                <a:moveTo>
                  <a:pt x="-1" y="3478"/>
                </a:moveTo>
                <a:cubicBezTo>
                  <a:pt x="3500" y="1208"/>
                  <a:pt x="7582" y="-1"/>
                  <a:pt x="11755" y="0"/>
                </a:cubicBezTo>
                <a:cubicBezTo>
                  <a:pt x="23684" y="0"/>
                  <a:pt x="33355" y="9670"/>
                  <a:pt x="33355" y="21600"/>
                </a:cubicBezTo>
                <a:cubicBezTo>
                  <a:pt x="33355" y="29997"/>
                  <a:pt x="28487" y="37634"/>
                  <a:pt x="20875" y="41180"/>
                </a:cubicBezTo>
                <a:lnTo>
                  <a:pt x="11755" y="21600"/>
                </a:lnTo>
                <a:close/>
              </a:path>
            </a:pathLst>
          </a:custGeom>
          <a:noFill/>
          <a:ln w="254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91182" name="Arc 46"/>
          <p:cNvSpPr>
            <a:spLocks/>
          </p:cNvSpPr>
          <p:nvPr/>
        </p:nvSpPr>
        <p:spPr bwMode="auto">
          <a:xfrm flipH="1" flipV="1">
            <a:off x="4191000" y="4114800"/>
            <a:ext cx="533400" cy="533400"/>
          </a:xfrm>
          <a:custGeom>
            <a:avLst/>
            <a:gdLst>
              <a:gd name="T0" fmla="*/ 2147483647 w 21600"/>
              <a:gd name="T1" fmla="*/ 0 h 20629"/>
              <a:gd name="T2" fmla="*/ 2147483647 w 21600"/>
              <a:gd name="T3" fmla="*/ 2147483647 h 20629"/>
              <a:gd name="T4" fmla="*/ 0 w 21600"/>
              <a:gd name="T5" fmla="*/ 2147483647 h 20629"/>
              <a:gd name="T6" fmla="*/ 0 60000 65536"/>
              <a:gd name="T7" fmla="*/ 0 60000 65536"/>
              <a:gd name="T8" fmla="*/ 0 60000 65536"/>
              <a:gd name="T9" fmla="*/ 0 w 21600"/>
              <a:gd name="T10" fmla="*/ 0 h 20629"/>
              <a:gd name="T11" fmla="*/ 21600 w 21600"/>
              <a:gd name="T12" fmla="*/ 20629 h 206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0629" fill="none" extrusionOk="0">
                <a:moveTo>
                  <a:pt x="6403" y="0"/>
                </a:moveTo>
                <a:cubicBezTo>
                  <a:pt x="15441" y="2805"/>
                  <a:pt x="21600" y="11166"/>
                  <a:pt x="21600" y="20629"/>
                </a:cubicBezTo>
              </a:path>
              <a:path w="21600" h="20629" stroke="0" extrusionOk="0">
                <a:moveTo>
                  <a:pt x="6403" y="0"/>
                </a:moveTo>
                <a:cubicBezTo>
                  <a:pt x="15441" y="2805"/>
                  <a:pt x="21600" y="11166"/>
                  <a:pt x="21600" y="20629"/>
                </a:cubicBezTo>
                <a:lnTo>
                  <a:pt x="0" y="20629"/>
                </a:lnTo>
                <a:close/>
              </a:path>
            </a:pathLst>
          </a:custGeom>
          <a:noFill/>
          <a:ln w="254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Processing from Storage to I/O</a:t>
            </a:r>
            <a:endParaRPr lang="en-US" altLang="en-US">
              <a:cs typeface="Times New Roman" panose="02020603050405020304" pitchFamily="18" charset="0"/>
            </a:endParaRPr>
          </a:p>
        </p:txBody>
      </p:sp>
      <p:sp>
        <p:nvSpPr>
          <p:cNvPr id="26627" name="Content Placeholder 2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e.g., printing a bank statement.</a:t>
            </a:r>
            <a:endParaRPr lang="en-GB" altLang="en-US">
              <a:solidFill>
                <a:schemeClr val="accent2"/>
              </a:solidFill>
            </a:endParaRP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838200" y="2247900"/>
            <a:ext cx="7664450" cy="3581400"/>
            <a:chOff x="432" y="1584"/>
            <a:chExt cx="4828" cy="2256"/>
          </a:xfrm>
        </p:grpSpPr>
        <p:sp>
          <p:nvSpPr>
            <p:cNvPr id="26634" name="Oval 29"/>
            <p:cNvSpPr>
              <a:spLocks noChangeArrowheads="1"/>
            </p:cNvSpPr>
            <p:nvPr/>
          </p:nvSpPr>
          <p:spPr bwMode="auto">
            <a:xfrm>
              <a:off x="1152" y="2256"/>
              <a:ext cx="768" cy="7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CA" altLang="en-US"/>
            </a:p>
          </p:txBody>
        </p:sp>
        <p:sp>
          <p:nvSpPr>
            <p:cNvPr id="26635" name="Line 30"/>
            <p:cNvSpPr>
              <a:spLocks noChangeShapeType="1"/>
            </p:cNvSpPr>
            <p:nvPr/>
          </p:nvSpPr>
          <p:spPr bwMode="auto">
            <a:xfrm flipH="1">
              <a:off x="432" y="24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6" name="Line 31"/>
            <p:cNvSpPr>
              <a:spLocks noChangeShapeType="1"/>
            </p:cNvSpPr>
            <p:nvPr/>
          </p:nvSpPr>
          <p:spPr bwMode="auto">
            <a:xfrm>
              <a:off x="432" y="283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7" name="Line 32"/>
            <p:cNvSpPr>
              <a:spLocks noChangeShapeType="1"/>
            </p:cNvSpPr>
            <p:nvPr/>
          </p:nvSpPr>
          <p:spPr bwMode="auto">
            <a:xfrm>
              <a:off x="1872" y="2832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8" name="Line 33"/>
            <p:cNvSpPr>
              <a:spLocks noChangeShapeType="1"/>
            </p:cNvSpPr>
            <p:nvPr/>
          </p:nvSpPr>
          <p:spPr bwMode="auto">
            <a:xfrm flipH="1">
              <a:off x="1872" y="2448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9" name="Line 34"/>
            <p:cNvSpPr>
              <a:spLocks noChangeShapeType="1"/>
            </p:cNvSpPr>
            <p:nvPr/>
          </p:nvSpPr>
          <p:spPr bwMode="auto">
            <a:xfrm flipV="1">
              <a:off x="3696" y="1872"/>
              <a:ext cx="76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0" name="Line 35"/>
            <p:cNvSpPr>
              <a:spLocks noChangeShapeType="1"/>
            </p:cNvSpPr>
            <p:nvPr/>
          </p:nvSpPr>
          <p:spPr bwMode="auto">
            <a:xfrm flipH="1">
              <a:off x="3840" y="2160"/>
              <a:ext cx="67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1" name="Line 36"/>
            <p:cNvSpPr>
              <a:spLocks noChangeShapeType="1"/>
            </p:cNvSpPr>
            <p:nvPr/>
          </p:nvSpPr>
          <p:spPr bwMode="auto">
            <a:xfrm>
              <a:off x="3792" y="2784"/>
              <a:ext cx="76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2" name="Line 37"/>
            <p:cNvSpPr>
              <a:spLocks noChangeShapeType="1"/>
            </p:cNvSpPr>
            <p:nvPr/>
          </p:nvSpPr>
          <p:spPr bwMode="auto">
            <a:xfrm flipH="1" flipV="1">
              <a:off x="3600" y="2976"/>
              <a:ext cx="86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3" name="Text Box 38"/>
            <p:cNvSpPr txBox="1">
              <a:spLocks noChangeArrowheads="1"/>
            </p:cNvSpPr>
            <p:nvPr/>
          </p:nvSpPr>
          <p:spPr bwMode="auto">
            <a:xfrm>
              <a:off x="1206" y="2352"/>
              <a:ext cx="714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sz="1600"/>
                <a:t>Data</a:t>
              </a:r>
            </a:p>
            <a:p>
              <a:r>
                <a:rPr lang="en-GB" altLang="en-US" sz="1600"/>
                <a:t>Movement</a:t>
              </a:r>
            </a:p>
            <a:p>
              <a:r>
                <a:rPr lang="en-GB" altLang="en-US" sz="1600"/>
                <a:t>Apparatus</a:t>
              </a:r>
              <a:endParaRPr lang="en-GB" altLang="en-US"/>
            </a:p>
          </p:txBody>
        </p:sp>
        <p:sp>
          <p:nvSpPr>
            <p:cNvPr id="26644" name="Text Box 39"/>
            <p:cNvSpPr txBox="1">
              <a:spLocks noChangeArrowheads="1"/>
            </p:cNvSpPr>
            <p:nvPr/>
          </p:nvSpPr>
          <p:spPr bwMode="auto">
            <a:xfrm>
              <a:off x="3072" y="2418"/>
              <a:ext cx="77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sz="1600"/>
                <a:t>Control</a:t>
              </a:r>
            </a:p>
            <a:p>
              <a:r>
                <a:rPr lang="en-GB" altLang="en-US" sz="1600"/>
                <a:t>Mechanism</a:t>
              </a:r>
              <a:endParaRPr lang="en-GB" altLang="en-US"/>
            </a:p>
          </p:txBody>
        </p:sp>
        <p:sp>
          <p:nvSpPr>
            <p:cNvPr id="26645" name="Text Box 40"/>
            <p:cNvSpPr txBox="1">
              <a:spLocks noChangeArrowheads="1"/>
            </p:cNvSpPr>
            <p:nvPr/>
          </p:nvSpPr>
          <p:spPr bwMode="auto">
            <a:xfrm>
              <a:off x="4572" y="1688"/>
              <a:ext cx="564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sz="1600"/>
                <a:t>Data</a:t>
              </a:r>
            </a:p>
            <a:p>
              <a:r>
                <a:rPr lang="en-GB" altLang="en-US" sz="1600"/>
                <a:t>Storage</a:t>
              </a:r>
            </a:p>
            <a:p>
              <a:r>
                <a:rPr lang="en-GB" altLang="en-US" sz="1600"/>
                <a:t>Facility</a:t>
              </a:r>
              <a:endParaRPr lang="en-GB" altLang="en-US"/>
            </a:p>
          </p:txBody>
        </p:sp>
        <p:sp>
          <p:nvSpPr>
            <p:cNvPr id="26646" name="Text Box 41"/>
            <p:cNvSpPr txBox="1">
              <a:spLocks noChangeArrowheads="1"/>
            </p:cNvSpPr>
            <p:nvPr/>
          </p:nvSpPr>
          <p:spPr bwMode="auto">
            <a:xfrm>
              <a:off x="4512" y="3168"/>
              <a:ext cx="748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altLang="en-US" sz="1600"/>
                <a:t>Data</a:t>
              </a:r>
            </a:p>
            <a:p>
              <a:r>
                <a:rPr lang="en-GB" altLang="en-US" sz="1600"/>
                <a:t>Processing</a:t>
              </a:r>
            </a:p>
            <a:p>
              <a:r>
                <a:rPr lang="en-GB" altLang="en-US" sz="1600"/>
                <a:t>Facility</a:t>
              </a:r>
              <a:endParaRPr lang="en-GB" altLang="en-US"/>
            </a:p>
          </p:txBody>
        </p:sp>
        <p:sp>
          <p:nvSpPr>
            <p:cNvPr id="26647" name="Oval 42"/>
            <p:cNvSpPr>
              <a:spLocks noChangeArrowheads="1"/>
            </p:cNvSpPr>
            <p:nvPr/>
          </p:nvSpPr>
          <p:spPr bwMode="auto">
            <a:xfrm>
              <a:off x="3072" y="2256"/>
              <a:ext cx="768" cy="7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CA" altLang="en-US"/>
            </a:p>
          </p:txBody>
        </p:sp>
        <p:sp>
          <p:nvSpPr>
            <p:cNvPr id="26648" name="Oval 43"/>
            <p:cNvSpPr>
              <a:spLocks noChangeArrowheads="1"/>
            </p:cNvSpPr>
            <p:nvPr/>
          </p:nvSpPr>
          <p:spPr bwMode="auto">
            <a:xfrm>
              <a:off x="4464" y="1584"/>
              <a:ext cx="768" cy="7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CA" altLang="en-US"/>
            </a:p>
          </p:txBody>
        </p:sp>
        <p:sp>
          <p:nvSpPr>
            <p:cNvPr id="26649" name="Oval 44"/>
            <p:cNvSpPr>
              <a:spLocks noChangeArrowheads="1"/>
            </p:cNvSpPr>
            <p:nvPr/>
          </p:nvSpPr>
          <p:spPr bwMode="auto">
            <a:xfrm>
              <a:off x="4464" y="3072"/>
              <a:ext cx="768" cy="7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CA" altLang="en-US"/>
            </a:p>
          </p:txBody>
        </p:sp>
      </p:grpSp>
      <p:sp>
        <p:nvSpPr>
          <p:cNvPr id="92205" name="Line 45"/>
          <p:cNvSpPr>
            <a:spLocks noChangeShapeType="1"/>
          </p:cNvSpPr>
          <p:nvPr/>
        </p:nvSpPr>
        <p:spPr bwMode="auto">
          <a:xfrm>
            <a:off x="5334000" y="4686300"/>
            <a:ext cx="2286000" cy="1371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92206" name="Line 46"/>
          <p:cNvSpPr>
            <a:spLocks noChangeShapeType="1"/>
          </p:cNvSpPr>
          <p:nvPr/>
        </p:nvSpPr>
        <p:spPr bwMode="auto">
          <a:xfrm>
            <a:off x="7391400" y="4076700"/>
            <a:ext cx="1066800" cy="533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92207" name="Line 47"/>
          <p:cNvSpPr>
            <a:spLocks noChangeShapeType="1"/>
          </p:cNvSpPr>
          <p:nvPr/>
        </p:nvSpPr>
        <p:spPr bwMode="auto">
          <a:xfrm flipV="1">
            <a:off x="7391400" y="3467100"/>
            <a:ext cx="91440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92208" name="Line 48"/>
          <p:cNvSpPr>
            <a:spLocks noChangeShapeType="1"/>
          </p:cNvSpPr>
          <p:nvPr/>
        </p:nvSpPr>
        <p:spPr bwMode="auto">
          <a:xfrm flipH="1">
            <a:off x="838200" y="4686300"/>
            <a:ext cx="449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92209" name="Arc 49"/>
          <p:cNvSpPr>
            <a:spLocks/>
          </p:cNvSpPr>
          <p:nvPr/>
        </p:nvSpPr>
        <p:spPr bwMode="auto">
          <a:xfrm flipV="1">
            <a:off x="7632700" y="4591050"/>
            <a:ext cx="1295400" cy="1606550"/>
          </a:xfrm>
          <a:custGeom>
            <a:avLst/>
            <a:gdLst>
              <a:gd name="T0" fmla="*/ 0 w 33355"/>
              <a:gd name="T1" fmla="*/ 2147483647 h 41180"/>
              <a:gd name="T2" fmla="*/ 2147483647 w 33355"/>
              <a:gd name="T3" fmla="*/ 2147483647 h 41180"/>
              <a:gd name="T4" fmla="*/ 2147483647 w 33355"/>
              <a:gd name="T5" fmla="*/ 2147483647 h 41180"/>
              <a:gd name="T6" fmla="*/ 0 60000 65536"/>
              <a:gd name="T7" fmla="*/ 0 60000 65536"/>
              <a:gd name="T8" fmla="*/ 0 60000 65536"/>
              <a:gd name="T9" fmla="*/ 0 w 33355"/>
              <a:gd name="T10" fmla="*/ 0 h 41180"/>
              <a:gd name="T11" fmla="*/ 33355 w 33355"/>
              <a:gd name="T12" fmla="*/ 41180 h 411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355" h="41180" fill="none" extrusionOk="0">
                <a:moveTo>
                  <a:pt x="-1" y="3478"/>
                </a:moveTo>
                <a:cubicBezTo>
                  <a:pt x="3500" y="1208"/>
                  <a:pt x="7582" y="-1"/>
                  <a:pt x="11755" y="0"/>
                </a:cubicBezTo>
                <a:cubicBezTo>
                  <a:pt x="23684" y="0"/>
                  <a:pt x="33355" y="9670"/>
                  <a:pt x="33355" y="21600"/>
                </a:cubicBezTo>
                <a:cubicBezTo>
                  <a:pt x="33355" y="29997"/>
                  <a:pt x="28487" y="37634"/>
                  <a:pt x="20875" y="41180"/>
                </a:cubicBezTo>
              </a:path>
              <a:path w="33355" h="41180" stroke="0" extrusionOk="0">
                <a:moveTo>
                  <a:pt x="-1" y="3478"/>
                </a:moveTo>
                <a:cubicBezTo>
                  <a:pt x="3500" y="1208"/>
                  <a:pt x="7582" y="-1"/>
                  <a:pt x="11755" y="0"/>
                </a:cubicBezTo>
                <a:cubicBezTo>
                  <a:pt x="23684" y="0"/>
                  <a:pt x="33355" y="9670"/>
                  <a:pt x="33355" y="21600"/>
                </a:cubicBezTo>
                <a:cubicBezTo>
                  <a:pt x="33355" y="29997"/>
                  <a:pt x="28487" y="37634"/>
                  <a:pt x="20875" y="41180"/>
                </a:cubicBezTo>
                <a:lnTo>
                  <a:pt x="11755" y="2160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1179513"/>
            <a:ext cx="7721600" cy="1312862"/>
          </a:xfrm>
          <a:noFill/>
        </p:spPr>
        <p:txBody>
          <a:bodyPr anchor="t"/>
          <a:lstStyle/>
          <a:p>
            <a:pPr algn="ctr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en-US" altLang="en-US" sz="3600">
                <a:cs typeface="Times New Roman" panose="02020603050405020304" pitchFamily="18" charset="0"/>
              </a:rPr>
              <a:t>Chapter 2: Computer Evolution and Performance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Teaching Staff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dirty="0"/>
              <a:t>Instructor:</a:t>
            </a:r>
          </a:p>
          <a:p>
            <a:pPr lvl="1"/>
            <a:r>
              <a:rPr lang="en-CA" altLang="en-US" dirty="0"/>
              <a:t>Hazem Ibrahim </a:t>
            </a:r>
            <a:r>
              <a:rPr lang="en-CA" altLang="en-US" dirty="0" err="1"/>
              <a:t>Shehata</a:t>
            </a:r>
            <a:endParaRPr lang="en-CA" altLang="en-US" dirty="0"/>
          </a:p>
          <a:p>
            <a:pPr lvl="1"/>
            <a:r>
              <a:rPr lang="en-CA" altLang="en-US" dirty="0"/>
              <a:t>Email: </a:t>
            </a:r>
            <a:r>
              <a:rPr lang="en-CA" altLang="en-US" dirty="0">
                <a:hlinkClick r:id="rId2"/>
              </a:rPr>
              <a:t>hshehata@uwaterloo.ca</a:t>
            </a:r>
            <a:endParaRPr lang="en-CA" altLang="en-US" dirty="0"/>
          </a:p>
          <a:p>
            <a:pPr lvl="1"/>
            <a:r>
              <a:rPr lang="en-CA" altLang="en-US" dirty="0"/>
              <a:t>Lectures: Tuesday 10:15am – 12:45am</a:t>
            </a:r>
            <a:endParaRPr lang="en-CA" altLang="en-US" b="1" dirty="0">
              <a:solidFill>
                <a:srgbClr val="FF0000"/>
              </a:solidFill>
            </a:endParaRPr>
          </a:p>
          <a:p>
            <a:pPr lvl="1"/>
            <a:r>
              <a:rPr lang="en-CA" altLang="en-US" dirty="0"/>
              <a:t>Office Hours: TBA</a:t>
            </a:r>
          </a:p>
          <a:p>
            <a:r>
              <a:rPr lang="en-CA" altLang="en-US" dirty="0"/>
              <a:t>Teaching Assistant:</a:t>
            </a:r>
          </a:p>
          <a:p>
            <a:pPr lvl="1"/>
            <a:r>
              <a:rPr lang="en-CA" altLang="en-US" dirty="0" err="1"/>
              <a:t>Hisham</a:t>
            </a:r>
            <a:r>
              <a:rPr lang="en-CA" altLang="en-US" dirty="0"/>
              <a:t> Abdullah</a:t>
            </a:r>
          </a:p>
          <a:p>
            <a:pPr lvl="1"/>
            <a:r>
              <a:rPr lang="en-CA" altLang="en-US" dirty="0"/>
              <a:t>Email: </a:t>
            </a:r>
            <a:r>
              <a:rPr lang="en-CA" altLang="en-US" dirty="0">
                <a:hlinkClick r:id="rId3"/>
              </a:rPr>
              <a:t>eng_hisham22@yahoo.com</a:t>
            </a:r>
            <a:endParaRPr lang="en-CA" altLang="en-US" dirty="0"/>
          </a:p>
          <a:p>
            <a:pPr lvl="1"/>
            <a:r>
              <a:rPr lang="en-CA" altLang="en-US" dirty="0"/>
              <a:t>Tutorials: TBA</a:t>
            </a:r>
          </a:p>
          <a:p>
            <a:pPr lvl="1"/>
            <a:r>
              <a:rPr lang="en-CA" altLang="en-US" dirty="0"/>
              <a:t>Office Hours: TBA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Performance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91513" cy="5638800"/>
          </a:xfrm>
        </p:spPr>
        <p:txBody>
          <a:bodyPr/>
          <a:lstStyle/>
          <a:p>
            <a:r>
              <a:rPr lang="en-US" altLang="en-US"/>
              <a:t>Factors considered in evaluating processors:</a:t>
            </a:r>
          </a:p>
          <a:p>
            <a:pPr lvl="1"/>
            <a:r>
              <a:rPr lang="en-US" altLang="en-US"/>
              <a:t>Cost, size, power consumption, …, and </a:t>
            </a:r>
            <a:r>
              <a:rPr lang="en-US" altLang="en-US">
                <a:solidFill>
                  <a:srgbClr val="FF0000"/>
                </a:solidFill>
              </a:rPr>
              <a:t>performance</a:t>
            </a:r>
            <a:r>
              <a:rPr lang="en-US" altLang="en-US"/>
              <a:t>.</a:t>
            </a:r>
          </a:p>
          <a:p>
            <a:r>
              <a:rPr lang="en-US" altLang="en-US">
                <a:solidFill>
                  <a:srgbClr val="0033CC"/>
                </a:solidFill>
              </a:rPr>
              <a:t>Performance</a:t>
            </a:r>
            <a:r>
              <a:rPr lang="en-US" altLang="en-US"/>
              <a:t>: amount of </a:t>
            </a:r>
            <a:r>
              <a:rPr lang="en-US" altLang="en-US">
                <a:solidFill>
                  <a:srgbClr val="FF0000"/>
                </a:solidFill>
              </a:rPr>
              <a:t>work</a:t>
            </a:r>
            <a:r>
              <a:rPr lang="en-US" altLang="en-US"/>
              <a:t> done over </a:t>
            </a:r>
            <a:r>
              <a:rPr lang="en-US" altLang="en-US">
                <a:solidFill>
                  <a:srgbClr val="FF0000"/>
                </a:solidFill>
              </a:rPr>
              <a:t>time</a:t>
            </a:r>
            <a:r>
              <a:rPr lang="en-US" altLang="en-US"/>
              <a:t>.</a:t>
            </a:r>
          </a:p>
          <a:p>
            <a:pPr lvl="2">
              <a:buFontTx/>
              <a:buNone/>
            </a:pPr>
            <a:endParaRPr lang="en-US" altLang="en-US"/>
          </a:p>
          <a:p>
            <a:pPr lvl="2">
              <a:buFontTx/>
              <a:buNone/>
            </a:pPr>
            <a:endParaRPr lang="en-US" altLang="en-US"/>
          </a:p>
          <a:p>
            <a:r>
              <a:rPr lang="en-US" altLang="en-US">
                <a:solidFill>
                  <a:srgbClr val="0033CC"/>
                </a:solidFill>
              </a:rPr>
              <a:t>Time</a:t>
            </a:r>
            <a:r>
              <a:rPr lang="en-US" altLang="en-US"/>
              <a:t> measurement is straightforward!</a:t>
            </a:r>
          </a:p>
          <a:p>
            <a:pPr lvl="1"/>
            <a:r>
              <a:rPr lang="en-US" altLang="en-US"/>
              <a:t>seconds, minutes, hours, … etc.</a:t>
            </a:r>
          </a:p>
          <a:p>
            <a:r>
              <a:rPr lang="en-US" altLang="en-US">
                <a:solidFill>
                  <a:srgbClr val="0033CC"/>
                </a:solidFill>
              </a:rPr>
              <a:t>Work</a:t>
            </a:r>
            <a:r>
              <a:rPr lang="en-US" altLang="en-US"/>
              <a:t> measurement is system-specific!</a:t>
            </a:r>
          </a:p>
          <a:p>
            <a:pPr lvl="1"/>
            <a:r>
              <a:rPr lang="en-US" altLang="en-US"/>
              <a:t># of tasks performed, # of products completed, # of things done … etc.</a:t>
            </a:r>
          </a:p>
          <a:p>
            <a:r>
              <a:rPr lang="en-US" altLang="en-US"/>
              <a:t>Ex.: Car assembly line:</a:t>
            </a:r>
          </a:p>
          <a:p>
            <a:pPr lvl="1"/>
            <a:r>
              <a:rPr lang="en-US" altLang="en-US"/>
              <a:t>Performance = number of cars assembled every hour.</a:t>
            </a: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2811463" y="2492375"/>
          <a:ext cx="298450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3" imgW="1358640" imgH="393480" progId="Equation.3">
                  <p:embed/>
                </p:oleObj>
              </mc:Choice>
              <mc:Fallback>
                <p:oleObj name="Equation" r:id="rId3" imgW="135864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1463" y="2492375"/>
                        <a:ext cx="2984500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Processor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18488" cy="5638800"/>
          </a:xfrm>
        </p:spPr>
        <p:txBody>
          <a:bodyPr/>
          <a:lstStyle/>
          <a:p>
            <a:pPr>
              <a:defRPr/>
            </a:pPr>
            <a:r>
              <a:rPr lang="en-US" dirty="0"/>
              <a:t>Processor performance is reflected by:</a:t>
            </a:r>
          </a:p>
          <a:p>
            <a:pPr lvl="1">
              <a:defRPr/>
            </a:pPr>
            <a:r>
              <a:rPr lang="en-US" dirty="0">
                <a:solidFill>
                  <a:srgbClr val="0033CC"/>
                </a:solidFill>
              </a:rPr>
              <a:t>Instructions-per-second (IPS) rate (</a:t>
            </a:r>
            <a:r>
              <a:rPr lang="en-US" i="1" dirty="0" err="1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i="1" baseline="-25000" dirty="0" err="1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solidFill>
                  <a:srgbClr val="0033CC"/>
                </a:solidFill>
              </a:rPr>
              <a:t>)</a:t>
            </a:r>
            <a:r>
              <a:rPr lang="en-US" dirty="0"/>
              <a:t>: number of instructions executed each second. When instructions are count in millions, this becomes MIPS rate (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/>
              <a:t>).</a:t>
            </a:r>
          </a:p>
          <a:p>
            <a:pPr lvl="1">
              <a:defRPr/>
            </a:pPr>
            <a:r>
              <a:rPr lang="en-US" dirty="0">
                <a:solidFill>
                  <a:srgbClr val="0033CC"/>
                </a:solidFill>
              </a:rPr>
              <a:t>Programs-per-second (PPS) rate (</a:t>
            </a:r>
            <a:r>
              <a:rPr lang="en-US" i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i="1" baseline="-250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>
                <a:solidFill>
                  <a:srgbClr val="0033CC"/>
                </a:solidFill>
              </a:rPr>
              <a:t>)</a:t>
            </a:r>
            <a:r>
              <a:rPr lang="en-US" dirty="0"/>
              <a:t>: number of programs executed each second.</a:t>
            </a:r>
          </a:p>
          <a:p>
            <a:pPr>
              <a:defRPr/>
            </a:pPr>
            <a:r>
              <a:rPr lang="en-US" dirty="0"/>
              <a:t>Processor performance parameters: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dirty="0">
                <a:solidFill>
                  <a:srgbClr val="0033CC"/>
                </a:solidFill>
              </a:rPr>
              <a:t>Clock speed (</a:t>
            </a:r>
            <a:r>
              <a:rPr lang="en-US" i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>
                <a:solidFill>
                  <a:srgbClr val="0033CC"/>
                </a:solidFill>
              </a:rPr>
              <a:t>)</a:t>
            </a:r>
            <a:r>
              <a:rPr lang="en-US" dirty="0"/>
              <a:t> (in cycles/second or Hz)</a:t>
            </a:r>
          </a:p>
          <a:p>
            <a:pPr marL="1314450" lvl="2" indent="-457200">
              <a:defRPr/>
            </a:pPr>
            <a:r>
              <a:rPr lang="en-US" dirty="0"/>
              <a:t>Processor goes through multiple steps to execute each instruction.</a:t>
            </a:r>
          </a:p>
          <a:p>
            <a:pPr marL="1314450" lvl="2" indent="-457200">
              <a:defRPr/>
            </a:pPr>
            <a:r>
              <a:rPr lang="en-US" dirty="0"/>
              <a:t>Each step takes one clock cycle to be performed.</a:t>
            </a:r>
          </a:p>
          <a:p>
            <a:pPr marL="1314450" lvl="2" indent="-457200">
              <a:defRPr/>
            </a:pPr>
            <a:r>
              <a:rPr lang="en-US" dirty="0"/>
              <a:t>Duration of each clock cycle (cycle time </a:t>
            </a:r>
            <a:r>
              <a:rPr lang="en-US" b="1" dirty="0">
                <a:latin typeface="Times New Roman"/>
                <a:cs typeface="Times New Roman"/>
              </a:rPr>
              <a:t>τ</a:t>
            </a:r>
            <a:r>
              <a:rPr lang="en-US" dirty="0"/>
              <a:t>) = 1/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Processor Performance Parameters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91513" cy="5638800"/>
          </a:xfrm>
        </p:spPr>
        <p:txBody>
          <a:bodyPr/>
          <a:lstStyle/>
          <a:p>
            <a:r>
              <a:rPr lang="en-US" altLang="en-US"/>
              <a:t>Processor performance parameters (Continued):</a:t>
            </a:r>
          </a:p>
          <a:p>
            <a:pPr marL="914400" lvl="1" indent="-457200">
              <a:buFont typeface="Arial Black" panose="020B0A04020102020204" pitchFamily="34" charset="0"/>
              <a:buAutoNum type="arabicPeriod" startAt="2"/>
            </a:pPr>
            <a:r>
              <a:rPr lang="en-US" altLang="en-US">
                <a:solidFill>
                  <a:srgbClr val="0033CC"/>
                </a:solidFill>
              </a:rPr>
              <a:t>Instruction count (</a:t>
            </a:r>
            <a:r>
              <a:rPr lang="en-US" altLang="en-US" i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i="1" baseline="-2500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>
                <a:solidFill>
                  <a:srgbClr val="0033CC"/>
                </a:solidFill>
              </a:rPr>
              <a:t>)</a:t>
            </a:r>
            <a:r>
              <a:rPr lang="en-US" altLang="en-US"/>
              <a:t> (in instructions)</a:t>
            </a:r>
          </a:p>
          <a:p>
            <a:pPr marL="1314450" lvl="2" indent="-457200"/>
            <a:r>
              <a:rPr lang="en-US" altLang="en-US"/>
              <a:t>Number of machine instructions executed for a given program to run from start until completion.</a:t>
            </a:r>
          </a:p>
          <a:p>
            <a:pPr marL="914400" lvl="1" indent="-457200">
              <a:buFont typeface="Arial Black" panose="020B0A04020102020204" pitchFamily="34" charset="0"/>
              <a:buAutoNum type="arabicPeriod" startAt="2"/>
            </a:pPr>
            <a:r>
              <a:rPr lang="en-US" altLang="en-US">
                <a:solidFill>
                  <a:srgbClr val="0033CC"/>
                </a:solidFill>
              </a:rPr>
              <a:t>Cycles per instruction (</a:t>
            </a:r>
            <a:r>
              <a:rPr lang="en-US" altLang="en-US" i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CPI</a:t>
            </a:r>
            <a:r>
              <a:rPr lang="en-US" altLang="en-US">
                <a:solidFill>
                  <a:srgbClr val="0033CC"/>
                </a:solidFill>
              </a:rPr>
              <a:t>)</a:t>
            </a:r>
            <a:r>
              <a:rPr lang="en-US" altLang="en-US"/>
              <a:t> (in cycles/instruction)</a:t>
            </a:r>
          </a:p>
          <a:p>
            <a:pPr marL="1314450" lvl="2" indent="-457200"/>
            <a:r>
              <a:rPr lang="en-US" altLang="en-US"/>
              <a:t>Number of clock cycles taken to execute an instruction.</a:t>
            </a:r>
          </a:p>
          <a:p>
            <a:pPr marL="1314450" lvl="2" indent="-457200"/>
            <a:r>
              <a:rPr lang="en-US" altLang="en-US"/>
              <a:t>Different types of instructions have different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CPI</a:t>
            </a:r>
            <a:r>
              <a:rPr lang="en-US" altLang="en-US"/>
              <a:t> values! </a:t>
            </a:r>
          </a:p>
          <a:p>
            <a:pPr marL="1314450" lvl="2" indent="-457200"/>
            <a:r>
              <a:rPr lang="en-US" altLang="en-US"/>
              <a:t>Average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CPI</a:t>
            </a:r>
            <a:r>
              <a:rPr lang="en-US" altLang="en-US"/>
              <a:t> for a program with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/>
              <a:t> different types of instructions:</a:t>
            </a:r>
          </a:p>
          <a:p>
            <a:pPr marL="1314450" lvl="2" indent="-457200">
              <a:buFontTx/>
              <a:buNone/>
            </a:pPr>
            <a:endParaRPr lang="en-US" altLang="en-US"/>
          </a:p>
          <a:p>
            <a:pPr marL="1314450" lvl="2" indent="-457200">
              <a:buFontTx/>
              <a:buNone/>
            </a:pPr>
            <a:endParaRPr lang="en-US" altLang="en-US"/>
          </a:p>
          <a:p>
            <a:pPr marL="1771650" lvl="3" indent="-457200"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000"/>
              <a:t>: instruction count for the program.</a:t>
            </a:r>
          </a:p>
          <a:p>
            <a:pPr marL="1771650" lvl="3" indent="-457200"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/>
              <a:t>: number of instructions of type 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/>
              <a:t>.</a:t>
            </a:r>
          </a:p>
          <a:p>
            <a:pPr marL="1771650" lvl="3" indent="-457200"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CPI</a:t>
            </a:r>
            <a:r>
              <a:rPr lang="en-US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/>
              <a:t>: CPI for instructions of type 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/>
              <a:t>.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3573463" y="4292600"/>
          <a:ext cx="2646362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3" imgW="1333440" imgH="507960" progId="Equation.3">
                  <p:embed/>
                </p:oleObj>
              </mc:Choice>
              <mc:Fallback>
                <p:oleObj name="Equation" r:id="rId3" imgW="1333440" imgH="5079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3463" y="4292600"/>
                        <a:ext cx="2646362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Performance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35975" cy="5638800"/>
          </a:xfrm>
        </p:spPr>
        <p:txBody>
          <a:bodyPr/>
          <a:lstStyle/>
          <a:p>
            <a:endParaRPr lang="en-US" altLang="en-US"/>
          </a:p>
          <a:p>
            <a:r>
              <a:rPr lang="en-US" altLang="en-US"/>
              <a:t>Av. time to </a:t>
            </a:r>
            <a:r>
              <a:rPr lang="en-US" altLang="en-US">
                <a:solidFill>
                  <a:srgbClr val="0033CC"/>
                </a:solidFill>
              </a:rPr>
              <a:t>execute instruction</a:t>
            </a:r>
            <a:r>
              <a:rPr lang="en-US" altLang="en-US"/>
              <a:t>:</a:t>
            </a:r>
          </a:p>
          <a:p>
            <a:endParaRPr lang="en-US" altLang="en-US"/>
          </a:p>
          <a:p>
            <a:r>
              <a:rPr lang="en-US" altLang="en-US">
                <a:solidFill>
                  <a:srgbClr val="0033CC"/>
                </a:solidFill>
              </a:rPr>
              <a:t>IPS</a:t>
            </a:r>
            <a:r>
              <a:rPr lang="en-US" altLang="en-US"/>
              <a:t> rate:</a:t>
            </a:r>
          </a:p>
          <a:p>
            <a:endParaRPr lang="en-US" altLang="en-US"/>
          </a:p>
          <a:p>
            <a:r>
              <a:rPr lang="en-US" altLang="en-US">
                <a:solidFill>
                  <a:srgbClr val="0033CC"/>
                </a:solidFill>
              </a:rPr>
              <a:t>MIPS</a:t>
            </a:r>
            <a:r>
              <a:rPr lang="en-US" altLang="en-US"/>
              <a:t> rate:</a:t>
            </a:r>
          </a:p>
          <a:p>
            <a:endParaRPr lang="en-US" altLang="en-US"/>
          </a:p>
          <a:p>
            <a:r>
              <a:rPr lang="en-US" altLang="en-US"/>
              <a:t>Av. time to </a:t>
            </a:r>
            <a:r>
              <a:rPr lang="en-US" altLang="en-US">
                <a:solidFill>
                  <a:srgbClr val="0033CC"/>
                </a:solidFill>
              </a:rPr>
              <a:t>execute program</a:t>
            </a:r>
            <a:r>
              <a:rPr lang="en-US" altLang="en-US"/>
              <a:t>:</a:t>
            </a:r>
          </a:p>
          <a:p>
            <a:endParaRPr lang="en-US" altLang="en-US"/>
          </a:p>
          <a:p>
            <a:r>
              <a:rPr lang="en-US" altLang="en-US">
                <a:solidFill>
                  <a:srgbClr val="0033CC"/>
                </a:solidFill>
              </a:rPr>
              <a:t>PPS</a:t>
            </a:r>
            <a:r>
              <a:rPr lang="en-US" altLang="en-US"/>
              <a:t> rate: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6040438" y="1431925"/>
          <a:ext cx="2640012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Equation" r:id="rId3" imgW="1206360" imgH="419040" progId="Equation.3">
                  <p:embed/>
                </p:oleObj>
              </mc:Choice>
              <mc:Fallback>
                <p:oleObj name="Equation" r:id="rId3" imgW="120636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0438" y="1431925"/>
                        <a:ext cx="2640012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5680075" y="4508500"/>
          <a:ext cx="2995613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Equation" r:id="rId5" imgW="1384200" imgH="419040" progId="Equation.3">
                  <p:embed/>
                </p:oleObj>
              </mc:Choice>
              <mc:Fallback>
                <p:oleObj name="Equation" r:id="rId5" imgW="1384200" imgH="419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0075" y="4508500"/>
                        <a:ext cx="2995613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2411413" y="2447925"/>
          <a:ext cx="2001837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Equation" r:id="rId7" imgW="914400" imgH="431640" progId="Equation.3">
                  <p:embed/>
                </p:oleObj>
              </mc:Choice>
              <mc:Fallback>
                <p:oleObj name="Equation" r:id="rId7" imgW="91440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447925"/>
                        <a:ext cx="2001837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2679700" y="3487738"/>
          <a:ext cx="29718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Equation" r:id="rId9" imgW="1358640" imgH="393480" progId="Equation.3">
                  <p:embed/>
                </p:oleObj>
              </mc:Choice>
              <mc:Fallback>
                <p:oleObj name="Equation" r:id="rId9" imgW="135864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3487738"/>
                        <a:ext cx="297180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4" name="Object 6"/>
          <p:cNvGraphicFramePr>
            <a:graphicFrameLocks noChangeAspect="1"/>
          </p:cNvGraphicFramePr>
          <p:nvPr/>
        </p:nvGraphicFramePr>
        <p:xfrm>
          <a:off x="2478088" y="5545138"/>
          <a:ext cx="267017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Equation" r:id="rId11" imgW="1218960" imgH="444240" progId="Equation.3">
                  <p:embed/>
                </p:oleObj>
              </mc:Choice>
              <mc:Fallback>
                <p:oleObj name="Equation" r:id="rId11" imgW="1218960" imgH="444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8088" y="5545138"/>
                        <a:ext cx="2670175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Performance Calculation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35975" cy="5791200"/>
          </a:xfrm>
        </p:spPr>
        <p:txBody>
          <a:bodyPr/>
          <a:lstStyle/>
          <a:p>
            <a:r>
              <a:rPr lang="en-US" altLang="en-US"/>
              <a:t>A 2-million instruction program is executed by 400-MHz processor.</a:t>
            </a:r>
          </a:p>
          <a:p>
            <a:r>
              <a:rPr lang="en-US" altLang="en-US"/>
              <a:t>Program has 4 types of instructions: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CPI</a:t>
            </a:r>
            <a:r>
              <a:rPr lang="en-US" altLang="en-US"/>
              <a:t> = (1 * 0.60) + (2 * 0.18) + </a:t>
            </a:r>
          </a:p>
          <a:p>
            <a:pPr>
              <a:buFontTx/>
              <a:buNone/>
            </a:pPr>
            <a:r>
              <a:rPr lang="en-US" altLang="en-US"/>
              <a:t>             (4 * 0.12) + (8 * 0.10) = 2.24</a:t>
            </a:r>
          </a:p>
          <a:p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>
                <a:cs typeface="Times New Roman" panose="02020603050405020304" pitchFamily="18" charset="0"/>
              </a:rPr>
              <a:t> </a:t>
            </a:r>
            <a:r>
              <a:rPr lang="en-US" altLang="en-US"/>
              <a:t>= (400 * 10</a:t>
            </a:r>
            <a:r>
              <a:rPr lang="en-US" altLang="en-US" baseline="30000"/>
              <a:t>6</a:t>
            </a:r>
            <a:r>
              <a:rPr lang="en-US" altLang="en-US"/>
              <a:t>) / (2.24 * 10</a:t>
            </a:r>
            <a:r>
              <a:rPr lang="en-US" altLang="en-US" baseline="30000"/>
              <a:t>6</a:t>
            </a:r>
            <a:r>
              <a:rPr lang="en-US" altLang="en-US"/>
              <a:t>)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≈</a:t>
            </a:r>
            <a:r>
              <a:rPr lang="en-US" altLang="en-US"/>
              <a:t> 178</a:t>
            </a:r>
          </a:p>
          <a:p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/>
              <a:t> = (400 * 10</a:t>
            </a:r>
            <a:r>
              <a:rPr lang="en-US" altLang="en-US" baseline="30000"/>
              <a:t>6</a:t>
            </a:r>
            <a:r>
              <a:rPr lang="en-US" altLang="en-US"/>
              <a:t>) / (2.24 * 2 * 10</a:t>
            </a:r>
            <a:r>
              <a:rPr lang="en-US" altLang="en-US" baseline="30000"/>
              <a:t>6</a:t>
            </a:r>
            <a:r>
              <a:rPr lang="en-US" altLang="en-US"/>
              <a:t>)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≈</a:t>
            </a:r>
            <a:r>
              <a:rPr lang="en-US" altLang="en-US"/>
              <a:t> 89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58888" y="2582863"/>
          <a:ext cx="68643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3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8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2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Instruction Type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CPI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Instruction Mix (%)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Arithmetic and logic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Load/store (Cache hit)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Branch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Load/store (Cache miss)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Benchmarking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35975" cy="5638800"/>
          </a:xfrm>
        </p:spPr>
        <p:txBody>
          <a:bodyPr/>
          <a:lstStyle/>
          <a:p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/>
              <a:t> and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dirty="0"/>
              <a:t> can’t be used to compare performance of processors with different instruction sets!</a:t>
            </a:r>
          </a:p>
          <a:p>
            <a:pPr lvl="1"/>
            <a:r>
              <a:rPr lang="en-US" altLang="en-US" dirty="0"/>
              <a:t>Ex.: CISC vs. RISC </a:t>
            </a:r>
          </a:p>
          <a:p>
            <a:r>
              <a:rPr lang="en-US" altLang="en-US" dirty="0"/>
              <a:t>Alternative: Compare how fast processors execute a standard set of </a:t>
            </a:r>
            <a:r>
              <a:rPr lang="en-US" altLang="en-US" dirty="0">
                <a:solidFill>
                  <a:srgbClr val="0033CC"/>
                </a:solidFill>
              </a:rPr>
              <a:t>benchmark programs</a:t>
            </a:r>
            <a:r>
              <a:rPr lang="en-US" altLang="en-US" dirty="0"/>
              <a:t>.</a:t>
            </a:r>
          </a:p>
          <a:p>
            <a:r>
              <a:rPr lang="en-US" altLang="en-US" dirty="0">
                <a:solidFill>
                  <a:srgbClr val="0033CC"/>
                </a:solidFill>
              </a:rPr>
              <a:t>Characteristics</a:t>
            </a:r>
            <a:r>
              <a:rPr lang="en-US" altLang="en-US" dirty="0"/>
              <a:t> of a benchmark program:</a:t>
            </a:r>
          </a:p>
          <a:p>
            <a:pPr lvl="1"/>
            <a:r>
              <a:rPr lang="en-US" altLang="en-US" dirty="0"/>
              <a:t>Written in high-level language (i.e., machine independent).</a:t>
            </a:r>
          </a:p>
          <a:p>
            <a:pPr lvl="1"/>
            <a:r>
              <a:rPr lang="en-US" altLang="en-US" dirty="0"/>
              <a:t>Representing different programming styles and applications.</a:t>
            </a:r>
          </a:p>
          <a:p>
            <a:pPr lvl="1"/>
            <a:r>
              <a:rPr lang="en-US" altLang="en-US" dirty="0"/>
              <a:t>Measured easily.</a:t>
            </a:r>
          </a:p>
          <a:p>
            <a:pPr lvl="1"/>
            <a:r>
              <a:rPr lang="en-US" altLang="en-US" dirty="0"/>
              <a:t>Widely distributed.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SPEC benchmarks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18488" cy="5638800"/>
          </a:xfrm>
        </p:spPr>
        <p:txBody>
          <a:bodyPr/>
          <a:lstStyle/>
          <a:p>
            <a:r>
              <a:rPr lang="en-US" altLang="en-US" dirty="0"/>
              <a:t>Best known collection of benchmark suites is introduced by the </a:t>
            </a:r>
            <a:r>
              <a:rPr lang="en-US" altLang="en-US" dirty="0">
                <a:solidFill>
                  <a:srgbClr val="0033CC"/>
                </a:solidFill>
              </a:rPr>
              <a:t>System Performance Evaluation Corporation (SPEC)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Examples of SPEC benchmark suites:</a:t>
            </a:r>
          </a:p>
          <a:p>
            <a:pPr lvl="1"/>
            <a:r>
              <a:rPr lang="en-US" altLang="en-US" dirty="0"/>
              <a:t>SPECcpu2006: 3-million lines of code of processor-intensive applications</a:t>
            </a:r>
          </a:p>
          <a:p>
            <a:pPr lvl="2"/>
            <a:r>
              <a:rPr lang="en-US" altLang="en-US" dirty="0"/>
              <a:t>SPECint2006: 12 integer programs (C and C++)</a:t>
            </a:r>
          </a:p>
          <a:p>
            <a:pPr lvl="2"/>
            <a:r>
              <a:rPr lang="en-US" altLang="en-US" dirty="0"/>
              <a:t>SPECfp2006: 19 floating-point programs (C, C++ &amp; Fortran).</a:t>
            </a:r>
          </a:p>
          <a:p>
            <a:pPr lvl="1"/>
            <a:r>
              <a:rPr lang="en-US" altLang="en-US" dirty="0"/>
              <a:t>SPECjvm2008: java virtual machine</a:t>
            </a:r>
          </a:p>
          <a:p>
            <a:pPr lvl="1"/>
            <a:r>
              <a:rPr lang="en-US" altLang="en-US" dirty="0"/>
              <a:t>SPECsfs2014: file server</a:t>
            </a:r>
          </a:p>
          <a:p>
            <a:pPr lvl="1"/>
            <a:r>
              <a:rPr lang="en-US" altLang="en-US" dirty="0"/>
              <a:t>SPECweb2009: web server – no longer maintained!</a:t>
            </a:r>
          </a:p>
          <a:p>
            <a:pPr lvl="1"/>
            <a:r>
              <a:rPr lang="en-US" altLang="en-US" dirty="0"/>
              <a:t>SPECmail2009: mail server – no longer maintained!</a:t>
            </a:r>
          </a:p>
          <a:p>
            <a:pPr lvl="1"/>
            <a:r>
              <a:rPr lang="en-US" altLang="en-US" dirty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SPEC Speed Metric (</a:t>
            </a:r>
            <a:r>
              <a:rPr lang="en-US" alt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62950" cy="5638800"/>
          </a:xfrm>
        </p:spPr>
        <p:txBody>
          <a:bodyPr/>
          <a:lstStyle/>
          <a:p>
            <a:r>
              <a:rPr lang="en-US" altLang="en-US"/>
              <a:t>SPEC defines a base runtime (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Tref</a:t>
            </a:r>
            <a:r>
              <a:rPr lang="en-US" altLang="en-US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/>
              <a:t>) for each benchmark program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/>
              <a:t> using a </a:t>
            </a:r>
            <a:r>
              <a:rPr lang="en-US" altLang="en-US">
                <a:solidFill>
                  <a:srgbClr val="0033CC"/>
                </a:solidFill>
              </a:rPr>
              <a:t>reference</a:t>
            </a:r>
            <a:r>
              <a:rPr lang="en-US" altLang="en-US"/>
              <a:t> machine.</a:t>
            </a:r>
          </a:p>
          <a:p>
            <a:r>
              <a:rPr lang="en-US" altLang="en-US"/>
              <a:t> Runtime of </a:t>
            </a:r>
            <a:r>
              <a:rPr lang="en-US" altLang="en-US">
                <a:solidFill>
                  <a:srgbClr val="0033CC"/>
                </a:solidFill>
              </a:rPr>
              <a:t>system-under-test</a:t>
            </a:r>
            <a:r>
              <a:rPr lang="en-US" altLang="en-US"/>
              <a:t> (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Tsut</a:t>
            </a:r>
            <a:r>
              <a:rPr lang="en-US" altLang="en-US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/>
              <a:t>) is measured.</a:t>
            </a:r>
          </a:p>
          <a:p>
            <a:r>
              <a:rPr lang="en-US" altLang="en-US"/>
              <a:t>Result of running benchmark program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/>
              <a:t> on system-under-test is reported as a </a:t>
            </a:r>
            <a:r>
              <a:rPr lang="en-US" altLang="en-US">
                <a:solidFill>
                  <a:srgbClr val="0033CC"/>
                </a:solidFill>
              </a:rPr>
              <a:t>ratio</a:t>
            </a:r>
            <a:r>
              <a:rPr lang="en-US" altLang="en-US"/>
              <a:t> (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/>
              <a:t>):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r>
              <a:rPr lang="en-US" altLang="en-US"/>
              <a:t>Overall result of running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/>
              <a:t>-program benchmark suite is the </a:t>
            </a:r>
            <a:r>
              <a:rPr lang="en-US" altLang="en-US">
                <a:solidFill>
                  <a:srgbClr val="0033CC"/>
                </a:solidFill>
              </a:rPr>
              <a:t>geometric mean</a:t>
            </a:r>
            <a:r>
              <a:rPr lang="en-US" altLang="en-US"/>
              <a:t> (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/>
              <a:t>) of all ratios: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3563938" y="3836988"/>
          <a:ext cx="1617662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Equation" r:id="rId3" imgW="647640" imgH="431640" progId="Equation.3">
                  <p:embed/>
                </p:oleObj>
              </mc:Choice>
              <mc:Fallback>
                <p:oleObj name="Equation" r:id="rId3" imgW="647640" imgH="431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3836988"/>
                        <a:ext cx="1617662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5" name="Object 3"/>
          <p:cNvGraphicFramePr>
            <a:graphicFrameLocks noChangeAspect="1"/>
          </p:cNvGraphicFramePr>
          <p:nvPr/>
        </p:nvGraphicFramePr>
        <p:xfrm>
          <a:off x="3411538" y="5589588"/>
          <a:ext cx="2239962" cy="124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Equation" r:id="rId5" imgW="888840" imgH="495000" progId="Equation.3">
                  <p:embed/>
                </p:oleObj>
              </mc:Choice>
              <mc:Fallback>
                <p:oleObj name="Equation" r:id="rId5" imgW="888840" imgH="495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1538" y="5589588"/>
                        <a:ext cx="2239962" cy="1246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Ex.: SPECint2006 on Sun Blade 6250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35975" cy="5638800"/>
          </a:xfrm>
        </p:spPr>
        <p:txBody>
          <a:bodyPr/>
          <a:lstStyle/>
          <a:p>
            <a:r>
              <a:rPr lang="en-US" altLang="en-US"/>
              <a:t>Sun Blade 6250: 8 processors (2 chips * 4 cores)</a:t>
            </a:r>
          </a:p>
          <a:p>
            <a:r>
              <a:rPr lang="en-US" altLang="en-US"/>
              <a:t>Benchmark program 464.h264ref (</a:t>
            </a:r>
            <a:r>
              <a:rPr lang="en-US" altLang="en-US" sz="2400"/>
              <a:t>Video encoding</a:t>
            </a:r>
            <a:r>
              <a:rPr lang="en-US" altLang="en-US"/>
              <a:t>):</a:t>
            </a:r>
          </a:p>
          <a:p>
            <a:pPr lvl="1"/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Tref</a:t>
            </a:r>
            <a:r>
              <a:rPr lang="en-US" altLang="en-US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/>
              <a:t> = 22135s,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Tsut</a:t>
            </a:r>
            <a:r>
              <a:rPr lang="en-US" altLang="en-US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en-US"/>
              <a:t>= 934s </a:t>
            </a:r>
            <a:r>
              <a:rPr lang="en-US" altLang="en-US">
                <a:sym typeface="Wingdings" panose="05000000000000000000" pitchFamily="2" charset="2"/>
              </a:rPr>
              <a:t>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</a:t>
            </a:r>
            <a:r>
              <a:rPr lang="en-US" altLang="en-US" i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altLang="en-US">
                <a:sym typeface="Wingdings" panose="05000000000000000000" pitchFamily="2" charset="2"/>
              </a:rPr>
              <a:t> = 22135/924 = 23.7</a:t>
            </a:r>
          </a:p>
          <a:p>
            <a:r>
              <a:rPr lang="en-US" altLang="en-US">
                <a:sym typeface="Wingdings" panose="05000000000000000000" pitchFamily="2" charset="2"/>
              </a:rPr>
              <a:t>Ratios of all </a:t>
            </a:r>
            <a:r>
              <a:rPr lang="en-US" altLang="en-US"/>
              <a:t>SPECint2006 </a:t>
            </a:r>
            <a:r>
              <a:rPr lang="en-US" altLang="en-US">
                <a:sym typeface="Wingdings" panose="05000000000000000000" pitchFamily="2" charset="2"/>
              </a:rPr>
              <a:t>benchmark programs:</a:t>
            </a:r>
          </a:p>
          <a:p>
            <a:endParaRPr lang="en-US" altLang="en-US">
              <a:sym typeface="Wingdings" panose="05000000000000000000" pitchFamily="2" charset="2"/>
            </a:endParaRPr>
          </a:p>
          <a:p>
            <a:endParaRPr lang="en-US" altLang="en-US">
              <a:sym typeface="Wingdings" panose="05000000000000000000" pitchFamily="2" charset="2"/>
            </a:endParaRPr>
          </a:p>
          <a:p>
            <a:endParaRPr lang="en-US" altLang="en-US">
              <a:sym typeface="Wingdings" panose="05000000000000000000" pitchFamily="2" charset="2"/>
            </a:endParaRPr>
          </a:p>
          <a:p>
            <a:endParaRPr lang="en-US" altLang="en-US">
              <a:sym typeface="Wingdings" panose="05000000000000000000" pitchFamily="2" charset="2"/>
            </a:endParaRPr>
          </a:p>
          <a:p>
            <a:endParaRPr lang="en-US" altLang="en-US">
              <a:sym typeface="Wingdings" panose="05000000000000000000" pitchFamily="2" charset="2"/>
            </a:endParaRPr>
          </a:p>
          <a:p>
            <a:r>
              <a:rPr lang="en-US" altLang="en-US">
                <a:sym typeface="Wingdings" panose="05000000000000000000" pitchFamily="2" charset="2"/>
              </a:rPr>
              <a:t>Speed metric (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</a:t>
            </a:r>
            <a:r>
              <a:rPr lang="en-US" altLang="en-US" i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</a:t>
            </a:r>
            <a:r>
              <a:rPr lang="en-US" altLang="en-US">
                <a:sym typeface="Wingdings" panose="05000000000000000000" pitchFamily="2" charset="2"/>
              </a:rPr>
              <a:t>):</a:t>
            </a:r>
          </a:p>
          <a:p>
            <a:pPr lvl="1"/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</a:t>
            </a:r>
            <a:r>
              <a:rPr lang="en-US" altLang="en-US" i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</a:t>
            </a:r>
            <a:r>
              <a:rPr lang="en-US" altLang="en-US">
                <a:sym typeface="Wingdings" panose="05000000000000000000" pitchFamily="2" charset="2"/>
              </a:rPr>
              <a:t> = (17.5 * 14 * 13.7 * … * 14.7)</a:t>
            </a:r>
            <a:r>
              <a:rPr lang="en-US" altLang="en-US" baseline="30000">
                <a:sym typeface="Wingdings" panose="05000000000000000000" pitchFamily="2" charset="2"/>
              </a:rPr>
              <a:t>1/12</a:t>
            </a:r>
            <a:r>
              <a:rPr lang="en-US" altLang="en-US">
                <a:sym typeface="Wingdings" panose="05000000000000000000" pitchFamily="2" charset="2"/>
              </a:rPr>
              <a:t> = 18.5 </a:t>
            </a:r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75" y="3081338"/>
            <a:ext cx="5848350" cy="251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6573838" y="4176713"/>
            <a:ext cx="576262" cy="287337"/>
          </a:xfrm>
          <a:prstGeom prst="ellipse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7986713" y="2089150"/>
            <a:ext cx="792162" cy="403225"/>
          </a:xfrm>
          <a:prstGeom prst="ellipse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140200" y="1655763"/>
            <a:ext cx="2016125" cy="360362"/>
          </a:xfrm>
          <a:prstGeom prst="rect">
            <a:avLst/>
          </a:prstGeom>
          <a:solidFill>
            <a:srgbClr val="00B05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500563" y="4221163"/>
            <a:ext cx="1150937" cy="215900"/>
          </a:xfrm>
          <a:prstGeom prst="rect">
            <a:avLst/>
          </a:prstGeom>
          <a:solidFill>
            <a:srgbClr val="00B05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Amdahl’s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91513" cy="5638800"/>
          </a:xfrm>
        </p:spPr>
        <p:txBody>
          <a:bodyPr/>
          <a:lstStyle/>
          <a:p>
            <a:r>
              <a:rPr lang="en-US" altLang="en-US"/>
              <a:t>Proposed by Gene Amdahl in 1967.</a:t>
            </a:r>
          </a:p>
          <a:p>
            <a:r>
              <a:rPr lang="en-US" altLang="en-US"/>
              <a:t>Deals with potential </a:t>
            </a:r>
            <a:r>
              <a:rPr lang="en-US" altLang="en-US">
                <a:solidFill>
                  <a:srgbClr val="FF0000"/>
                </a:solidFill>
              </a:rPr>
              <a:t>speedup</a:t>
            </a:r>
            <a:r>
              <a:rPr lang="en-US" altLang="en-US"/>
              <a:t> of a program execution by multiple processors.</a:t>
            </a:r>
          </a:p>
          <a:p>
            <a:r>
              <a:rPr lang="en-US" altLang="en-US">
                <a:solidFill>
                  <a:srgbClr val="0033CC"/>
                </a:solidFill>
              </a:rPr>
              <a:t>Speedup</a:t>
            </a:r>
            <a:r>
              <a:rPr lang="en-US" altLang="en-US"/>
              <a:t>:  ratio between program execution time on single processor to that on N processors.</a:t>
            </a:r>
          </a:p>
          <a:p>
            <a:r>
              <a:rPr lang="en-US" altLang="en-US">
                <a:solidFill>
                  <a:srgbClr val="0033CC"/>
                </a:solidFill>
              </a:rPr>
              <a:t>Amdahl’s law</a:t>
            </a:r>
            <a:r>
              <a:rPr lang="en-US" altLang="en-US"/>
              <a:t>: if a program takes time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/>
              <a:t> to be executed by a single processor, and only a fraction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/>
              <a:t> of that program can be executed in parallel using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/>
              <a:t> processors, Then: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835150" y="5427663"/>
          <a:ext cx="5338763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Equation" r:id="rId3" imgW="2666880" imgH="583920" progId="Equation.3">
                  <p:embed/>
                </p:oleObj>
              </mc:Choice>
              <mc:Fallback>
                <p:oleObj name="Equation" r:id="rId3" imgW="2666880" imgH="5839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427663"/>
                        <a:ext cx="5338763" cy="1169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Course Info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dirty="0"/>
              <a:t>Course website:</a:t>
            </a:r>
          </a:p>
          <a:p>
            <a:pPr lvl="1"/>
            <a:r>
              <a:rPr lang="en-CA" altLang="en-US" dirty="0">
                <a:hlinkClick r:id="rId2"/>
              </a:rPr>
              <a:t>http</a:t>
            </a:r>
            <a:r>
              <a:rPr lang="en-CA" altLang="en-US">
                <a:hlinkClick r:id="rId2"/>
              </a:rPr>
              <a:t>://hshehata.github.io/courses/zu/cse321a/</a:t>
            </a:r>
            <a:endParaRPr lang="en-CA" altLang="en-US" dirty="0"/>
          </a:p>
          <a:p>
            <a:pPr lvl="1">
              <a:buFontTx/>
              <a:buNone/>
            </a:pPr>
            <a:endParaRPr lang="en-CA" altLang="en-US" dirty="0"/>
          </a:p>
          <a:p>
            <a:r>
              <a:rPr lang="en-CA" altLang="en-US" dirty="0"/>
              <a:t>Textbook:</a:t>
            </a:r>
          </a:p>
          <a:p>
            <a:pPr lvl="1"/>
            <a:r>
              <a:rPr lang="en-CA" altLang="en-US" dirty="0"/>
              <a:t>“Computer Organization and Architecture: Designing for Performance”, William Stallings, 9th Edition, 2013, </a:t>
            </a:r>
            <a:r>
              <a:rPr lang="en-CA" altLang="en-US" dirty="0">
                <a:hlinkClick r:id="rId3"/>
              </a:rPr>
              <a:t>www.williamstallings.com/ComputerOrganization</a:t>
            </a:r>
            <a:endParaRPr lang="en-CA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Conclusions of Amdahl’s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Amdahl’s law has two important </a:t>
            </a:r>
            <a:r>
              <a:rPr lang="en-US" dirty="0">
                <a:solidFill>
                  <a:srgbClr val="0033CC"/>
                </a:solidFill>
              </a:rPr>
              <a:t>conclusions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dirty="0"/>
              <a:t>P</a:t>
            </a:r>
            <a:r>
              <a:rPr lang="en-US" dirty="0">
                <a:sym typeface="Wingdings" pitchFamily="2" charset="2"/>
              </a:rPr>
              <a:t>arallel processors has little effect when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</a:t>
            </a:r>
            <a:r>
              <a:rPr lang="en-US" dirty="0">
                <a:sym typeface="Wingdings" pitchFamily="2" charset="2"/>
              </a:rPr>
              <a:t> is small!</a:t>
            </a:r>
          </a:p>
          <a:p>
            <a:pPr marL="1314450" lvl="2" indent="-457200">
              <a:defRPr/>
            </a:pPr>
            <a:r>
              <a:rPr lang="en-US" dirty="0">
                <a:sym typeface="Wingdings" pitchFamily="2" charset="2"/>
              </a:rPr>
              <a:t>When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</a:t>
            </a:r>
            <a:r>
              <a:rPr lang="en-US" dirty="0">
                <a:sym typeface="Wingdings" pitchFamily="2" charset="2"/>
              </a:rPr>
              <a:t> goes to 0, speedup goes to 1.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dirty="0"/>
              <a:t>Speedup is bound by 1/(1–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/>
              <a:t>) regardless of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/>
              <a:t>!</a:t>
            </a:r>
          </a:p>
          <a:p>
            <a:pPr marL="1314450" lvl="2" indent="-457200">
              <a:defRPr/>
            </a:pPr>
            <a:r>
              <a:rPr lang="en-US" dirty="0">
                <a:sym typeface="Wingdings" pitchFamily="2" charset="2"/>
              </a:rPr>
              <a:t>When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</a:t>
            </a:r>
            <a:r>
              <a:rPr lang="en-US" dirty="0">
                <a:sym typeface="Wingdings" pitchFamily="2" charset="2"/>
              </a:rPr>
              <a:t> goes to ∞, speedup goes to </a:t>
            </a:r>
            <a:r>
              <a:rPr lang="en-US" dirty="0"/>
              <a:t>1/(1–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/>
              <a:t>)</a:t>
            </a:r>
            <a:r>
              <a:rPr lang="en-US" dirty="0">
                <a:sym typeface="Wingdings" pitchFamily="2" charset="2"/>
              </a:rPr>
              <a:t>.</a:t>
            </a:r>
          </a:p>
          <a:p>
            <a:pPr marL="514350" indent="-457200">
              <a:defRPr/>
            </a:pPr>
            <a:r>
              <a:rPr lang="en-US" dirty="0">
                <a:sym typeface="Wingdings" pitchFamily="2" charset="2"/>
              </a:rPr>
              <a:t>Amdahl’s law can be </a:t>
            </a:r>
            <a:r>
              <a:rPr lang="en-US" dirty="0">
                <a:solidFill>
                  <a:srgbClr val="0033CC"/>
                </a:solidFill>
                <a:sym typeface="Wingdings" pitchFamily="2" charset="2"/>
              </a:rPr>
              <a:t>generalized</a:t>
            </a:r>
            <a:r>
              <a:rPr lang="en-US" dirty="0">
                <a:sym typeface="Wingdings" pitchFamily="2" charset="2"/>
              </a:rPr>
              <a:t> to deal with any system enhancements.</a:t>
            </a:r>
          </a:p>
          <a:p>
            <a:pPr marL="514350" indent="-457200">
              <a:defRPr/>
            </a:pPr>
            <a:r>
              <a:rPr lang="en-US" dirty="0">
                <a:solidFill>
                  <a:srgbClr val="0033CC"/>
                </a:solidFill>
                <a:sym typeface="Wingdings" pitchFamily="2" charset="2"/>
              </a:rPr>
              <a:t>Generalized Amdahl’s law</a:t>
            </a:r>
            <a:r>
              <a:rPr lang="en-US" dirty="0">
                <a:sym typeface="Wingdings" pitchFamily="2" charset="2"/>
              </a:rPr>
              <a:t>: if an enhancement speeds up execution of a program fraction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</a:t>
            </a:r>
            <a:r>
              <a:rPr lang="en-US" dirty="0">
                <a:sym typeface="Wingdings" pitchFamily="2" charset="2"/>
              </a:rPr>
              <a:t> by a factor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k</a:t>
            </a:r>
            <a:r>
              <a:rPr lang="en-US" dirty="0">
                <a:sym typeface="Wingdings" pitchFamily="2" charset="2"/>
              </a:rPr>
              <a:t>, then:</a:t>
            </a:r>
          </a:p>
        </p:txBody>
      </p:sp>
      <p:graphicFrame>
        <p:nvGraphicFramePr>
          <p:cNvPr id="57346" name="Object 2"/>
          <p:cNvGraphicFramePr>
            <a:graphicFrameLocks noChangeAspect="1"/>
          </p:cNvGraphicFramePr>
          <p:nvPr/>
        </p:nvGraphicFramePr>
        <p:xfrm>
          <a:off x="747713" y="5521325"/>
          <a:ext cx="7627937" cy="122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Equation" r:id="rId3" imgW="3809880" imgH="609480" progId="Equation.3">
                  <p:embed/>
                </p:oleObj>
              </mc:Choice>
              <mc:Fallback>
                <p:oleObj name="Equation" r:id="rId3" imgW="3809880" imgH="609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713" y="5521325"/>
                        <a:ext cx="7627937" cy="1220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Amdahl’s Law for Multiprocessors</a:t>
            </a:r>
          </a:p>
        </p:txBody>
      </p:sp>
      <p:pic>
        <p:nvPicPr>
          <p:cNvPr id="337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341438"/>
            <a:ext cx="8281988" cy="518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Reading Material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/>
              <a:t>Stallings, Chapter 1:</a:t>
            </a:r>
          </a:p>
          <a:p>
            <a:pPr lvl="1"/>
            <a:r>
              <a:rPr lang="en-CA" altLang="en-US"/>
              <a:t>Pages </a:t>
            </a:r>
            <a:r>
              <a:rPr lang="en-US" altLang="en-US"/>
              <a:t>7 – 13</a:t>
            </a:r>
          </a:p>
          <a:p>
            <a:pPr lvl="1">
              <a:buFontTx/>
              <a:buNone/>
            </a:pPr>
            <a:endParaRPr lang="en-US" altLang="en-US"/>
          </a:p>
          <a:p>
            <a:r>
              <a:rPr lang="en-CA" altLang="en-US"/>
              <a:t>Stallings, Chapter 2:</a:t>
            </a:r>
          </a:p>
          <a:p>
            <a:pPr lvl="1"/>
            <a:r>
              <a:rPr lang="en-CA" altLang="en-US"/>
              <a:t>Pages </a:t>
            </a:r>
            <a:r>
              <a:rPr lang="en-US" altLang="en-US"/>
              <a:t>49 – 57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Course Info (Cont.)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/>
              <a:t>Grading: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03350" y="1844675"/>
          <a:ext cx="6096000" cy="2378076"/>
        </p:xfrm>
        <a:graphic>
          <a:graphicData uri="http://schemas.openxmlformats.org/drawingml/2006/table">
            <a:tbl>
              <a:tblPr firstRow="1" lastRow="1" bandRow="1">
                <a:tableStyleId>{69CF1AB2-1976-4502-BF36-3FF5EA218861}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5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latin typeface="Arial" pitchFamily="34" charset="0"/>
                          <a:cs typeface="Arial" pitchFamily="34" charset="0"/>
                        </a:rPr>
                        <a:t>Course work</a:t>
                      </a:r>
                    </a:p>
                  </a:txBody>
                  <a:tcPr marT="45732" marB="45732" anchor="ctr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latin typeface="Arial" pitchFamily="34" charset="0"/>
                          <a:cs typeface="Arial" pitchFamily="34" charset="0"/>
                        </a:rPr>
                        <a:t>Grade distribution</a:t>
                      </a:r>
                    </a:p>
                  </a:txBody>
                  <a:tcPr marT="45732" marB="45732" anchor="ctr"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latin typeface="Arial" pitchFamily="34" charset="0"/>
                          <a:cs typeface="Arial" pitchFamily="34" charset="0"/>
                        </a:rPr>
                        <a:t>Participation</a:t>
                      </a:r>
                    </a:p>
                  </a:txBody>
                  <a:tcPr marT="45732" marB="45732" anchor="ctr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3pt </a:t>
                      </a:r>
                    </a:p>
                  </a:txBody>
                  <a:tcPr marT="45732" marB="45732" anchor="ctr"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T="45732" marB="45732" anchor="ctr"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latin typeface="Arial" pitchFamily="34" charset="0"/>
                          <a:cs typeface="Arial" pitchFamily="34" charset="0"/>
                        </a:rPr>
                        <a:t>Assignments</a:t>
                      </a:r>
                    </a:p>
                  </a:txBody>
                  <a:tcPr marT="45732" marB="45732" anchor="ctr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12pt</a:t>
                      </a:r>
                    </a:p>
                  </a:txBody>
                  <a:tcPr marT="45732" marB="45732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latin typeface="Arial" pitchFamily="34" charset="0"/>
                          <a:cs typeface="Arial" pitchFamily="34" charset="0"/>
                        </a:rPr>
                        <a:t>Midterm Exam</a:t>
                      </a:r>
                    </a:p>
                  </a:txBody>
                  <a:tcPr marT="45732" marB="45732" anchor="ctr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15pt</a:t>
                      </a:r>
                    </a:p>
                  </a:txBody>
                  <a:tcPr marT="45732" marB="45732" anchor="ctr"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latin typeface="Arial" pitchFamily="34" charset="0"/>
                          <a:cs typeface="Arial" pitchFamily="34" charset="0"/>
                        </a:rPr>
                        <a:t>Final Exam</a:t>
                      </a:r>
                    </a:p>
                  </a:txBody>
                  <a:tcPr marT="45732" marB="45732" anchor="ctr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70pt</a:t>
                      </a:r>
                    </a:p>
                  </a:txBody>
                  <a:tcPr marT="45732" marB="45732" anchor="ctr"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latin typeface="Arial" pitchFamily="34" charset="0"/>
                          <a:cs typeface="Arial" pitchFamily="34" charset="0"/>
                        </a:rPr>
                        <a:t>Total Points</a:t>
                      </a:r>
                    </a:p>
                  </a:txBody>
                  <a:tcPr marT="45732" marB="45732" anchor="ctr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sz="2000" b="1" kern="1200" dirty="0">
                          <a:solidFill>
                            <a:srgbClr val="FF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100</a:t>
                      </a:r>
                    </a:p>
                  </a:txBody>
                  <a:tcPr marT="45732" marB="45732" anchor="ctr">
                    <a:lnR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Course Overview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dirty="0">
                <a:solidFill>
                  <a:srgbClr val="3333FF"/>
                </a:solidFill>
              </a:rPr>
              <a:t>Ch. 1:</a:t>
            </a:r>
            <a:r>
              <a:rPr lang="en-CA" altLang="en-US" dirty="0"/>
              <a:t> Introduction</a:t>
            </a:r>
          </a:p>
          <a:p>
            <a:r>
              <a:rPr lang="en-CA" altLang="en-US" dirty="0">
                <a:solidFill>
                  <a:srgbClr val="3333FF"/>
                </a:solidFill>
              </a:rPr>
              <a:t>Ch. 2:</a:t>
            </a:r>
            <a:r>
              <a:rPr lang="en-CA" altLang="en-US" dirty="0"/>
              <a:t> Computer Evolution and Performance</a:t>
            </a:r>
          </a:p>
          <a:p>
            <a:r>
              <a:rPr lang="en-CA" altLang="en-US" dirty="0">
                <a:solidFill>
                  <a:srgbClr val="3333FF"/>
                </a:solidFill>
              </a:rPr>
              <a:t>Ch. 3:</a:t>
            </a:r>
            <a:r>
              <a:rPr lang="en-CA" altLang="en-US" dirty="0"/>
              <a:t> </a:t>
            </a:r>
            <a:r>
              <a:rPr lang="en-US" altLang="en-US" dirty="0"/>
              <a:t>A Top-Level View of Computer Function and Interconnection</a:t>
            </a:r>
            <a:endParaRPr lang="en-CA" altLang="en-US" dirty="0"/>
          </a:p>
          <a:p>
            <a:r>
              <a:rPr lang="en-CA" altLang="en-US" dirty="0">
                <a:solidFill>
                  <a:srgbClr val="3333FF"/>
                </a:solidFill>
              </a:rPr>
              <a:t>Ch. 4:</a:t>
            </a:r>
            <a:r>
              <a:rPr lang="en-CA" altLang="en-US" dirty="0"/>
              <a:t> Cache Memory</a:t>
            </a:r>
          </a:p>
          <a:p>
            <a:r>
              <a:rPr lang="en-CA" altLang="en-US" dirty="0">
                <a:solidFill>
                  <a:srgbClr val="3333FF"/>
                </a:solidFill>
              </a:rPr>
              <a:t>Ch. 12:</a:t>
            </a:r>
            <a:r>
              <a:rPr lang="en-CA" altLang="en-US" dirty="0"/>
              <a:t> Instruction Sets: Characteristics and Functions</a:t>
            </a:r>
          </a:p>
          <a:p>
            <a:r>
              <a:rPr lang="en-CA" altLang="en-US" dirty="0">
                <a:solidFill>
                  <a:srgbClr val="3333FF"/>
                </a:solidFill>
              </a:rPr>
              <a:t>Ch. 13:</a:t>
            </a:r>
            <a:r>
              <a:rPr lang="en-CA" altLang="en-US" dirty="0"/>
              <a:t> Instruction Sets: Addressing Modes and Formats</a:t>
            </a:r>
          </a:p>
          <a:p>
            <a:r>
              <a:rPr lang="en-CA" altLang="en-US" dirty="0">
                <a:solidFill>
                  <a:srgbClr val="3333FF"/>
                </a:solidFill>
              </a:rPr>
              <a:t>Ch. 14 or 19:</a:t>
            </a:r>
            <a:r>
              <a:rPr lang="en-CA" altLang="en-US" dirty="0"/>
              <a:t> Processor Structure and Function or Control Unit Operation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2"/>
          <p:cNvSpPr>
            <a:spLocks noGrp="1"/>
          </p:cNvSpPr>
          <p:nvPr>
            <p:ph type="ctrTitle"/>
          </p:nvPr>
        </p:nvSpPr>
        <p:spPr>
          <a:xfrm>
            <a:off x="738188" y="1557338"/>
            <a:ext cx="7721600" cy="881062"/>
          </a:xfrm>
        </p:spPr>
        <p:txBody>
          <a:bodyPr/>
          <a:lstStyle/>
          <a:p>
            <a:pPr algn="ctr"/>
            <a:r>
              <a:rPr lang="en-CA" altLang="en-US" sz="4000"/>
              <a:t>Ch. 1: Introduction</a:t>
            </a:r>
            <a:endParaRPr lang="en-US" altLang="en-US" sz="4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Organization vs. Architecture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435975" cy="5638800"/>
          </a:xfrm>
        </p:spPr>
        <p:txBody>
          <a:bodyPr/>
          <a:lstStyle/>
          <a:p>
            <a:r>
              <a:rPr lang="en-US" altLang="en-US">
                <a:solidFill>
                  <a:srgbClr val="3333FF"/>
                </a:solidFill>
              </a:rPr>
              <a:t>Architecture</a:t>
            </a:r>
            <a:r>
              <a:rPr lang="en-US" altLang="en-US"/>
              <a:t>: attributes </a:t>
            </a:r>
            <a:r>
              <a:rPr lang="en-US" altLang="en-US">
                <a:solidFill>
                  <a:srgbClr val="FF0000"/>
                </a:solidFill>
              </a:rPr>
              <a:t>visible</a:t>
            </a:r>
            <a:r>
              <a:rPr lang="en-US" altLang="en-US"/>
              <a:t> to the programmer.</a:t>
            </a:r>
          </a:p>
          <a:p>
            <a:pPr lvl="1"/>
            <a:r>
              <a:rPr lang="en-US" altLang="en-US"/>
              <a:t> Instruction set, number of bits used for data representation, I/O mechanisms, addressing techniques.</a:t>
            </a:r>
          </a:p>
          <a:p>
            <a:pPr lvl="1"/>
            <a:r>
              <a:rPr lang="en-US" altLang="en-US"/>
              <a:t> Ex.: Is there a multiply instruction?</a:t>
            </a:r>
          </a:p>
          <a:p>
            <a:pPr lvl="1">
              <a:buFontTx/>
              <a:buNone/>
            </a:pPr>
            <a:endParaRPr lang="en-US" altLang="en-US"/>
          </a:p>
          <a:p>
            <a:r>
              <a:rPr lang="en-US" altLang="en-US">
                <a:solidFill>
                  <a:srgbClr val="3333FF"/>
                </a:solidFill>
              </a:rPr>
              <a:t>Organization</a:t>
            </a:r>
            <a:r>
              <a:rPr lang="en-US" altLang="en-US"/>
              <a:t>: how features are implemented. Such details may be </a:t>
            </a:r>
            <a:r>
              <a:rPr lang="en-US" altLang="en-US">
                <a:solidFill>
                  <a:srgbClr val="FF0000"/>
                </a:solidFill>
              </a:rPr>
              <a:t>hidden</a:t>
            </a:r>
            <a:r>
              <a:rPr lang="en-US" altLang="en-US"/>
              <a:t> from programmer.</a:t>
            </a:r>
          </a:p>
          <a:p>
            <a:pPr lvl="1"/>
            <a:r>
              <a:rPr lang="en-US" altLang="en-US"/>
              <a:t> Control signals, interfaces, memory technology, number of cores.</a:t>
            </a:r>
          </a:p>
          <a:p>
            <a:pPr lvl="1"/>
            <a:r>
              <a:rPr lang="en-US" altLang="en-US"/>
              <a:t> Ex.: Is there a hardware multiply unit or is it done by repeated addition?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Organization vs. Architecture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All Intel x86 family share the same basic </a:t>
            </a:r>
            <a:r>
              <a:rPr lang="en-US" altLang="en-US" dirty="0">
                <a:solidFill>
                  <a:srgbClr val="FF0000"/>
                </a:solidFill>
              </a:rPr>
              <a:t>architecture</a:t>
            </a:r>
            <a:r>
              <a:rPr lang="en-US" altLang="en-US" dirty="0"/>
              <a:t>.</a:t>
            </a:r>
          </a:p>
          <a:p>
            <a:pPr>
              <a:buFontTx/>
              <a:buNone/>
            </a:pPr>
            <a:endParaRPr lang="en-US" altLang="en-US" dirty="0"/>
          </a:p>
          <a:p>
            <a:r>
              <a:rPr lang="en-US" altLang="en-US" dirty="0"/>
              <a:t>This gives code compatibility, at least backwards.</a:t>
            </a:r>
          </a:p>
          <a:p>
            <a:pPr>
              <a:buFontTx/>
              <a:buNone/>
            </a:pPr>
            <a:endParaRPr lang="en-US" altLang="en-US" dirty="0"/>
          </a:p>
          <a:p>
            <a:r>
              <a:rPr lang="en-US" altLang="en-US" dirty="0">
                <a:solidFill>
                  <a:srgbClr val="FF0000"/>
                </a:solidFill>
              </a:rPr>
              <a:t>Organization</a:t>
            </a:r>
            <a:r>
              <a:rPr lang="en-US" altLang="en-US" dirty="0"/>
              <a:t> differs between different versions (e.g., Core i3/i5/i7, Xeon, Atom, … </a:t>
            </a:r>
            <a:r>
              <a:rPr lang="en-US" altLang="en-US" i="1" dirty="0"/>
              <a:t>etc.</a:t>
            </a:r>
            <a:r>
              <a:rPr lang="en-US" altLang="en-US" dirty="0"/>
              <a:t>)</a:t>
            </a:r>
          </a:p>
          <a:p>
            <a:pPr>
              <a:buFontTx/>
              <a:buNone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Hardware Structure vs. Function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7338" indent="-287338">
              <a:spcBef>
                <a:spcPct val="50000"/>
              </a:spcBef>
              <a:tabLst>
                <a:tab pos="463550" algn="l"/>
              </a:tabLst>
            </a:pPr>
            <a:r>
              <a:rPr lang="en-US" altLang="en-US">
                <a:solidFill>
                  <a:srgbClr val="3333FF"/>
                </a:solidFill>
              </a:rPr>
              <a:t>Structure</a:t>
            </a:r>
            <a:r>
              <a:rPr lang="en-US" altLang="en-US"/>
              <a:t>: the way in which components relate to each other.</a:t>
            </a:r>
          </a:p>
          <a:p>
            <a:pPr marL="287338" indent="-287338">
              <a:spcBef>
                <a:spcPct val="50000"/>
              </a:spcBef>
              <a:buFontTx/>
              <a:buNone/>
              <a:tabLst>
                <a:tab pos="463550" algn="l"/>
              </a:tabLst>
            </a:pPr>
            <a:endParaRPr lang="en-US" altLang="en-US"/>
          </a:p>
          <a:p>
            <a:pPr marL="287338" indent="-287338">
              <a:spcBef>
                <a:spcPct val="50000"/>
              </a:spcBef>
              <a:tabLst>
                <a:tab pos="463550" algn="l"/>
              </a:tabLst>
            </a:pPr>
            <a:r>
              <a:rPr lang="en-US" altLang="en-US">
                <a:solidFill>
                  <a:srgbClr val="3333FF"/>
                </a:solidFill>
              </a:rPr>
              <a:t>Function</a:t>
            </a:r>
            <a:r>
              <a:rPr lang="en-US" altLang="en-US"/>
              <a:t>: the operation of individual components as part of the 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ajp2">
  <a:themeElements>
    <a:clrScheme name="ajp2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ajp2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ajp2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jp2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jp2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Settings\adrian\Application Data\Microsoft\Templates\ajp2.pot</Template>
  <TotalTime>23852</TotalTime>
  <Words>1439</Words>
  <Application>Microsoft Office PowerPoint</Application>
  <PresentationFormat>On-screen Show (4:3)</PresentationFormat>
  <Paragraphs>321</Paragraphs>
  <Slides>32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Arial Black</vt:lpstr>
      <vt:lpstr>Symbol</vt:lpstr>
      <vt:lpstr>Tahoma</vt:lpstr>
      <vt:lpstr>Times New Roman</vt:lpstr>
      <vt:lpstr>Wingdings</vt:lpstr>
      <vt:lpstr>ajp2</vt:lpstr>
      <vt:lpstr>Equation</vt:lpstr>
      <vt:lpstr>PowerPoint Presentation</vt:lpstr>
      <vt:lpstr>Teaching Staff</vt:lpstr>
      <vt:lpstr>Course Info</vt:lpstr>
      <vt:lpstr>Course Info (Cont.)</vt:lpstr>
      <vt:lpstr>Course Overview</vt:lpstr>
      <vt:lpstr>Ch. 1: Introduction</vt:lpstr>
      <vt:lpstr>Organization vs. Architecture (1)</vt:lpstr>
      <vt:lpstr>Organization vs. Architecture (2)</vt:lpstr>
      <vt:lpstr>Hardware Structure vs. Function</vt:lpstr>
      <vt:lpstr>Structure - Top level</vt:lpstr>
      <vt:lpstr>Structure - CPU</vt:lpstr>
      <vt:lpstr>Structure – Control Unit</vt:lpstr>
      <vt:lpstr>Function</vt:lpstr>
      <vt:lpstr>Functional View of a Computer</vt:lpstr>
      <vt:lpstr>Data Movement</vt:lpstr>
      <vt:lpstr>Storage</vt:lpstr>
      <vt:lpstr>Data Processing to/from Storage</vt:lpstr>
      <vt:lpstr>Data Processing from Storage to I/O</vt:lpstr>
      <vt:lpstr>Chapter 2: Computer Evolution and Performance</vt:lpstr>
      <vt:lpstr>Performance Assessment</vt:lpstr>
      <vt:lpstr>Processor Performance</vt:lpstr>
      <vt:lpstr>Processor Performance Parameters </vt:lpstr>
      <vt:lpstr>Performance Metrics</vt:lpstr>
      <vt:lpstr>Performance Calculation Example</vt:lpstr>
      <vt:lpstr>Benchmarking</vt:lpstr>
      <vt:lpstr>SPEC benchmarks</vt:lpstr>
      <vt:lpstr>SPEC Speed Metric (rg)</vt:lpstr>
      <vt:lpstr>Ex.: SPECint2006 on Sun Blade 6250</vt:lpstr>
      <vt:lpstr>Amdahl’s Law</vt:lpstr>
      <vt:lpstr>Conclusions of Amdahl’s Law</vt:lpstr>
      <vt:lpstr>Amdahl’s Law for Multiprocessors</vt:lpstr>
      <vt:lpstr>Reading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Addressing Modes</dc:title>
  <dc:creator>Adrian &amp; Wendy</dc:creator>
  <cp:lastModifiedBy>Hazem</cp:lastModifiedBy>
  <cp:revision>716</cp:revision>
  <dcterms:created xsi:type="dcterms:W3CDTF">1998-10-18T09:28:37Z</dcterms:created>
  <dcterms:modified xsi:type="dcterms:W3CDTF">2016-09-27T12:50:18Z</dcterms:modified>
</cp:coreProperties>
</file>