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33"/>
  </p:notesMasterIdLst>
  <p:sldIdLst>
    <p:sldId id="281" r:id="rId2"/>
    <p:sldId id="257" r:id="rId3"/>
    <p:sldId id="283" r:id="rId4"/>
    <p:sldId id="296" r:id="rId5"/>
    <p:sldId id="297" r:id="rId6"/>
    <p:sldId id="298" r:id="rId7"/>
    <p:sldId id="300" r:id="rId8"/>
    <p:sldId id="301" r:id="rId9"/>
    <p:sldId id="302" r:id="rId10"/>
    <p:sldId id="303" r:id="rId11"/>
    <p:sldId id="312" r:id="rId12"/>
    <p:sldId id="310" r:id="rId13"/>
    <p:sldId id="311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7" r:id="rId28"/>
    <p:sldId id="326" r:id="rId29"/>
    <p:sldId id="328" r:id="rId30"/>
    <p:sldId id="329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FF"/>
    <a:srgbClr val="00B050"/>
    <a:srgbClr val="696867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9" autoAdjust="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738A-DDA9-409E-879A-2EF15B55005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54658-B64E-41F4-9609-F50A2D449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36AB1E9-7EC0-4FDC-82ED-C54D3AFC6102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DF5D3B-7CA8-4EC6-BD8F-3EF70E4579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E9BAC3-555F-4F1E-824A-75CEBAAD4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49F40C5-8309-4608-9A6D-78762D4816D9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6A88A96-03D0-4EF4-8839-C2D7AA143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61630EA-7C72-4C8C-A65D-A566B5C77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13956C9-6839-4ADC-A95B-072C7F7B2001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3A2C40-857D-41D8-812C-5A087AAD21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7BEC50-6A8E-4FDB-A81A-5A33F9E58C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7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2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D16964-1B4B-48E3-A749-4F1A51149B3E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BB3A32-8C96-4545-9781-127E8C0176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7A2AE4-6119-4FB2-BCC3-C0E880D84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1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51F4908-AE00-4A1A-BA5B-AC1012884D14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1A969E-733F-4CDF-99B4-53CE2CEFA2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59ECC04-9CAC-4B7E-A473-47E536B6E4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57D317-E191-40F4-BB9C-02039864D855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</p:spTree>
    <p:extLst>
      <p:ext uri="{BB962C8B-B14F-4D97-AF65-F5344CB8AC3E}">
        <p14:creationId xmlns:p14="http://schemas.microsoft.com/office/powerpoint/2010/main" val="345158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1B86254C-6433-4F5E-A9CB-9FCC6BE1C1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09BC2C-49F4-497E-B3BD-76670E3EA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ACCBD57-F04D-42B2-80DC-AD8461E975E6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6684ED-319A-4AC5-8533-95D6C48C75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shehata.github.io/courses/su/cs21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636234-6960-4E51-9A45-33B019E2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pPr rtl="1"/>
            <a:r>
              <a:rPr lang="en-US" sz="3800" dirty="0">
                <a:solidFill>
                  <a:srgbClr val="FFFFFF"/>
                </a:solidFill>
              </a:rPr>
              <a:t>CS 211 - Digital Logic Design</a:t>
            </a: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</a:rPr>
              <a:t>211</a:t>
            </a:r>
            <a:r>
              <a:rPr lang="ar-EG" sz="3800" dirty="0">
                <a:solidFill>
                  <a:srgbClr val="FFFFFF"/>
                </a:solidFill>
              </a:rPr>
              <a:t> عال - تصميم المنطق الرقمي</a:t>
            </a:r>
            <a:br>
              <a:rPr lang="ar-EG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First Term - 1439/1440</a:t>
            </a:r>
            <a:br>
              <a:rPr lang="ar-EG" sz="3800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Lecture #6</a:t>
            </a:r>
            <a:endParaRPr lang="en-US" sz="3800" b="1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0FED14-9745-4EB4-9B1C-A0AC596BA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19"/>
            <a:ext cx="5542399" cy="142490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Dr. Hazem Ibrahim Shehata</a:t>
            </a:r>
          </a:p>
          <a:p>
            <a:r>
              <a:rPr lang="en-US" sz="2000" dirty="0">
                <a:solidFill>
                  <a:schemeClr val="bg2"/>
                </a:solidFill>
              </a:rPr>
              <a:t>Assistant Professor</a:t>
            </a:r>
          </a:p>
          <a:p>
            <a:r>
              <a:rPr lang="en-US" sz="1500" dirty="0">
                <a:solidFill>
                  <a:schemeClr val="bg2"/>
                </a:solidFill>
              </a:rPr>
              <a:t>College of Computing and Information Technology</a:t>
            </a:r>
          </a:p>
          <a:p>
            <a:endParaRPr lang="en-US" sz="1500" dirty="0">
              <a:solidFill>
                <a:schemeClr val="bg2"/>
              </a:solidFill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AA4334-A43F-46D9-83A4-C086A46E6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1" t="5952" r="10875" b="327"/>
          <a:stretch/>
        </p:blipFill>
        <p:spPr>
          <a:xfrm>
            <a:off x="1091490" y="1019665"/>
            <a:ext cx="3167924" cy="26322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logic gates 3d">
            <a:extLst>
              <a:ext uri="{FF2B5EF4-FFF2-40B4-BE49-F238E27FC236}">
                <a16:creationId xmlns:a16="http://schemas.microsoft.com/office/drawing/2014/main" id="{BB1AC96F-45C9-4C89-84F2-D68F6278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7892" y="3775790"/>
            <a:ext cx="3275120" cy="24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0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F456-3FB9-4C9A-8E19-49ECD666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XNOR Gate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8FD9-3C01-438D-A355-55A472A61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6238"/>
          </a:xfrm>
        </p:spPr>
        <p:txBody>
          <a:bodyPr>
            <a:normAutofit/>
          </a:bodyPr>
          <a:lstStyle/>
          <a:p>
            <a:r>
              <a:rPr lang="en-US" dirty="0"/>
              <a:t>For a 2-input XNOR Gate: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CC61D-B814-4A7C-86B3-CC6A9318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EC436-B4E4-4B5F-99FF-066BB1BD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796653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796653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7" t="-5185" r="-50796" b="-22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09" t="-5185" r="-1773" b="-22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44FC0F-36E1-482E-9AC1-DB27D7CEDC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7158362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44FC0F-36E1-482E-9AC1-DB27D7CEDC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7158362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" t="-5185" r="-50796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09" t="-5185" r="-177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D14A882-B00C-4ECC-A280-9E50391D1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1249923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D14A882-B00C-4ECC-A280-9E50391D1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1249923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7" t="-5185" r="-50796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9" t="-5185" r="-177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56054C84-BEEE-4AE4-8BA9-2920D8E25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209" y="3120918"/>
            <a:ext cx="3347225" cy="77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5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151833-3B6F-4C28-9B2E-FA36010B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Truth Table for 3-input XNOR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27FF4E96-64EA-4E52-BB7D-33F85F704B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baseline="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27FF4E96-64EA-4E52-BB7D-33F85F704B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01667615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" t="-5185" r="-33750" b="-46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5185" r="-1504" b="-4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162A7779-FAA1-4E60-87F7-CF4C4C881647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162A7779-FAA1-4E60-87F7-CF4C4C881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t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A4B72-2534-4F51-A915-121DC9BA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50AB1-820C-4F06-A836-1EA59231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8">
                <a:extLst>
                  <a:ext uri="{FF2B5EF4-FFF2-40B4-BE49-F238E27FC236}">
                    <a16:creationId xmlns:a16="http://schemas.microsoft.com/office/drawing/2014/main" id="{A884EF06-A0AE-47B5-9222-8B49D9ECEB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31836045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baseline="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8">
                <a:extLst>
                  <a:ext uri="{FF2B5EF4-FFF2-40B4-BE49-F238E27FC236}">
                    <a16:creationId xmlns:a16="http://schemas.microsoft.com/office/drawing/2014/main" id="{A884EF06-A0AE-47B5-9222-8B49D9ECEB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31836045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5" t="-5185" r="-33750" b="-46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128" t="-5185" r="-1504" b="-4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066C5C9-8300-49D8-B628-546267D740C9}"/>
              </a:ext>
            </a:extLst>
          </p:cNvPr>
          <p:cNvGrpSpPr/>
          <p:nvPr/>
        </p:nvGrpSpPr>
        <p:grpSpPr>
          <a:xfrm>
            <a:off x="6447115" y="360727"/>
            <a:ext cx="3563705" cy="946761"/>
            <a:chOff x="6447115" y="360727"/>
            <a:chExt cx="3563705" cy="9467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64BBC5-8FD0-441C-ADC0-71CD51FD4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47115" y="360727"/>
              <a:ext cx="3563705" cy="946761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52DA886D-95DF-4A90-9499-6A247B21F34E}"/>
                </a:ext>
              </a:extLst>
            </p:cNvPr>
            <p:cNvSpPr/>
            <p:nvPr/>
          </p:nvSpPr>
          <p:spPr>
            <a:xfrm>
              <a:off x="7229759" y="449603"/>
              <a:ext cx="416928" cy="816387"/>
            </a:xfrm>
            <a:prstGeom prst="arc">
              <a:avLst>
                <a:gd name="adj1" fmla="val 16852388"/>
                <a:gd name="adj2" fmla="val 466290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6C4C5E4-5633-4A05-9D88-6C4A289D4C0A}"/>
                </a:ext>
              </a:extLst>
            </p:cNvPr>
            <p:cNvSpPr/>
            <p:nvPr/>
          </p:nvSpPr>
          <p:spPr>
            <a:xfrm>
              <a:off x="8801037" y="766356"/>
              <a:ext cx="182880" cy="1828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20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261FEC-FA8D-4A5E-B345-3BB86033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2-input XNOR Gate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B2114-D4BD-40AF-8E7D-3EFAE3D6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 of XNOR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10C6A-650E-4CDF-B9AB-E9F27330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668F4-4AEC-4011-B911-827842C8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BA4C98-FE3E-4EE9-88AD-7EF6D0234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18456"/>
            <a:ext cx="10058400" cy="3274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90D7BD-8617-4D32-8520-F40C36FC8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96" b="31989"/>
          <a:stretch/>
        </p:blipFill>
        <p:spPr>
          <a:xfrm>
            <a:off x="1097280" y="2518456"/>
            <a:ext cx="6769713" cy="22269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0DF4DF-8C57-4A1B-8FA7-53302C7B6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85"/>
          <a:stretch/>
        </p:blipFill>
        <p:spPr>
          <a:xfrm>
            <a:off x="8056178" y="2518456"/>
            <a:ext cx="3099501" cy="327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A6C2-20A1-4E14-A47A-72F9203C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XNOR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A32B-BE85-4C55-B4A4-52879838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1-bit Binary Comparator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5EE7F-DF63-48B1-AB53-C5FAEE02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E4D6D-AE62-4624-B933-ED5F2E34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28F1CD-F767-41F2-A7DB-715F55FA7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442" y="2423301"/>
            <a:ext cx="4627118" cy="38368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90ED03-7520-48F2-B04E-3431A0097412}"/>
              </a:ext>
            </a:extLst>
          </p:cNvPr>
          <p:cNvSpPr txBox="1"/>
          <p:nvPr/>
        </p:nvSpPr>
        <p:spPr>
          <a:xfrm>
            <a:off x="3938124" y="3335328"/>
            <a:ext cx="1220486" cy="4616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=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9AF6B6-87C4-4772-9D71-EE8A22C83DD3}"/>
              </a:ext>
            </a:extLst>
          </p:cNvPr>
          <p:cNvSpPr txBox="1"/>
          <p:nvPr/>
        </p:nvSpPr>
        <p:spPr>
          <a:xfrm>
            <a:off x="3938124" y="3756758"/>
            <a:ext cx="1220486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≠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0C190E-1058-43E6-9730-5DB2B29A65DF}"/>
              </a:ext>
            </a:extLst>
          </p:cNvPr>
          <p:cNvSpPr txBox="1"/>
          <p:nvPr/>
        </p:nvSpPr>
        <p:spPr>
          <a:xfrm>
            <a:off x="3938124" y="4621769"/>
            <a:ext cx="1220486" cy="4616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=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8E1B21-1984-4A08-A10D-DA31F8C78F96}"/>
              </a:ext>
            </a:extLst>
          </p:cNvPr>
          <p:cNvSpPr txBox="1"/>
          <p:nvPr/>
        </p:nvSpPr>
        <p:spPr>
          <a:xfrm>
            <a:off x="3938124" y="4194981"/>
            <a:ext cx="1220486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≠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7C418F-711E-4DAC-8BCB-187AB6811B84}"/>
              </a:ext>
            </a:extLst>
          </p:cNvPr>
          <p:cNvCxnSpPr>
            <a:stCxn id="18" idx="3"/>
          </p:cNvCxnSpPr>
          <p:nvPr/>
        </p:nvCxnSpPr>
        <p:spPr>
          <a:xfrm flipV="1">
            <a:off x="5158610" y="3566160"/>
            <a:ext cx="1299340" cy="1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D9E39C-72E7-4D06-BECF-2105F4D257FC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158610" y="4852601"/>
            <a:ext cx="1299340" cy="1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AE2E73-42DD-4CC0-B6B5-DB83DA3376A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158610" y="3987591"/>
            <a:ext cx="1299340" cy="13123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B9D736-A6D5-4882-AD7A-FADE5274F69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158610" y="4425814"/>
            <a:ext cx="1299340" cy="13123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0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19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6C34B5-E7ED-43AE-B9D7-2AA824EC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Boolean Algebra and Logic Simplification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60E06A-3916-4DC9-85E7-7CFF44E20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5451A-416A-4020-B6E1-24159783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5FB11-E004-4918-8664-4E0F64D0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14</a:t>
            </a:fld>
            <a:endParaRPr lang="en-US"/>
          </a:p>
        </p:txBody>
      </p:sp>
      <p:pic>
        <p:nvPicPr>
          <p:cNvPr id="1028" name="Picture 4" descr="Image result for 1's and 0's">
            <a:extLst>
              <a:ext uri="{FF2B5EF4-FFF2-40B4-BE49-F238E27FC236}">
                <a16:creationId xmlns:a16="http://schemas.microsoft.com/office/drawing/2014/main" id="{03CCE459-F9AC-4C89-8274-8680A2C9D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" b="7004"/>
          <a:stretch/>
        </p:blipFill>
        <p:spPr bwMode="auto">
          <a:xfrm>
            <a:off x="0" y="0"/>
            <a:ext cx="12192000" cy="491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231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82862F-62C6-4BE3-A87F-0530826C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Boolean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8446441-A130-4880-8882-25ED7B4345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Boolean Algebra (BA)</a:t>
                </a:r>
                <a:r>
                  <a:rPr lang="en-US" dirty="0"/>
                  <a:t>: the mathematics of digital logic.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Basic terms</a:t>
                </a:r>
                <a:r>
                  <a:rPr lang="en-US" dirty="0"/>
                  <a:t> in BA: Variable, Complement, Literal.</a:t>
                </a:r>
              </a:p>
              <a:p>
                <a:pPr marL="715518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Variable</a:t>
                </a:r>
                <a:r>
                  <a:rPr lang="en-US" dirty="0"/>
                  <a:t>: symbol (usually an italic </a:t>
                </a:r>
                <a:r>
                  <a:rPr lang="en-US" dirty="0">
                    <a:solidFill>
                      <a:srgbClr val="FF0000"/>
                    </a:solidFill>
                  </a:rPr>
                  <a:t>uppercase letter</a:t>
                </a:r>
                <a:r>
                  <a:rPr lang="en-US" dirty="0"/>
                  <a:t> or word) to represent an action, a condition, or data. Any single variable can have only a 1 or a 0 value. </a:t>
                </a: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15518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Complement</a:t>
                </a:r>
                <a:r>
                  <a:rPr lang="en-US" dirty="0"/>
                  <a:t>: the inverse of a variable and is indicated by a bar over the variable (overbar). </a:t>
                </a: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715518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Literal</a:t>
                </a:r>
                <a:r>
                  <a:rPr lang="en-US" dirty="0"/>
                  <a:t>: variable or complement of a variable. </a:t>
                </a: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8446441-A130-4880-8882-25ED7B434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182" r="-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B1F08-DCD3-43E7-8BF8-16AE25E9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97F5-2781-4618-BA3A-4DE681A3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0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2F74-F974-4F5B-B3D7-049EB02F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Addition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651D2-FF3A-491B-B2B8-B3D142052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4470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Boolean addition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) is equivalent to </a:t>
                </a:r>
                <a:r>
                  <a:rPr lang="en-US" dirty="0">
                    <a:solidFill>
                      <a:srgbClr val="FF0000"/>
                    </a:solidFill>
                  </a:rPr>
                  <a:t>OR operation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Sum term</a:t>
                </a:r>
                <a:r>
                  <a:rPr lang="en-US" dirty="0"/>
                  <a:t>: sum of literals. </a:t>
                </a:r>
              </a:p>
              <a:p>
                <a:pPr lvl="1"/>
                <a:r>
                  <a:rPr lang="en-US" dirty="0"/>
                  <a:t>Produced in logic circuits by </a:t>
                </a:r>
                <a:r>
                  <a:rPr lang="en-US" dirty="0">
                    <a:solidFill>
                      <a:srgbClr val="FF0000"/>
                    </a:solidFill>
                  </a:rPr>
                  <a:t>OR</a:t>
                </a:r>
                <a:r>
                  <a:rPr lang="en-US" dirty="0"/>
                  <a:t> operation with no AND’s involved.</a:t>
                </a:r>
              </a:p>
              <a:p>
                <a:pPr lvl="1"/>
                <a:r>
                  <a:rPr lang="en-US" dirty="0"/>
                  <a:t>Equals 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 if 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+</a:t>
                </a:r>
                <a:r>
                  <a:rPr lang="en-US" dirty="0"/>
                  <a:t> literals equals 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. Equals 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 if </a:t>
                </a:r>
                <a:r>
                  <a:rPr lang="en-US" dirty="0">
                    <a:solidFill>
                      <a:srgbClr val="FF0000"/>
                    </a:solidFill>
                  </a:rPr>
                  <a:t>all</a:t>
                </a:r>
                <a:r>
                  <a:rPr lang="en-US" dirty="0"/>
                  <a:t> literals equal 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Examples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651D2-FF3A-491B-B2B8-B3D142052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44707"/>
              </a:xfrm>
              <a:blipFill>
                <a:blip r:embed="rId2"/>
                <a:stretch>
                  <a:fillRect l="-2242" t="-2743" r="-303" b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32232-639C-4984-9FE4-DAFADA6B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45959-6764-4E0B-9465-161E1BC0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7437F-8954-4317-86EE-D17EC17EB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382" y="2377580"/>
            <a:ext cx="7063235" cy="19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3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2F74-F974-4F5B-B3D7-049EB02F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Multiplication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651D2-FF3A-491B-B2B8-B3D142052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4470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Boolean multiplication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) is equivalent to </a:t>
                </a:r>
                <a:r>
                  <a:rPr lang="en-US" dirty="0">
                    <a:solidFill>
                      <a:srgbClr val="FF0000"/>
                    </a:solidFill>
                  </a:rPr>
                  <a:t>AND operation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Product term</a:t>
                </a:r>
                <a:r>
                  <a:rPr lang="en-US" dirty="0"/>
                  <a:t>: product of literals. </a:t>
                </a:r>
              </a:p>
              <a:p>
                <a:pPr lvl="1"/>
                <a:r>
                  <a:rPr lang="en-US" dirty="0"/>
                  <a:t>Produced in logic circuits by </a:t>
                </a:r>
                <a:r>
                  <a:rPr lang="en-US" dirty="0">
                    <a:solidFill>
                      <a:srgbClr val="FF0000"/>
                    </a:solidFill>
                  </a:rPr>
                  <a:t>AND</a:t>
                </a:r>
                <a:r>
                  <a:rPr lang="en-US" dirty="0"/>
                  <a:t> operation with no OR’s involved.</a:t>
                </a:r>
              </a:p>
              <a:p>
                <a:pPr lvl="1"/>
                <a:r>
                  <a:rPr lang="en-US" dirty="0"/>
                  <a:t>Equals 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 if </a:t>
                </a:r>
                <a:r>
                  <a:rPr lang="en-US" dirty="0">
                    <a:solidFill>
                      <a:srgbClr val="FF0000"/>
                    </a:solidFill>
                  </a:rPr>
                  <a:t>all</a:t>
                </a:r>
                <a:r>
                  <a:rPr lang="en-US" dirty="0"/>
                  <a:t> literals equal 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. Equals 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 if 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+</a:t>
                </a:r>
                <a:r>
                  <a:rPr lang="en-US" dirty="0"/>
                  <a:t> literals equals 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Examples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651D2-FF3A-491B-B2B8-B3D142052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44707"/>
              </a:xfrm>
              <a:blipFill>
                <a:blip r:embed="rId2"/>
                <a:stretch>
                  <a:fillRect l="-2242" t="-2743" r="-303" b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32232-639C-4984-9FE4-DAFADA6B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45959-6764-4E0B-9465-161E1BC0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31F700-0542-43E5-9E61-503368E5C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381" y="2377580"/>
            <a:ext cx="7063235" cy="19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5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BC80-A4FE-450D-8EDB-D1168C8B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and Rules of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7A7DB8-FE84-44CA-8974-CD1B6E23A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Commutative Laws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Associative Laws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Distributive Law</a:t>
                </a:r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Rules of Boolean Algebra</a:t>
                </a:r>
                <a:r>
                  <a:rPr lang="en-US" dirty="0"/>
                  <a:t> (12 rules)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7A7DB8-FE84-44CA-8974-CD1B6E23A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96EDE-3AEB-413E-89F2-7DD6AA10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A331F-D25F-42B2-974E-9127A78C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DF9D-9918-4FDE-8AEE-1FCC1A75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Commutative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659050-2B00-4C19-8046-841BDC4BC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Commutative law of addition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Commutative law of multiplication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659050-2B00-4C19-8046-841BDC4BC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C5F62-0BA1-4318-8C2F-D9779420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CD950-6407-4C98-98D0-F84BFF37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7DD84-FB56-4375-A81B-843AB3B68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8" y="2489102"/>
            <a:ext cx="10058401" cy="1570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4F2077-D004-4B18-97CA-2484682B4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583" y="4703457"/>
            <a:ext cx="9440832" cy="157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03BD-9197-49BE-922E-B0606B31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A945-5D88-4835-AEC9-F9D807F3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#1:</a:t>
            </a:r>
          </a:p>
          <a:p>
            <a:pPr lvl="1"/>
            <a:r>
              <a:rPr lang="en-US" dirty="0"/>
              <a:t>Due: </a:t>
            </a:r>
            <a:r>
              <a:rPr lang="en-US" b="1" dirty="0">
                <a:solidFill>
                  <a:srgbClr val="FF0000"/>
                </a:solidFill>
              </a:rPr>
              <a:t>Today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Solution to be posted tomorrow.</a:t>
            </a:r>
          </a:p>
          <a:p>
            <a:r>
              <a:rPr lang="en-US" dirty="0"/>
              <a:t>Midterm #1:</a:t>
            </a:r>
          </a:p>
          <a:p>
            <a:pPr lvl="1"/>
            <a:r>
              <a:rPr lang="en-US" dirty="0"/>
              <a:t>Date: </a:t>
            </a:r>
            <a:r>
              <a:rPr lang="en-US" b="1" dirty="0">
                <a:solidFill>
                  <a:srgbClr val="FF0000"/>
                </a:solidFill>
              </a:rPr>
              <a:t>Wednesday, October 24, 2018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Time: 8:30am - 9:30am</a:t>
            </a:r>
          </a:p>
          <a:p>
            <a:pPr lvl="1"/>
            <a:r>
              <a:rPr lang="en-US" dirty="0"/>
              <a:t>Scope: Chapters 2 and 3 (Lectures </a:t>
            </a:r>
            <a:r>
              <a:rPr lang="en-US"/>
              <a:t>1, 2, 3, 4, 5</a:t>
            </a:r>
            <a:r>
              <a:rPr lang="en-US" dirty="0"/>
              <a:t>, </a:t>
            </a:r>
            <a:r>
              <a:rPr lang="en-US"/>
              <a:t>and first part of 6</a:t>
            </a:r>
            <a:r>
              <a:rPr lang="en-US" dirty="0"/>
              <a:t>).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2BE32EA-F86E-4788-94A0-466C8FF5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A14007-A9DE-4251-94C5-204214FF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593D2D-F843-4493-8FCF-70FF7EC74DCD}"/>
              </a:ext>
            </a:extLst>
          </p:cNvPr>
          <p:cNvSpPr/>
          <p:nvPr/>
        </p:nvSpPr>
        <p:spPr>
          <a:xfrm>
            <a:off x="3201976" y="5869095"/>
            <a:ext cx="5849007" cy="3448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Website: </a:t>
            </a:r>
            <a:r>
              <a:rPr lang="en-US" dirty="0">
                <a:hlinkClick r:id="rId3"/>
              </a:rPr>
              <a:t>http://hshehata.github.io/courses/su/cs211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98E-8D31-4BD1-A1CE-CE2740E2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277FE-1E90-4819-BEB5-84374F6C0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Associative law of addition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Associative law of multiplication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277FE-1E90-4819-BEB5-84374F6C0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5AFA0-9061-480B-A93D-28120F95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3D9B0-B230-4957-9430-EBF05A7F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8CCAD-A6CC-46E5-A6BE-EE6F4400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31" y="2470907"/>
            <a:ext cx="10054936" cy="1596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BD578-391B-4F05-AC6A-0A8987F0F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499" y="4658248"/>
            <a:ext cx="8868999" cy="159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7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0B58-8F25-47E3-B687-FBA31F66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Distributive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482AF-6693-4B19-B104-81AFCB0861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Distributive Law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482AF-6693-4B19-B104-81AFCB0861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4C859-C476-409D-B18B-C7B04A18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45637-3574-49E3-83FF-2F9173B2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08F76-BCF3-442E-8996-35DB0DAF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46568"/>
            <a:ext cx="10058400" cy="32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7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6104-EA58-4F05-BF62-29E4A9DB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Rule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Rule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8839C-1854-4149-B549-6D997324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E2C85-464F-43EA-8530-BEB5880F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99F9E-855F-48A0-A4C4-691AFAA60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825"/>
          <a:stretch/>
        </p:blipFill>
        <p:spPr>
          <a:xfrm>
            <a:off x="1688090" y="2628923"/>
            <a:ext cx="8811664" cy="1236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D14805-1C28-4DC9-AECD-D0EC784862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280"/>
          <a:stretch/>
        </p:blipFill>
        <p:spPr>
          <a:xfrm>
            <a:off x="1720648" y="4754302"/>
            <a:ext cx="8811664" cy="122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2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6104-EA58-4F05-BF62-29E4A9DB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Rule 3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Rule 4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8839C-1854-4149-B549-6D997324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E2C85-464F-43EA-8530-BEB5880F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60100-7FD7-43BD-BD4B-CDA855476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68" y="2602001"/>
            <a:ext cx="8811664" cy="1247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E163B9-2350-4E17-9FEC-5CDECBBAE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164" y="4729938"/>
            <a:ext cx="8811668" cy="124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8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6104-EA58-4F05-BF62-29E4A9DB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Rule 5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Rule 6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8839C-1854-4149-B549-6D997324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E2C85-464F-43EA-8530-BEB5880F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DAA75A-3785-4212-8A2F-4EC73194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65" y="2625675"/>
            <a:ext cx="8811669" cy="1231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E6AF6F-99DA-47DE-90C4-874CA2882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164" y="4745729"/>
            <a:ext cx="8811669" cy="123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7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6104-EA58-4F05-BF62-29E4A9DB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Rule 7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Rule 8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8839C-1854-4149-B549-6D997324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E2C85-464F-43EA-8530-BEB5880F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CA7498-AE66-488B-9C7E-D6524161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65" y="2655104"/>
            <a:ext cx="8811670" cy="1202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83FDF1-D20D-45D6-B11C-9DA4CC5E8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857" y="4759553"/>
            <a:ext cx="8811670" cy="12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3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6104-EA58-4F05-BF62-29E4A9DB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4470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Rule 9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Rule 10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Proof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L.H.S.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          [R4]</a:t>
                </a:r>
              </a:p>
              <a:p>
                <a:pPr lvl="2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             [Dist. Law]</a:t>
                </a:r>
              </a:p>
              <a:p>
                <a:pPr lvl="2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                      [R2]</a:t>
                </a:r>
              </a:p>
              <a:p>
                <a:pPr lvl="2"/>
                <a:r>
                  <a:rPr lang="en-US" dirty="0"/>
                  <a:t>          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                           [R4]</a:t>
                </a:r>
              </a:p>
              <a:p>
                <a:pPr lvl="2"/>
                <a:r>
                  <a:rPr lang="en-US" dirty="0"/>
                  <a:t>           = R.H.S.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44707"/>
              </a:xfrm>
              <a:blipFill>
                <a:blip r:embed="rId2"/>
                <a:stretch>
                  <a:fillRect l="-2242" t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8839C-1854-4149-B549-6D997324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E2C85-464F-43EA-8530-BEB5880F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B3A4E-A66A-461B-9F81-9C0C113E1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216" y="2429110"/>
            <a:ext cx="8175567" cy="999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D8D5A3-5080-4075-9F57-79630F617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054" y="4012377"/>
            <a:ext cx="6428230" cy="2295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D87D68-2A34-46A0-AB05-DECCFEEDF6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821" b="26316"/>
          <a:stretch/>
        </p:blipFill>
        <p:spPr>
          <a:xfrm>
            <a:off x="5605054" y="4012377"/>
            <a:ext cx="2132826" cy="1691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548E72-A9A8-4C3D-A460-49C12223CB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821"/>
          <a:stretch/>
        </p:blipFill>
        <p:spPr>
          <a:xfrm>
            <a:off x="9900458" y="4012377"/>
            <a:ext cx="2132826" cy="22957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ECADBF-9D4E-4C59-9688-5AD3CE060A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348" b="26316"/>
          <a:stretch/>
        </p:blipFill>
        <p:spPr>
          <a:xfrm>
            <a:off x="5605054" y="4012377"/>
            <a:ext cx="3127466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3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6104-EA58-4F05-BF62-29E4A9DB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Rule 11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Proof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L.H.S.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         [R10]      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          [Dist. Law]</a:t>
                </a:r>
              </a:p>
              <a:p>
                <a:pPr lvl="2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                   [R6]         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                         [R4]              = R.H.S.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8839C-1854-4149-B549-6D997324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E2C85-464F-43EA-8530-BEB5880F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6D25B7-6DB2-4788-B207-CF8303353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959" y="3545380"/>
            <a:ext cx="9038082" cy="2745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844910-4D63-47DE-A08D-7078E14983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8721" b="25270"/>
          <a:stretch/>
        </p:blipFill>
        <p:spPr>
          <a:xfrm>
            <a:off x="1576959" y="3545380"/>
            <a:ext cx="4634655" cy="2051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447FC2-11C7-4437-827D-40BA94EB7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978" b="25270"/>
          <a:stretch/>
        </p:blipFill>
        <p:spPr>
          <a:xfrm>
            <a:off x="1576959" y="3545380"/>
            <a:ext cx="3436475" cy="205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23168D-9102-458E-A136-94DBDAB2D5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188" b="25270"/>
          <a:stretch/>
        </p:blipFill>
        <p:spPr>
          <a:xfrm>
            <a:off x="1576959" y="3545380"/>
            <a:ext cx="2332889" cy="2051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92FCDC-2669-4B9D-824F-CA61B8AE2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62"/>
          <a:stretch/>
        </p:blipFill>
        <p:spPr>
          <a:xfrm>
            <a:off x="7394027" y="3545380"/>
            <a:ext cx="3221013" cy="274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1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6104-EA58-4F05-BF62-29E4A9DB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1317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Rule 12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Proof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L.H.S.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                    [Dist. Law]</a:t>
                </a:r>
              </a:p>
              <a:p>
                <a:pPr lvl="2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                       [R7]</a:t>
                </a:r>
              </a:p>
              <a:p>
                <a:pPr lvl="2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                    [Dist. Law]</a:t>
                </a:r>
              </a:p>
              <a:p>
                <a:pPr lvl="2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                            [R2]</a:t>
                </a:r>
              </a:p>
              <a:p>
                <a:pPr lvl="2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                                  [R4]</a:t>
                </a:r>
              </a:p>
              <a:p>
                <a:pPr lvl="2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                               [Dist. Law]</a:t>
                </a:r>
              </a:p>
              <a:p>
                <a:pPr lvl="2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                                        [R2]</a:t>
                </a:r>
              </a:p>
              <a:p>
                <a:pPr lvl="2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                                              [R4]</a:t>
                </a:r>
              </a:p>
              <a:p>
                <a:pPr lvl="2"/>
                <a:r>
                  <a:rPr lang="en-US" dirty="0"/>
                  <a:t>           = R.H.S.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13176"/>
              </a:xfrm>
              <a:blipFill>
                <a:blip r:embed="rId2"/>
                <a:stretch>
                  <a:fillRect l="-2242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8839C-1854-4149-B549-6D997324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E2C85-464F-43EA-8530-BEB5880F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6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C8EC-C656-4217-95A7-3E3A3450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691C3-F5A3-49DC-8686-2A0DC3D60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Rule 12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(…Continuing…)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Proof</a:t>
                </a:r>
                <a:r>
                  <a:rPr lang="en-US" dirty="0"/>
                  <a:t>: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691C3-F5A3-49DC-8686-2A0DC3D60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D57C9-5DAA-448A-B8CC-1767722E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C472E-0422-4262-83D4-3C193C4A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93CE5-39E4-41AE-A996-28C7CA90B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40" y="2837793"/>
            <a:ext cx="10426319" cy="3344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943C2-C6C4-49BE-979C-A18B7E5738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838" b="16096"/>
          <a:stretch/>
        </p:blipFill>
        <p:spPr>
          <a:xfrm>
            <a:off x="882839" y="2837793"/>
            <a:ext cx="7315229" cy="2806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BDA85A-11DF-444A-ADE4-C3C20DABB3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213" b="16096"/>
          <a:stretch/>
        </p:blipFill>
        <p:spPr>
          <a:xfrm>
            <a:off x="882838" y="2837793"/>
            <a:ext cx="6337769" cy="2806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94759B-895B-443F-8427-94F850AF5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369" b="16096"/>
          <a:stretch/>
        </p:blipFill>
        <p:spPr>
          <a:xfrm>
            <a:off x="882838" y="2837793"/>
            <a:ext cx="4966169" cy="2806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9CAED1-AD05-45CB-BBD7-4B56C0D243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744" b="16096"/>
          <a:stretch/>
        </p:blipFill>
        <p:spPr>
          <a:xfrm>
            <a:off x="882838" y="2837793"/>
            <a:ext cx="3988708" cy="28062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79DB0D-31A4-40DD-AC07-E819721C2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119" b="16096"/>
          <a:stretch/>
        </p:blipFill>
        <p:spPr>
          <a:xfrm>
            <a:off x="882836" y="2837793"/>
            <a:ext cx="3011247" cy="2806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C14C74-C83C-4684-B5B3-3B9761E16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536"/>
          <a:stretch/>
        </p:blipFill>
        <p:spPr>
          <a:xfrm>
            <a:off x="9175531" y="2837793"/>
            <a:ext cx="2133624" cy="33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5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6C34B5-E7ED-43AE-B9D7-2AA824EC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Logic Gates (... Continuing …)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60E06A-3916-4DC9-85E7-7CFF44E20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5451A-416A-4020-B6E1-24159783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5FB11-E004-4918-8664-4E0F64D0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4" descr="Image result for 1's and 0's">
            <a:extLst>
              <a:ext uri="{FF2B5EF4-FFF2-40B4-BE49-F238E27FC236}">
                <a16:creationId xmlns:a16="http://schemas.microsoft.com/office/drawing/2014/main" id="{F9BBAED0-31B0-42D8-A1E3-72BF2C121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" b="7004"/>
          <a:stretch/>
        </p:blipFill>
        <p:spPr bwMode="auto">
          <a:xfrm>
            <a:off x="0" y="0"/>
            <a:ext cx="12192000" cy="491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3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0C1C-85F5-4011-98DB-67F49CD2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Boolean Algebra -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46228-B98D-4EDA-872C-CA165CC6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0703C-B0B8-415D-BE27-09DD2171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2C3F7-BA8B-44D6-8C72-AD9E4370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39" y="2086892"/>
            <a:ext cx="891708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05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FA28-05C2-4740-ABEA-E752A798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F205-F76C-4362-80F6-98B1C335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Floyd, Chapter 3:</a:t>
            </a:r>
          </a:p>
          <a:p>
            <a:pPr lvl="1"/>
            <a:r>
              <a:rPr lang="en-US" dirty="0"/>
              <a:t>Pages 130 - 134</a:t>
            </a:r>
          </a:p>
          <a:p>
            <a:r>
              <a:rPr lang="en-US" dirty="0"/>
              <a:t>Floyd, Chapter 4:</a:t>
            </a:r>
          </a:p>
          <a:p>
            <a:pPr lvl="1"/>
            <a:r>
              <a:rPr lang="en-US" dirty="0"/>
              <a:t>Pages 172 - 179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D8A48-B6B2-4DFB-80D2-2D5CCB77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24428-12E8-436E-BE92-02457EAA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86254C-6433-4F5E-A9CB-9FCC6BE1C130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89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1E0-04F9-4C17-9561-AD1A5046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Exclusive-OR (XOR)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FDA2-BF08-4DA9-B25B-7FA5C1FE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operation called </a:t>
            </a:r>
            <a:r>
              <a:rPr lang="en-US" dirty="0">
                <a:solidFill>
                  <a:srgbClr val="FF0000"/>
                </a:solidFill>
              </a:rPr>
              <a:t>modulo-2 addition</a:t>
            </a:r>
            <a:r>
              <a:rPr lang="en-US" dirty="0"/>
              <a:t>, which is the same as binary addition with no carry.</a:t>
            </a:r>
          </a:p>
          <a:p>
            <a:pPr lvl="1"/>
            <a:r>
              <a:rPr lang="en-US" dirty="0"/>
              <a:t>Takes 2</a:t>
            </a:r>
            <a:r>
              <a:rPr lang="en-US" baseline="30000" dirty="0"/>
              <a:t>+</a:t>
            </a:r>
            <a:r>
              <a:rPr lang="en-US" dirty="0"/>
              <a:t> inputs, and produces 1 output.</a:t>
            </a:r>
          </a:p>
          <a:p>
            <a:pPr lvl="1"/>
            <a:r>
              <a:rPr lang="en-US" dirty="0"/>
              <a:t>Output is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 if and only if number of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 inputs is </a:t>
            </a:r>
            <a:r>
              <a:rPr lang="en-US" dirty="0">
                <a:solidFill>
                  <a:srgbClr val="FF0000"/>
                </a:solidFill>
              </a:rPr>
              <a:t>odd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Output is </a:t>
            </a:r>
            <a:r>
              <a:rPr lang="en-US" dirty="0">
                <a:solidFill>
                  <a:srgbClr val="FF0000"/>
                </a:solidFill>
              </a:rPr>
              <a:t>Low (0)</a:t>
            </a:r>
            <a:r>
              <a:rPr lang="en-US" dirty="0"/>
              <a:t> if and only if number of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 inputs is </a:t>
            </a:r>
            <a:r>
              <a:rPr lang="en-US" dirty="0">
                <a:solidFill>
                  <a:srgbClr val="FF0000"/>
                </a:solidFill>
              </a:rPr>
              <a:t>even</a:t>
            </a:r>
            <a:r>
              <a:rPr lang="en-US" dirty="0"/>
              <a:t>.</a:t>
            </a:r>
          </a:p>
          <a:p>
            <a:r>
              <a:rPr lang="en-US" dirty="0"/>
              <a:t>Symbols: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12DE7-BBC3-48BA-9607-5A027C67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D1DCE-8370-49F0-9D85-097AF64C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F9FCD-8924-4394-B980-C1605432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38" y="4960464"/>
            <a:ext cx="4429862" cy="959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5D531F-3F0C-4B91-864C-6658EA94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858" y="4860823"/>
            <a:ext cx="4138170" cy="11590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61E009-10CA-4B0F-B7BA-C587C80A3C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66138" y="4960462"/>
            <a:ext cx="4429862" cy="9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F456-3FB9-4C9A-8E19-49ECD666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Gate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8FD9-3C01-438D-A355-55A472A61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6238"/>
          </a:xfrm>
        </p:spPr>
        <p:txBody>
          <a:bodyPr>
            <a:normAutofit/>
          </a:bodyPr>
          <a:lstStyle/>
          <a:p>
            <a:r>
              <a:rPr lang="en-US" dirty="0"/>
              <a:t>For a 2-input XOR Gate: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CC61D-B814-4A7C-86B3-CC6A9318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EC436-B4E4-4B5F-99FF-066BB1BD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1563654"/>
                  </p:ext>
                </p:extLst>
              </p:nvPr>
            </p:nvGraphicFramePr>
            <p:xfrm>
              <a:off x="5997555" y="2413239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1563654"/>
                  </p:ext>
                </p:extLst>
              </p:nvPr>
            </p:nvGraphicFramePr>
            <p:xfrm>
              <a:off x="5997555" y="2413239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7" t="-5185" r="-50796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09" t="-5185" r="-177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81E7CCB-44B0-4A8F-875A-D1515AC622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6809081"/>
                  </p:ext>
                </p:extLst>
              </p:nvPr>
            </p:nvGraphicFramePr>
            <p:xfrm>
              <a:off x="5997555" y="2413239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81E7CCB-44B0-4A8F-875A-D1515AC622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6809081"/>
                  </p:ext>
                </p:extLst>
              </p:nvPr>
            </p:nvGraphicFramePr>
            <p:xfrm>
              <a:off x="5997555" y="2413239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" t="-5185" r="-50796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09" t="-5185" r="-177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2FEC5AC-4C59-4F5C-87CD-2B0EAD1F0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707036"/>
            <a:ext cx="3474720" cy="75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8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151833-3B6F-4C28-9B2E-FA36010B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Truth Table for 3-input XOR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27FF4E96-64EA-4E52-BB7D-33F85F704B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baseline="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27FF4E96-64EA-4E52-BB7D-33F85F704B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01667615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" t="-5185" r="-33750" b="-46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5185" r="-1504" b="-4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162A7779-FAA1-4E60-87F7-CF4C4C881647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162A7779-FAA1-4E60-87F7-CF4C4C881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t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A4B72-2534-4F51-A915-121DC9BA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50AB1-820C-4F06-A836-1EA59231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8">
                <a:extLst>
                  <a:ext uri="{FF2B5EF4-FFF2-40B4-BE49-F238E27FC236}">
                    <a16:creationId xmlns:a16="http://schemas.microsoft.com/office/drawing/2014/main" id="{A884EF06-A0AE-47B5-9222-8B49D9ECEB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57760322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baseline="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8">
                <a:extLst>
                  <a:ext uri="{FF2B5EF4-FFF2-40B4-BE49-F238E27FC236}">
                    <a16:creationId xmlns:a16="http://schemas.microsoft.com/office/drawing/2014/main" id="{A884EF06-A0AE-47B5-9222-8B49D9ECEB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57760322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5" t="-5185" r="-33750" b="-46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128" t="-5185" r="-1504" b="-4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CC651EB-68B8-4994-ADF2-14D321CA513C}"/>
              </a:ext>
            </a:extLst>
          </p:cNvPr>
          <p:cNvGrpSpPr/>
          <p:nvPr/>
        </p:nvGrpSpPr>
        <p:grpSpPr>
          <a:xfrm>
            <a:off x="6447115" y="360727"/>
            <a:ext cx="3563705" cy="946761"/>
            <a:chOff x="6447115" y="360727"/>
            <a:chExt cx="3563705" cy="9467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64BBC5-8FD0-441C-ADC0-71CD51FD4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47115" y="360727"/>
              <a:ext cx="3563705" cy="946761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52DA886D-95DF-4A90-9499-6A247B21F34E}"/>
                </a:ext>
              </a:extLst>
            </p:cNvPr>
            <p:cNvSpPr/>
            <p:nvPr/>
          </p:nvSpPr>
          <p:spPr>
            <a:xfrm>
              <a:off x="7229759" y="449603"/>
              <a:ext cx="416928" cy="816387"/>
            </a:xfrm>
            <a:prstGeom prst="arc">
              <a:avLst>
                <a:gd name="adj1" fmla="val 16852388"/>
                <a:gd name="adj2" fmla="val 466290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4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2114-D4BD-40AF-8E7D-3EFAE3D6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 of XOR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10C6A-650E-4CDF-B9AB-E9F27330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668F4-4AEC-4011-B911-827842C8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261FEC-FA8D-4A5E-B345-3BB86033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2-input XOR Gate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67E15-75F6-4641-8B67-517664615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787" y="2328051"/>
            <a:ext cx="8054426" cy="3912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ED41CD-AA62-4307-B4D4-E64E4F7DB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50" b="30844"/>
          <a:stretch/>
        </p:blipFill>
        <p:spPr>
          <a:xfrm>
            <a:off x="2068787" y="2328049"/>
            <a:ext cx="5199116" cy="2705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2FE4DE-6E8F-4534-B514-99065F0CF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50"/>
          <a:stretch/>
        </p:blipFill>
        <p:spPr>
          <a:xfrm>
            <a:off x="7267903" y="2328050"/>
            <a:ext cx="2855310" cy="39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2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A6C2-20A1-4E14-A47A-72F9203C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XOR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A32B-BE85-4C55-B4A4-52879838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1-bit Modulo-2 adder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5EE7F-DF63-48B1-AB53-C5FAEE02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E4D6D-AE62-4624-B933-ED5F2E34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F5136E-0791-4D42-AB3F-8C05A1177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719" y="2406881"/>
            <a:ext cx="4634562" cy="3836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5C039E-972A-4E8C-9533-EC1A4F68B90A}"/>
              </a:ext>
            </a:extLst>
          </p:cNvPr>
          <p:cNvSpPr txBox="1"/>
          <p:nvPr/>
        </p:nvSpPr>
        <p:spPr>
          <a:xfrm>
            <a:off x="3938124" y="3335328"/>
            <a:ext cx="1220486" cy="4616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3A82A-3BA9-4AC6-8F4D-5E3332001A0D}"/>
              </a:ext>
            </a:extLst>
          </p:cNvPr>
          <p:cNvSpPr txBox="1"/>
          <p:nvPr/>
        </p:nvSpPr>
        <p:spPr>
          <a:xfrm>
            <a:off x="3938124" y="3756758"/>
            <a:ext cx="1220486" cy="4616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1748C-55DC-4CE9-9004-BFC40A1A04A9}"/>
              </a:ext>
            </a:extLst>
          </p:cNvPr>
          <p:cNvSpPr txBox="1"/>
          <p:nvPr/>
        </p:nvSpPr>
        <p:spPr>
          <a:xfrm>
            <a:off x="3938124" y="4621769"/>
            <a:ext cx="1220486" cy="4616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ECC4A-F368-43DF-8682-F78E35EDF241}"/>
              </a:ext>
            </a:extLst>
          </p:cNvPr>
          <p:cNvSpPr txBox="1"/>
          <p:nvPr/>
        </p:nvSpPr>
        <p:spPr>
          <a:xfrm>
            <a:off x="3938124" y="4194981"/>
            <a:ext cx="1220486" cy="4616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81B6F8-9157-4D6F-8A9D-B5022D8B14D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158610" y="3566161"/>
            <a:ext cx="937390" cy="0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DB58AA-0931-493B-9515-8D994202E3E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158610" y="4852602"/>
            <a:ext cx="937390" cy="0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33E49-AFD7-4CC6-8112-48EB64E7DB1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158610" y="3987591"/>
            <a:ext cx="937390" cy="0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54F37F-1177-4292-A714-CEC91EDC6A3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158610" y="4425814"/>
            <a:ext cx="937390" cy="0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1E0-04F9-4C17-9561-AD1A5046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Exclusive-NOR (XNOR)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FDA2-BF08-4DA9-B25B-7FA5C1FE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4707"/>
          </a:xfrm>
        </p:spPr>
        <p:txBody>
          <a:bodyPr>
            <a:normAutofit/>
          </a:bodyPr>
          <a:lstStyle/>
          <a:p>
            <a:r>
              <a:rPr lang="en-US" dirty="0"/>
              <a:t>XOR with an inverted output.</a:t>
            </a:r>
          </a:p>
          <a:p>
            <a:pPr lvl="1"/>
            <a:r>
              <a:rPr lang="en-US" dirty="0"/>
              <a:t>Takes 2</a:t>
            </a:r>
            <a:r>
              <a:rPr lang="en-US" baseline="30000" dirty="0"/>
              <a:t>+</a:t>
            </a:r>
            <a:r>
              <a:rPr lang="en-US" dirty="0"/>
              <a:t> inputs, and produces 1 output.</a:t>
            </a:r>
          </a:p>
          <a:p>
            <a:pPr lvl="1"/>
            <a:r>
              <a:rPr lang="en-US" dirty="0"/>
              <a:t>Output is </a:t>
            </a:r>
            <a:r>
              <a:rPr lang="en-US" dirty="0">
                <a:solidFill>
                  <a:srgbClr val="FF0000"/>
                </a:solidFill>
              </a:rPr>
              <a:t>Low (0)</a:t>
            </a:r>
            <a:r>
              <a:rPr lang="en-US" dirty="0"/>
              <a:t> if and only if number of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 inputs is </a:t>
            </a:r>
            <a:r>
              <a:rPr lang="en-US" dirty="0">
                <a:solidFill>
                  <a:srgbClr val="FF0000"/>
                </a:solidFill>
              </a:rPr>
              <a:t>odd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Output is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 if and only if number of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 inputs is </a:t>
            </a:r>
            <a:r>
              <a:rPr lang="en-US" dirty="0">
                <a:solidFill>
                  <a:srgbClr val="FF0000"/>
                </a:solidFill>
              </a:rPr>
              <a:t>even</a:t>
            </a:r>
            <a:r>
              <a:rPr lang="en-US" dirty="0"/>
              <a:t>.</a:t>
            </a:r>
          </a:p>
          <a:p>
            <a:r>
              <a:rPr lang="en-US" dirty="0"/>
              <a:t>Symbols: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Equivalent to: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12DE7-BBC3-48BA-9607-5A027C67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D1DCE-8370-49F0-9D85-097AF64C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CE6CE-114A-4763-9B5F-3DD3593D0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468" y="4201588"/>
            <a:ext cx="4028606" cy="931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4D68CC-C822-4695-8E7B-9923A77E0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155" y="4075278"/>
            <a:ext cx="4028606" cy="11837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88DDEA-CD77-4FCF-96A0-BDBFE48E3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059" y="5348187"/>
            <a:ext cx="4578816" cy="9311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43F34F-28AC-41DE-9ECA-2863901543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03211" y="4206816"/>
            <a:ext cx="4028606" cy="93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1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19719</TotalTime>
  <Words>1468</Words>
  <Application>Microsoft Office PowerPoint</Application>
  <PresentationFormat>Widescreen</PresentationFormat>
  <Paragraphs>409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Calibri Light</vt:lpstr>
      <vt:lpstr>Cambria Math</vt:lpstr>
      <vt:lpstr>Times New Roman</vt:lpstr>
      <vt:lpstr>Wingdings</vt:lpstr>
      <vt:lpstr>Retrospect</vt:lpstr>
      <vt:lpstr>CS 211 - Digital Logic Design 211 عال - تصميم المنطق الرقمي   First Term - 1439/1440 Lecture #6</vt:lpstr>
      <vt:lpstr>Administrivia</vt:lpstr>
      <vt:lpstr>Chapter 3: Logic Gates (... Continuing …)</vt:lpstr>
      <vt:lpstr>Exclusive-OR (XOR) Gate</vt:lpstr>
      <vt:lpstr>XOR Gate Truth Table</vt:lpstr>
      <vt:lpstr>Example: Truth Table for 3-input XOR Gate</vt:lpstr>
      <vt:lpstr>Timing Diagram of XOR Gate</vt:lpstr>
      <vt:lpstr>Application of XOR Gate</vt:lpstr>
      <vt:lpstr>Exclusive-NOR (XNOR) Gate</vt:lpstr>
      <vt:lpstr>XNOR Gate Truth Table</vt:lpstr>
      <vt:lpstr>Example: Truth Table for 3-input XNOR Gate</vt:lpstr>
      <vt:lpstr>Timing Diagram of XNOR Gate</vt:lpstr>
      <vt:lpstr>Application of XNOR Gate</vt:lpstr>
      <vt:lpstr>Chapter 4: Boolean Algebra and Logic Simplification</vt:lpstr>
      <vt:lpstr>Basic Boolean Terms</vt:lpstr>
      <vt:lpstr>Boolean Addition  </vt:lpstr>
      <vt:lpstr>Boolean Multiplication  </vt:lpstr>
      <vt:lpstr>Laws and Rules of Boolean Algebra</vt:lpstr>
      <vt:lpstr>Commutative Laws</vt:lpstr>
      <vt:lpstr>Associative Laws</vt:lpstr>
      <vt:lpstr>Distributive Law</vt:lpstr>
      <vt:lpstr>Rules of Boolean Algebra</vt:lpstr>
      <vt:lpstr>Rules of Boolean Algebra</vt:lpstr>
      <vt:lpstr>Rules of Boolean Algebra</vt:lpstr>
      <vt:lpstr>Rules of Boolean Algebra</vt:lpstr>
      <vt:lpstr>Rules of Boolean Algebra</vt:lpstr>
      <vt:lpstr>Rules of Boolean Algebra</vt:lpstr>
      <vt:lpstr>Rules of Boolean Algebra</vt:lpstr>
      <vt:lpstr>Rules of Boolean Algebra</vt:lpstr>
      <vt:lpstr>Rules of Boolean Algebra - Summary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211 - Digital Logic Design 211 عال - تصميم المنطق الرقمي</dc:title>
  <dc:creator>Hazem</dc:creator>
  <cp:lastModifiedBy>Hazem</cp:lastModifiedBy>
  <cp:revision>540</cp:revision>
  <dcterms:created xsi:type="dcterms:W3CDTF">2018-09-06T21:08:39Z</dcterms:created>
  <dcterms:modified xsi:type="dcterms:W3CDTF">2018-10-10T09:54:52Z</dcterms:modified>
</cp:coreProperties>
</file>