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33"/>
  </p:notesMasterIdLst>
  <p:sldIdLst>
    <p:sldId id="281" r:id="rId2"/>
    <p:sldId id="257" r:id="rId3"/>
    <p:sldId id="283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12" r:id="rId12"/>
    <p:sldId id="310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6" r:id="rId29"/>
    <p:sldId id="328" r:id="rId30"/>
    <p:sldId id="32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00B050"/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#6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XNOR Gate: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24992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124992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6054C84-BEEE-4AE4-8BA9-2920D8E25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09" y="3120918"/>
            <a:ext cx="3347225" cy="7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XNOR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183604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183604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066C5C9-8300-49D8-B628-546267D740C9}"/>
              </a:ext>
            </a:extLst>
          </p:cNvPr>
          <p:cNvGrpSpPr/>
          <p:nvPr/>
        </p:nvGrpSpPr>
        <p:grpSpPr>
          <a:xfrm>
            <a:off x="6447115" y="360727"/>
            <a:ext cx="3563705" cy="946761"/>
            <a:chOff x="6447115" y="360727"/>
            <a:chExt cx="3563705" cy="9467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4BBC5-8FD0-441C-ADC0-71CD51FD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115" y="360727"/>
              <a:ext cx="3563705" cy="946761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2DA886D-95DF-4A90-9499-6A247B21F34E}"/>
                </a:ext>
              </a:extLst>
            </p:cNvPr>
            <p:cNvSpPr/>
            <p:nvPr/>
          </p:nvSpPr>
          <p:spPr>
            <a:xfrm>
              <a:off x="7229759" y="449603"/>
              <a:ext cx="416928" cy="816387"/>
            </a:xfrm>
            <a:prstGeom prst="arc">
              <a:avLst>
                <a:gd name="adj1" fmla="val 16852388"/>
                <a:gd name="adj2" fmla="val 46629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6C4C5E4-5633-4A05-9D88-6C4A289D4C0A}"/>
                </a:ext>
              </a:extLst>
            </p:cNvPr>
            <p:cNvSpPr/>
            <p:nvPr/>
          </p:nvSpPr>
          <p:spPr>
            <a:xfrm>
              <a:off x="8801037" y="766356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XNOR Gate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XNOR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A4C98-FE3E-4EE9-88AD-7EF6D023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18456"/>
            <a:ext cx="10058400" cy="3274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0D7BD-8617-4D32-8520-F40C36FC8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96" b="31989"/>
          <a:stretch/>
        </p:blipFill>
        <p:spPr>
          <a:xfrm>
            <a:off x="1097280" y="2518456"/>
            <a:ext cx="6769713" cy="2226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0DF4DF-8C57-4A1B-8FA7-53302C7B6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5"/>
          <a:stretch/>
        </p:blipFill>
        <p:spPr>
          <a:xfrm>
            <a:off x="8056178" y="2518456"/>
            <a:ext cx="3099501" cy="32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XNOR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1-bit Binary Comparator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8F1CD-F767-41F2-A7DB-715F55FA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42" y="2423301"/>
            <a:ext cx="4627118" cy="38368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0ED03-7520-48F2-B04E-3431A0097412}"/>
              </a:ext>
            </a:extLst>
          </p:cNvPr>
          <p:cNvSpPr txBox="1"/>
          <p:nvPr/>
        </p:nvSpPr>
        <p:spPr>
          <a:xfrm>
            <a:off x="3938124" y="333532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AF6B6-87C4-4772-9D71-EE8A22C83DD3}"/>
              </a:ext>
            </a:extLst>
          </p:cNvPr>
          <p:cNvSpPr txBox="1"/>
          <p:nvPr/>
        </p:nvSpPr>
        <p:spPr>
          <a:xfrm>
            <a:off x="3938124" y="3756758"/>
            <a:ext cx="1220486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C190E-1058-43E6-9730-5DB2B29A65DF}"/>
              </a:ext>
            </a:extLst>
          </p:cNvPr>
          <p:cNvSpPr txBox="1"/>
          <p:nvPr/>
        </p:nvSpPr>
        <p:spPr>
          <a:xfrm>
            <a:off x="3938124" y="4621769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E1B21-1984-4A08-A10D-DA31F8C78F96}"/>
              </a:ext>
            </a:extLst>
          </p:cNvPr>
          <p:cNvSpPr txBox="1"/>
          <p:nvPr/>
        </p:nvSpPr>
        <p:spPr>
          <a:xfrm>
            <a:off x="3938124" y="4194981"/>
            <a:ext cx="1220486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≠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C418F-711E-4DAC-8BCB-187AB6811B84}"/>
              </a:ext>
            </a:extLst>
          </p:cNvPr>
          <p:cNvCxnSpPr>
            <a:stCxn id="18" idx="3"/>
          </p:cNvCxnSpPr>
          <p:nvPr/>
        </p:nvCxnSpPr>
        <p:spPr>
          <a:xfrm flipV="1">
            <a:off x="5158610" y="3566160"/>
            <a:ext cx="1299340" cy="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D9E39C-72E7-4D06-BECF-2105F4D257F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158610" y="4852601"/>
            <a:ext cx="1299340" cy="1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AE2E73-42DD-4CC0-B6B5-DB83DA3376A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58610" y="3987591"/>
            <a:ext cx="1299340" cy="131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B9D736-A6D5-4882-AD7A-FADE5274F69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58610" y="4425814"/>
            <a:ext cx="1299340" cy="13123"/>
          </a:xfrm>
          <a:prstGeom prst="straightConnector1">
            <a:avLst/>
          </a:prstGeom>
          <a:ln w="7620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Boolean Algebra and Logic Simplification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pic>
        <p:nvPicPr>
          <p:cNvPr id="1028" name="Picture 4" descr="Image result for 1's and 0's">
            <a:extLst>
              <a:ext uri="{FF2B5EF4-FFF2-40B4-BE49-F238E27FC236}">
                <a16:creationId xmlns:a16="http://schemas.microsoft.com/office/drawing/2014/main" id="{03CCE459-F9AC-4C89-8274-8680A2C9D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3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82862F-62C6-4BE3-A87F-0530826C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Boolean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8446441-A130-4880-8882-25ED7B434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Algebra (BA)</a:t>
                </a:r>
                <a:r>
                  <a:rPr lang="en-US" dirty="0"/>
                  <a:t>: the mathematics of digital logic.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Basic terms</a:t>
                </a:r>
                <a:r>
                  <a:rPr lang="en-US" dirty="0"/>
                  <a:t> in BA: Variable, Complement, Literal.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Variable</a:t>
                </a:r>
                <a:r>
                  <a:rPr lang="en-US" dirty="0"/>
                  <a:t>: symbol (usually an italic </a:t>
                </a:r>
                <a:r>
                  <a:rPr lang="en-US" dirty="0">
                    <a:solidFill>
                      <a:srgbClr val="FF0000"/>
                    </a:solidFill>
                  </a:rPr>
                  <a:t>uppercase letter</a:t>
                </a:r>
                <a:r>
                  <a:rPr lang="en-US" dirty="0"/>
                  <a:t> or word) to represent an action, a condition, or data. Any single variable can have only a 1 or a 0 value.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/>
                  <a:t>: the inverse of a variable and is indicated by a bar over the variable (overbar).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715518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Literal</a:t>
                </a:r>
                <a:r>
                  <a:rPr lang="en-US" dirty="0"/>
                  <a:t>: variable or complement of a variable. </a:t>
                </a: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8446441-A130-4880-8882-25ED7B434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1F08-DCD3-43E7-8BF8-16AE25E9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97F5-2781-4618-BA3A-4DE681A3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2F74-F974-4F5B-B3D7-049EB02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Addition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addition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) is equivalent to </a:t>
                </a:r>
                <a:r>
                  <a:rPr lang="en-US" dirty="0">
                    <a:solidFill>
                      <a:srgbClr val="FF0000"/>
                    </a:solidFill>
                  </a:rPr>
                  <a:t>OR operation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Sum term</a:t>
                </a:r>
                <a:r>
                  <a:rPr lang="en-US" dirty="0"/>
                  <a:t>: sum of literals. </a:t>
                </a:r>
              </a:p>
              <a:p>
                <a:pPr lvl="1"/>
                <a:r>
                  <a:rPr lang="en-US" dirty="0"/>
                  <a:t>Produced in logic circuits by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operation with no AND’s involved.</a:t>
                </a:r>
              </a:p>
              <a:p>
                <a:pPr lvl="1"/>
                <a:r>
                  <a:rPr lang="en-US" dirty="0"/>
                  <a:t>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/>
                  <a:t> literals 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.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literals equal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2743" r="-303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32232-639C-4984-9FE4-DAFADA6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5959-6764-4E0B-9465-161E1BC0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7437F-8954-4317-86EE-D17EC17E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82" y="2377580"/>
            <a:ext cx="7063235" cy="1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2F74-F974-4F5B-B3D7-049EB02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Multiplication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multiplication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 is equivalent to </a:t>
                </a:r>
                <a:r>
                  <a:rPr lang="en-US" dirty="0">
                    <a:solidFill>
                      <a:srgbClr val="FF0000"/>
                    </a:solidFill>
                  </a:rPr>
                  <a:t>AND operation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Product term</a:t>
                </a:r>
                <a:r>
                  <a:rPr lang="en-US" dirty="0"/>
                  <a:t>: product of literals. </a:t>
                </a:r>
              </a:p>
              <a:p>
                <a:pPr lvl="1"/>
                <a:r>
                  <a:rPr lang="en-US" dirty="0"/>
                  <a:t>Produced in logic circuits by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operation with no OR’s involved.</a:t>
                </a:r>
              </a:p>
              <a:p>
                <a:pPr lvl="1"/>
                <a:r>
                  <a:rPr lang="en-US" dirty="0"/>
                  <a:t>Equals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all</a:t>
                </a:r>
                <a:r>
                  <a:rPr lang="en-US" dirty="0"/>
                  <a:t> literals equal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.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if 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+</a:t>
                </a:r>
                <a:r>
                  <a:rPr lang="en-US" dirty="0"/>
                  <a:t> literals equals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Examples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651D2-FF3A-491B-B2B8-B3D142052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2743" r="-303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32232-639C-4984-9FE4-DAFADA6B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45959-6764-4E0B-9465-161E1BC0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1F700-0542-43E5-9E61-503368E5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81" y="2377580"/>
            <a:ext cx="7063235" cy="1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C80-A4FE-450D-8EDB-D1168C8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and 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7DB8-FE84-44CA-8974-CD1B6E23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Commutative Laws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Associative Laws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Distributive Law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Rules of Boolean Algebra</a:t>
                </a:r>
                <a:r>
                  <a:rPr lang="en-US" dirty="0"/>
                  <a:t> (12 rules)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A7DB8-FE84-44CA-8974-CD1B6E23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96EDE-3AEB-413E-89F2-7DD6AA1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331F-D25F-42B2-974E-9127A78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DF9D-9918-4FDE-8AEE-1FCC1A75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59050-2B00-4C19-8046-841BDC4BC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Commutative law of addition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Commutative law of multiplication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59050-2B00-4C19-8046-841BDC4BC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5F62-0BA1-4318-8C2F-D9779420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CD950-6407-4C98-98D0-F84BFF37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7DD84-FB56-4375-A81B-843AB3B68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2489102"/>
            <a:ext cx="10058401" cy="157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F2077-D004-4B18-97CA-2484682B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83" y="4703457"/>
            <a:ext cx="9440832" cy="15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Due: </a:t>
            </a:r>
            <a:r>
              <a:rPr lang="en-US" b="1" dirty="0">
                <a:solidFill>
                  <a:srgbClr val="FF0000"/>
                </a:solidFill>
              </a:rPr>
              <a:t>Today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Solution to be posted tomorrow.</a:t>
            </a:r>
          </a:p>
          <a:p>
            <a:r>
              <a:rPr lang="en-US" dirty="0"/>
              <a:t>Midterm #1:</a:t>
            </a:r>
          </a:p>
          <a:p>
            <a:pPr lvl="1"/>
            <a:r>
              <a:rPr lang="en-US" dirty="0"/>
              <a:t>Date: </a:t>
            </a:r>
            <a:r>
              <a:rPr lang="en-US" b="1" dirty="0">
                <a:solidFill>
                  <a:srgbClr val="FF0000"/>
                </a:solidFill>
              </a:rPr>
              <a:t>Wednesday, October 24, 2018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Time: 8:30am - 9:30am</a:t>
            </a:r>
          </a:p>
          <a:p>
            <a:pPr lvl="1"/>
            <a:r>
              <a:rPr lang="en-US" dirty="0"/>
              <a:t>Scope: Chapters 2 and 3 (Lectures 1,2,3,4,5, and half-of-6).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98E-8D31-4BD1-A1CE-CE2740E2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277FE-1E90-4819-BEB5-84374F6C0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Associative law of addition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Associative law of multiplication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277FE-1E90-4819-BEB5-84374F6C0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AFA0-9061-480B-A93D-28120F95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3D9B0-B230-4957-9430-EBF05A7F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8CCAD-A6CC-46E5-A6BE-EE6F4400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31" y="2470907"/>
            <a:ext cx="10054936" cy="159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BD578-391B-4F05-AC6A-0A8987F0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9" y="4658248"/>
            <a:ext cx="8868999" cy="15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B58-8F25-47E3-B687-FBA31F66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82AF-6693-4B19-B104-81AFCB086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Distributive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482AF-6693-4B19-B104-81AFCB086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4C859-C476-409D-B18B-C7B04A18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5637-3574-49E3-83FF-2F9173B2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08F76-BCF3-442E-8996-35DB0DAF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46568"/>
            <a:ext cx="10058400" cy="32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99F9E-855F-48A0-A4C4-691AFAA60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825"/>
          <a:stretch/>
        </p:blipFill>
        <p:spPr>
          <a:xfrm>
            <a:off x="1688090" y="2628923"/>
            <a:ext cx="8811664" cy="1236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14805-1C28-4DC9-AECD-D0EC78486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80"/>
          <a:stretch/>
        </p:blipFill>
        <p:spPr>
          <a:xfrm>
            <a:off x="1720648" y="4754302"/>
            <a:ext cx="8811664" cy="12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4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60100-7FD7-43BD-BD4B-CDA85547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8" y="2602001"/>
            <a:ext cx="8811664" cy="1247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163B9-2350-4E17-9FEC-5CDECBBAE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64" y="4729938"/>
            <a:ext cx="8811668" cy="12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5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6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AA75A-3785-4212-8A2F-4EC73194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5" y="2625675"/>
            <a:ext cx="8811669" cy="123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6AF6F-99DA-47DE-90C4-874CA2882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64" y="4745729"/>
            <a:ext cx="8811669" cy="12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7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8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A7498-AE66-488B-9C7E-D6524161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65" y="2655104"/>
            <a:ext cx="8811670" cy="1202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3FDF1-D20D-45D6-B11C-9DA4CC5E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857" y="4759553"/>
            <a:ext cx="8811670" cy="12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9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t-B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t-B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Rule 10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         [R4]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                  [R2]</a:t>
                </a:r>
              </a:p>
              <a:p>
                <a:pPr lvl="2"/>
                <a:r>
                  <a:rPr lang="en-US" dirty="0"/>
                  <a:t>          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                           [R4]</a:t>
                </a:r>
              </a:p>
              <a:p>
                <a:pPr lvl="2"/>
                <a:r>
                  <a:rPr lang="en-US" dirty="0"/>
                  <a:t>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44707"/>
              </a:xfrm>
              <a:blipFill>
                <a:blip r:embed="rId2"/>
                <a:stretch>
                  <a:fillRect l="-2242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B3A4E-A66A-461B-9F81-9C0C113E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16" y="2429110"/>
            <a:ext cx="8175567" cy="999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8D5A3-5080-4075-9F57-79630F61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054" y="4012377"/>
            <a:ext cx="6428230" cy="229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D87D68-2A34-46A0-AB05-DECCFEEDF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821" b="26316"/>
          <a:stretch/>
        </p:blipFill>
        <p:spPr>
          <a:xfrm>
            <a:off x="5605054" y="4012377"/>
            <a:ext cx="2132826" cy="1691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548E72-A9A8-4C3D-A460-49C12223C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21"/>
          <a:stretch/>
        </p:blipFill>
        <p:spPr>
          <a:xfrm>
            <a:off x="9900458" y="4012377"/>
            <a:ext cx="2132826" cy="2295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CADBF-9D4E-4C59-9688-5AD3CE060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348" b="26316"/>
          <a:stretch/>
        </p:blipFill>
        <p:spPr>
          <a:xfrm>
            <a:off x="5605054" y="4012377"/>
            <a:ext cx="3127466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[R10]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         [R6]         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                      [R4]   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D25B7-6DB2-4788-B207-CF830335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59" y="3545380"/>
            <a:ext cx="9038082" cy="2745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44910-4D63-47DE-A08D-7078E1498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721" b="25270"/>
          <a:stretch/>
        </p:blipFill>
        <p:spPr>
          <a:xfrm>
            <a:off x="1576959" y="3545380"/>
            <a:ext cx="4634655" cy="205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47FC2-11C7-4437-827D-40BA94EB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78" b="25270"/>
          <a:stretch/>
        </p:blipFill>
        <p:spPr>
          <a:xfrm>
            <a:off x="1576959" y="3545380"/>
            <a:ext cx="3436475" cy="2051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3168D-9102-458E-A136-94DBDAB2D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88" b="25270"/>
          <a:stretch/>
        </p:blipFill>
        <p:spPr>
          <a:xfrm>
            <a:off x="1576959" y="3545380"/>
            <a:ext cx="2332889" cy="2051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2FCDC-2669-4B9D-824F-CA61B8AE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62"/>
          <a:stretch/>
        </p:blipFill>
        <p:spPr>
          <a:xfrm>
            <a:off x="7394027" y="3545380"/>
            <a:ext cx="3221013" cy="27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104-EA58-4F05-BF62-29E4A9D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131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L.H.S.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[R7]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[R2]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[R4]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[Dist. Law]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      [R2]</a:t>
                </a:r>
              </a:p>
              <a:p>
                <a:pPr lvl="2"/>
                <a:r>
                  <a:rPr lang="en-US" dirty="0"/>
                  <a:t>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                                              [R4]</a:t>
                </a:r>
              </a:p>
              <a:p>
                <a:pPr lvl="2"/>
                <a:r>
                  <a:rPr lang="en-US" dirty="0"/>
                  <a:t>           = R.H.S.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1D188-D580-4C03-AC9D-B7AC502B0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13176"/>
              </a:xfrm>
              <a:blipFill>
                <a:blip r:embed="rId2"/>
                <a:stretch>
                  <a:fillRect l="-224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8839C-1854-4149-B549-6D997324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E2C85-464F-43EA-8530-BEB5880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C8EC-C656-4217-95A7-3E3A345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691C3-F5A3-49DC-8686-2A0DC3D60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Rule 12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dirty="0"/>
                  <a:t> (…Continuing…)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Proof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691C3-F5A3-49DC-8686-2A0DC3D60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57C9-5DAA-448A-B8CC-1767722E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C472E-0422-4262-83D4-3C193C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93CE5-39E4-41AE-A996-28C7CA90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40" y="2837793"/>
            <a:ext cx="10426319" cy="3344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943C2-C6C4-49BE-979C-A18B7E57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38" b="16096"/>
          <a:stretch/>
        </p:blipFill>
        <p:spPr>
          <a:xfrm>
            <a:off x="882839" y="2837793"/>
            <a:ext cx="7315229" cy="280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DA85A-11DF-444A-ADE4-C3C20DAB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13" b="16096"/>
          <a:stretch/>
        </p:blipFill>
        <p:spPr>
          <a:xfrm>
            <a:off x="882838" y="2837793"/>
            <a:ext cx="6337769" cy="2806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4759B-895B-443F-8427-94F850AF5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69" b="16096"/>
          <a:stretch/>
        </p:blipFill>
        <p:spPr>
          <a:xfrm>
            <a:off x="882838" y="2837793"/>
            <a:ext cx="4966169" cy="2806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CAED1-AD05-45CB-BBD7-4B56C0D24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44" b="16096"/>
          <a:stretch/>
        </p:blipFill>
        <p:spPr>
          <a:xfrm>
            <a:off x="882838" y="2837793"/>
            <a:ext cx="3988708" cy="2806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9DB0D-31A4-40DD-AC07-E819721C2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19" b="16096"/>
          <a:stretch/>
        </p:blipFill>
        <p:spPr>
          <a:xfrm>
            <a:off x="882836" y="2837793"/>
            <a:ext cx="3011247" cy="2806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14C74-C83C-4684-B5B3-3B9761E16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36"/>
          <a:stretch/>
        </p:blipFill>
        <p:spPr>
          <a:xfrm>
            <a:off x="9175531" y="2837793"/>
            <a:ext cx="2133624" cy="33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Logic Gates (... Continuing …)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 descr="Image result for 1's and 0's">
            <a:extLst>
              <a:ext uri="{FF2B5EF4-FFF2-40B4-BE49-F238E27FC236}">
                <a16:creationId xmlns:a16="http://schemas.microsoft.com/office/drawing/2014/main" id="{F9BBAED0-31B0-42D8-A1E3-72BF2C12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7004"/>
          <a:stretch/>
        </p:blipFill>
        <p:spPr bwMode="auto">
          <a:xfrm>
            <a:off x="0" y="0"/>
            <a:ext cx="12192000" cy="49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3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0C1C-85F5-4011-98DB-67F49CD2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 -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46228-B98D-4EDA-872C-CA165CC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0703C-B0B8-415D-BE27-09DD2171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2C3F7-BA8B-44D6-8C72-AD9E4370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9" y="2086892"/>
            <a:ext cx="891708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0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3:</a:t>
            </a:r>
          </a:p>
          <a:p>
            <a:pPr lvl="1"/>
            <a:r>
              <a:rPr lang="en-US" dirty="0"/>
              <a:t>Pages 130 - 134</a:t>
            </a:r>
          </a:p>
          <a:p>
            <a:r>
              <a:rPr lang="en-US" dirty="0"/>
              <a:t>Floyd, Chapter 4:</a:t>
            </a:r>
          </a:p>
          <a:p>
            <a:pPr lvl="1"/>
            <a:r>
              <a:rPr lang="en-US" dirty="0"/>
              <a:t>Pages 172 - 179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Exclusive-OR (XOR)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modulo-2 addition</a:t>
            </a:r>
            <a:r>
              <a:rPr lang="en-US" dirty="0"/>
              <a:t>, which is the same as binary addition with no carry.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F9FCD-8924-4394-B980-C1605432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38" y="4960464"/>
            <a:ext cx="4429862" cy="959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5D531F-3F0C-4B91-864C-6658EA94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58" y="4860823"/>
            <a:ext cx="4138170" cy="1159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61E009-10CA-4B0F-B7BA-C587C80A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6138" y="4960462"/>
            <a:ext cx="4429862" cy="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XOR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09081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809081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2FEC5AC-4C59-4F5C-87CD-2B0EAD1F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707036"/>
            <a:ext cx="3474720" cy="7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776032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776032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C651EB-68B8-4994-ADF2-14D321CA513C}"/>
              </a:ext>
            </a:extLst>
          </p:cNvPr>
          <p:cNvGrpSpPr/>
          <p:nvPr/>
        </p:nvGrpSpPr>
        <p:grpSpPr>
          <a:xfrm>
            <a:off x="6447115" y="360727"/>
            <a:ext cx="3563705" cy="946761"/>
            <a:chOff x="6447115" y="360727"/>
            <a:chExt cx="3563705" cy="9467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64BBC5-8FD0-441C-ADC0-71CD51FD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7115" y="360727"/>
              <a:ext cx="3563705" cy="946761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2DA886D-95DF-4A90-9499-6A247B21F34E}"/>
                </a:ext>
              </a:extLst>
            </p:cNvPr>
            <p:cNvSpPr/>
            <p:nvPr/>
          </p:nvSpPr>
          <p:spPr>
            <a:xfrm>
              <a:off x="7229759" y="449603"/>
              <a:ext cx="416928" cy="816387"/>
            </a:xfrm>
            <a:prstGeom prst="arc">
              <a:avLst>
                <a:gd name="adj1" fmla="val 16852388"/>
                <a:gd name="adj2" fmla="val 46629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XOR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67E15-75F6-4641-8B67-51766461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87" y="2328051"/>
            <a:ext cx="8054426" cy="3912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D41CD-AA62-4307-B4D4-E64E4F7D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0" b="30844"/>
          <a:stretch/>
        </p:blipFill>
        <p:spPr>
          <a:xfrm>
            <a:off x="2068787" y="2328049"/>
            <a:ext cx="5199116" cy="2705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2FE4DE-6E8F-4534-B514-99065F0C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0"/>
          <a:stretch/>
        </p:blipFill>
        <p:spPr>
          <a:xfrm>
            <a:off x="7267903" y="2328050"/>
            <a:ext cx="2855310" cy="39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XOR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1-bit Modulo-2 adder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5136E-0791-4D42-AB3F-8C05A117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19" y="2406881"/>
            <a:ext cx="4634562" cy="383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C039E-972A-4E8C-9533-EC1A4F68B90A}"/>
              </a:ext>
            </a:extLst>
          </p:cNvPr>
          <p:cNvSpPr txBox="1"/>
          <p:nvPr/>
        </p:nvSpPr>
        <p:spPr>
          <a:xfrm>
            <a:off x="3938124" y="333532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3A82A-3BA9-4AC6-8F4D-5E3332001A0D}"/>
              </a:ext>
            </a:extLst>
          </p:cNvPr>
          <p:cNvSpPr txBox="1"/>
          <p:nvPr/>
        </p:nvSpPr>
        <p:spPr>
          <a:xfrm>
            <a:off x="3938124" y="3756758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1748C-55DC-4CE9-9004-BFC40A1A04A9}"/>
              </a:ext>
            </a:extLst>
          </p:cNvPr>
          <p:cNvSpPr txBox="1"/>
          <p:nvPr/>
        </p:nvSpPr>
        <p:spPr>
          <a:xfrm>
            <a:off x="3938124" y="4621769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ECC4A-F368-43DF-8682-F78E35EDF241}"/>
              </a:ext>
            </a:extLst>
          </p:cNvPr>
          <p:cNvSpPr txBox="1"/>
          <p:nvPr/>
        </p:nvSpPr>
        <p:spPr>
          <a:xfrm>
            <a:off x="3938124" y="4194981"/>
            <a:ext cx="1220486" cy="4616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1B6F8-9157-4D6F-8A9D-B5022D8B14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58610" y="3566161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DB58AA-0931-493B-9515-8D994202E3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58610" y="4852602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33E49-AFD7-4CC6-8112-48EB64E7DB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58610" y="3987591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54F37F-1177-4292-A714-CEC91EDC6A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158610" y="4425814"/>
            <a:ext cx="937390" cy="0"/>
          </a:xfrm>
          <a:prstGeom prst="straightConnector1">
            <a:avLst/>
          </a:prstGeom>
          <a:ln w="76200">
            <a:solidFill>
              <a:srgbClr val="00B05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Exclusive-NOR (XNOR)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XOR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odd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number of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inputs is </a:t>
            </a:r>
            <a:r>
              <a:rPr lang="en-US" dirty="0">
                <a:solidFill>
                  <a:srgbClr val="FF0000"/>
                </a:solidFill>
              </a:rPr>
              <a:t>even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CE6CE-114A-4763-9B5F-3DD3593D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68" y="4201588"/>
            <a:ext cx="4028606" cy="931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D68CC-C822-4695-8E7B-9923A77E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155" y="4075278"/>
            <a:ext cx="4028606" cy="118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88DDEA-CD77-4FCF-96A0-BDBFE48E3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059" y="5348187"/>
            <a:ext cx="4578816" cy="9311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43F34F-28AC-41DE-9ECA-28639015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03211" y="4206816"/>
            <a:ext cx="4028606" cy="9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19719</TotalTime>
  <Words>1457</Words>
  <Application>Microsoft Office PowerPoint</Application>
  <PresentationFormat>Widescreen</PresentationFormat>
  <Paragraphs>409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Cambria Math</vt:lpstr>
      <vt:lpstr>Times New Roman</vt:lpstr>
      <vt:lpstr>Wingdings</vt:lpstr>
      <vt:lpstr>Retrospect</vt:lpstr>
      <vt:lpstr>CS 211 - Digital Logic Design 211 عال - تصميم المنطق الرقمي   First Term - 1439/1440 Lecture #6</vt:lpstr>
      <vt:lpstr>Administrivia</vt:lpstr>
      <vt:lpstr>Chapter 3: Logic Gates (... Continuing …)</vt:lpstr>
      <vt:lpstr>Exclusive-OR (XOR) Gate</vt:lpstr>
      <vt:lpstr>XOR Gate Truth Table</vt:lpstr>
      <vt:lpstr>Example: Truth Table for 3-input XOR Gate</vt:lpstr>
      <vt:lpstr>Timing Diagram of XOR Gate</vt:lpstr>
      <vt:lpstr>Application of XOR Gate</vt:lpstr>
      <vt:lpstr>Exclusive-NOR (XNOR) Gate</vt:lpstr>
      <vt:lpstr>XNOR Gate Truth Table</vt:lpstr>
      <vt:lpstr>Example: Truth Table for 3-input XNOR Gate</vt:lpstr>
      <vt:lpstr>Timing Diagram of XNOR Gate</vt:lpstr>
      <vt:lpstr>Application of XNOR Gate</vt:lpstr>
      <vt:lpstr>Chapter 4: Boolean Algebra and Logic Simplification</vt:lpstr>
      <vt:lpstr>Basic Boolean Terms</vt:lpstr>
      <vt:lpstr>Boolean Addition  </vt:lpstr>
      <vt:lpstr>Boolean Multiplication  </vt:lpstr>
      <vt:lpstr>Laws and Rules of Boolean Algebra</vt:lpstr>
      <vt:lpstr>Commutative Laws</vt:lpstr>
      <vt:lpstr>Associative Laws</vt:lpstr>
      <vt:lpstr>Distributive Law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 - Summary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539</cp:revision>
  <dcterms:created xsi:type="dcterms:W3CDTF">2018-09-06T21:08:39Z</dcterms:created>
  <dcterms:modified xsi:type="dcterms:W3CDTF">2018-10-10T09:20:59Z</dcterms:modified>
</cp:coreProperties>
</file>