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40"/>
  </p:notesMasterIdLst>
  <p:handoutMasterIdLst>
    <p:handoutMasterId r:id="rId41"/>
  </p:handoutMasterIdLst>
  <p:sldIdLst>
    <p:sldId id="1000" r:id="rId2"/>
    <p:sldId id="1001" r:id="rId3"/>
    <p:sldId id="982" r:id="rId4"/>
    <p:sldId id="983" r:id="rId5"/>
    <p:sldId id="984" r:id="rId6"/>
    <p:sldId id="985" r:id="rId7"/>
    <p:sldId id="986" r:id="rId8"/>
    <p:sldId id="987" r:id="rId9"/>
    <p:sldId id="988" r:id="rId10"/>
    <p:sldId id="989" r:id="rId11"/>
    <p:sldId id="990" r:id="rId12"/>
    <p:sldId id="991" r:id="rId13"/>
    <p:sldId id="992" r:id="rId14"/>
    <p:sldId id="993" r:id="rId15"/>
    <p:sldId id="994" r:id="rId16"/>
    <p:sldId id="1002" r:id="rId17"/>
    <p:sldId id="1003" r:id="rId18"/>
    <p:sldId id="1004" r:id="rId19"/>
    <p:sldId id="1005" r:id="rId20"/>
    <p:sldId id="1006" r:id="rId21"/>
    <p:sldId id="1007" r:id="rId22"/>
    <p:sldId id="1008" r:id="rId23"/>
    <p:sldId id="1009" r:id="rId24"/>
    <p:sldId id="1010" r:id="rId25"/>
    <p:sldId id="1011" r:id="rId26"/>
    <p:sldId id="1012" r:id="rId27"/>
    <p:sldId id="1013" r:id="rId28"/>
    <p:sldId id="1014" r:id="rId29"/>
    <p:sldId id="1015" r:id="rId30"/>
    <p:sldId id="1016" r:id="rId31"/>
    <p:sldId id="1017" r:id="rId32"/>
    <p:sldId id="1018" r:id="rId33"/>
    <p:sldId id="1019" r:id="rId34"/>
    <p:sldId id="1020" r:id="rId35"/>
    <p:sldId id="1021" r:id="rId36"/>
    <p:sldId id="1022" r:id="rId37"/>
    <p:sldId id="1023" r:id="rId38"/>
    <p:sldId id="1029" r:id="rId39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3333FF"/>
    <a:srgbClr val="CC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4693" autoAdjust="0"/>
  </p:normalViewPr>
  <p:slideViewPr>
    <p:cSldViewPr>
      <p:cViewPr varScale="1">
        <p:scale>
          <a:sx n="68" d="100"/>
          <a:sy n="68" d="100"/>
        </p:scale>
        <p:origin x="1386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0.xml"/><Relationship Id="rId13" Type="http://schemas.openxmlformats.org/officeDocument/2006/relationships/slide" Target="slides/slide37.xml"/><Relationship Id="rId3" Type="http://schemas.openxmlformats.org/officeDocument/2006/relationships/slide" Target="slides/slide20.xml"/><Relationship Id="rId7" Type="http://schemas.openxmlformats.org/officeDocument/2006/relationships/slide" Target="slides/slide29.xml"/><Relationship Id="rId12" Type="http://schemas.openxmlformats.org/officeDocument/2006/relationships/slide" Target="slides/slide35.xml"/><Relationship Id="rId2" Type="http://schemas.openxmlformats.org/officeDocument/2006/relationships/slide" Target="slides/slide16.xml"/><Relationship Id="rId1" Type="http://schemas.openxmlformats.org/officeDocument/2006/relationships/slide" Target="slides/slide4.xml"/><Relationship Id="rId6" Type="http://schemas.openxmlformats.org/officeDocument/2006/relationships/slide" Target="slides/slide27.xml"/><Relationship Id="rId11" Type="http://schemas.openxmlformats.org/officeDocument/2006/relationships/slide" Target="slides/slide33.xml"/><Relationship Id="rId5" Type="http://schemas.openxmlformats.org/officeDocument/2006/relationships/slide" Target="slides/slide25.xml"/><Relationship Id="rId10" Type="http://schemas.openxmlformats.org/officeDocument/2006/relationships/slide" Target="slides/slide32.xml"/><Relationship Id="rId4" Type="http://schemas.openxmlformats.org/officeDocument/2006/relationships/slide" Target="slides/slide24.xml"/><Relationship Id="rId9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A69688B-8AEA-4250-A64E-3D4CA3414B7F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9C9F6FC-F3B7-430A-A614-CC0A047F3181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29758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E58421F-2C6B-4357-A8F9-B7A013AAC37F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33329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344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B394FC9-995A-434D-8248-11DE914D1A57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00242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9784691-FDC1-4D20-85C5-3FE3A593FCC5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24699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921704D-BA7C-4682-9CFA-AA19721CBABE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3951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B9210D-6621-4D77-8E60-681A4A0307A5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26091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1C1F90E-88CF-49E7-B778-46B174A4A39F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78331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DEA314D-D02B-4001-9E3C-96950C0D1827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412551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63CF100-951A-432B-8EF2-EEA8478B7B5C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8418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76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E99D8E-B504-4200-88F5-D741DE394382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03045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2D3C8B2-E658-455F-BC13-5EF722294C6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295556-13D9-4C1B-BFE5-02E24D897B9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657E2B-77A6-4C6D-9820-C2068CFA4DFF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43664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61C364-923F-4670-936C-80120B34EE0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40720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576CE70-AE19-4CE1-8DAF-CFDF528131F1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77147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CB9938-296A-41DE-BF75-CF078556421E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001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B97B3A-70DF-401E-8BC2-18EE5A92A34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98011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AC61BE0-C810-4C97-906E-F2D42317962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2099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943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14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100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526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385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719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5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75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592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237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178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7200" y="990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0" r:id="rId1"/>
    <p:sldLayoutId id="2147484500" r:id="rId2"/>
    <p:sldLayoutId id="2147484501" r:id="rId3"/>
    <p:sldLayoutId id="2147484502" r:id="rId4"/>
    <p:sldLayoutId id="2147484503" r:id="rId5"/>
    <p:sldLayoutId id="2147484504" r:id="rId6"/>
    <p:sldLayoutId id="2147484505" r:id="rId7"/>
    <p:sldLayoutId id="2147484506" r:id="rId8"/>
    <p:sldLayoutId id="2147484507" r:id="rId9"/>
    <p:sldLayoutId id="2147484508" r:id="rId10"/>
    <p:sldLayoutId id="214748450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—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+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shehata.github.io/courses/zu/cse321b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60350"/>
            <a:ext cx="8523288" cy="617061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321b</a:t>
            </a:r>
            <a:endParaRPr lang="ar-EG" altLang="en-US" sz="32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(2)</a:t>
            </a:r>
            <a:endParaRPr lang="ar-SA" altLang="en-US" sz="48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1" eaLnBrk="1" hangingPunct="1">
              <a:lnSpc>
                <a:spcPct val="90000"/>
              </a:lnSpc>
            </a:pP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تنظيم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الحاسب (</a:t>
            </a: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EG" altLang="en-US" sz="4800" dirty="0">
                <a:solidFill>
                  <a:srgbClr val="FF3300"/>
                </a:solidFill>
                <a:cs typeface="Arial" panose="020B0604020202020204" pitchFamily="34" charset="0"/>
              </a:rPr>
              <a:t> </a:t>
            </a:r>
            <a:endParaRPr lang="ar-SA" altLang="en-US" sz="48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40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ar-EG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32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year, Computer Engineering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Winter 2017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#5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Hazem Ibrahim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Shehata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&amp; Systems Engineering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Credits to Dr. Ahmed Abdul-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Ahmed for the slides</a:t>
            </a:r>
          </a:p>
        </p:txBody>
      </p:sp>
      <p:pic>
        <p:nvPicPr>
          <p:cNvPr id="4099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083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9210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13" y="1341438"/>
            <a:ext cx="61341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663" y="4292600"/>
            <a:ext cx="615315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NAND/NOR Flash – Programming (X </a:t>
            </a:r>
            <a:r>
              <a:rPr lang="en-US" altLang="en-US">
                <a:sym typeface="Wingdings" panose="05000000000000000000" pitchFamily="2" charset="2"/>
              </a:rPr>
              <a:t> 0</a:t>
            </a:r>
            <a:r>
              <a:rPr lang="en-US" altLang="en-US"/>
              <a:t>)</a:t>
            </a:r>
          </a:p>
        </p:txBody>
      </p:sp>
      <p:sp>
        <p:nvSpPr>
          <p:cNvPr id="12293" name="Content Placeholder 94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2027238" cy="2362200"/>
          </a:xfrm>
        </p:spPr>
        <p:txBody>
          <a:bodyPr/>
          <a:lstStyle/>
          <a:p>
            <a:r>
              <a:rPr lang="en-US" altLang="en-US" sz="2000"/>
              <a:t>Technique:</a:t>
            </a:r>
          </a:p>
          <a:p>
            <a:pPr lvl="1"/>
            <a:r>
              <a:rPr lang="en-US" altLang="en-US" sz="1600"/>
              <a:t>Hot electron injection.</a:t>
            </a:r>
          </a:p>
          <a:p>
            <a:r>
              <a:rPr lang="en-US" altLang="en-US" sz="2000"/>
              <a:t>Explanation:</a:t>
            </a:r>
          </a:p>
          <a:p>
            <a:pPr lvl="1"/>
            <a:r>
              <a:rPr lang="en-US" altLang="en-US" sz="1600"/>
              <a:t>Electrons jump from channel to FG.</a:t>
            </a:r>
          </a:p>
        </p:txBody>
      </p:sp>
      <p:sp>
        <p:nvSpPr>
          <p:cNvPr id="12294" name="Content Placeholder 95"/>
          <p:cNvSpPr>
            <a:spLocks noGrp="1"/>
          </p:cNvSpPr>
          <p:nvPr>
            <p:ph sz="half" idx="2"/>
          </p:nvPr>
        </p:nvSpPr>
        <p:spPr>
          <a:xfrm>
            <a:off x="468313" y="4292600"/>
            <a:ext cx="2016125" cy="2376488"/>
          </a:xfrm>
        </p:spPr>
        <p:txBody>
          <a:bodyPr/>
          <a:lstStyle/>
          <a:p>
            <a:r>
              <a:rPr lang="en-US" altLang="en-US" sz="2000"/>
              <a:t>Technique:</a:t>
            </a:r>
          </a:p>
          <a:p>
            <a:pPr lvl="1"/>
            <a:r>
              <a:rPr lang="en-US" altLang="en-US" sz="1600"/>
              <a:t>Quantum tunneling (injection).</a:t>
            </a:r>
          </a:p>
          <a:p>
            <a:r>
              <a:rPr lang="en-US" altLang="en-US" sz="2000"/>
              <a:t>Explanation:</a:t>
            </a:r>
          </a:p>
          <a:p>
            <a:pPr lvl="1"/>
            <a:r>
              <a:rPr lang="en-US" altLang="en-US" sz="1600"/>
              <a:t>Electrons tunnel from B to FG.</a:t>
            </a:r>
          </a:p>
        </p:txBody>
      </p:sp>
      <p:cxnSp>
        <p:nvCxnSpPr>
          <p:cNvPr id="16391" name="Straight Connector 15"/>
          <p:cNvCxnSpPr>
            <a:cxnSpLocks noChangeShapeType="1"/>
          </p:cNvCxnSpPr>
          <p:nvPr/>
        </p:nvCxnSpPr>
        <p:spPr bwMode="auto">
          <a:xfrm>
            <a:off x="468313" y="3933825"/>
            <a:ext cx="8207375" cy="0"/>
          </a:xfrm>
          <a:prstGeom prst="line">
            <a:avLst/>
          </a:prstGeom>
          <a:noFill/>
          <a:ln w="76200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7" name="Rectangle 22"/>
          <p:cNvSpPr>
            <a:spLocks noChangeArrowheads="1"/>
          </p:cNvSpPr>
          <p:nvPr/>
        </p:nvSpPr>
        <p:spPr bwMode="auto">
          <a:xfrm>
            <a:off x="3132138" y="1628775"/>
            <a:ext cx="454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nl-NL" altLang="en-US" sz="1600" b="1" i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kumimoji="0" lang="nl-NL" altLang="en-US" sz="16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off</a:t>
            </a:r>
            <a:endParaRPr kumimoji="0" lang="en-US" altLang="en-US" sz="1600" b="1" baseline="-25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8" name="Rectangle 22"/>
          <p:cNvSpPr>
            <a:spLocks noChangeArrowheads="1"/>
          </p:cNvSpPr>
          <p:nvPr/>
        </p:nvSpPr>
        <p:spPr bwMode="auto">
          <a:xfrm>
            <a:off x="4751388" y="1651000"/>
            <a:ext cx="4556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nl-NL" altLang="en-US" sz="1600" b="1" i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kumimoji="0" lang="nl-NL" altLang="en-US" sz="16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off</a:t>
            </a:r>
            <a:endParaRPr kumimoji="0" lang="en-US" altLang="en-US" sz="1600" b="1" baseline="-25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9" name="Rectangle 22"/>
          <p:cNvSpPr>
            <a:spLocks noChangeArrowheads="1"/>
          </p:cNvSpPr>
          <p:nvPr/>
        </p:nvSpPr>
        <p:spPr bwMode="auto">
          <a:xfrm>
            <a:off x="3921125" y="1651000"/>
            <a:ext cx="5794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nl-NL" altLang="en-US" sz="16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</a:t>
            </a:r>
            <a:r>
              <a:rPr kumimoji="0" lang="nl-NL" altLang="en-US" sz="1600" b="1" i="1" baseline="-25000">
                <a:solidFill>
                  <a:schemeClr val="accent1"/>
                </a:solidFill>
                <a:latin typeface="Times New Roman" panose="02020603050405020304" pitchFamily="18" charset="0"/>
              </a:rPr>
              <a:t>high</a:t>
            </a:r>
            <a:endParaRPr kumimoji="0" lang="en-US" altLang="en-US" sz="1600" b="1" baseline="-25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3851275" y="1584325"/>
            <a:ext cx="649288" cy="1081088"/>
          </a:xfrm>
          <a:prstGeom prst="ellips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en-US"/>
          </a:p>
        </p:txBody>
      </p:sp>
      <p:sp>
        <p:nvSpPr>
          <p:cNvPr id="12302" name="Rectangle 22"/>
          <p:cNvSpPr>
            <a:spLocks noChangeArrowheads="1"/>
          </p:cNvSpPr>
          <p:nvPr/>
        </p:nvSpPr>
        <p:spPr bwMode="auto">
          <a:xfrm>
            <a:off x="5565775" y="1628775"/>
            <a:ext cx="4556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nl-NL" altLang="en-US" sz="1600" b="1" i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kumimoji="0" lang="nl-NL" altLang="en-US" sz="16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off</a:t>
            </a:r>
            <a:endParaRPr kumimoji="0" lang="en-US" altLang="en-US" sz="1600" b="1" baseline="-25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03" name="Rectangle 22"/>
          <p:cNvSpPr>
            <a:spLocks noChangeArrowheads="1"/>
          </p:cNvSpPr>
          <p:nvPr/>
        </p:nvSpPr>
        <p:spPr bwMode="auto">
          <a:xfrm>
            <a:off x="6372225" y="1651000"/>
            <a:ext cx="454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nl-NL" altLang="en-US" sz="1600" b="1" i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kumimoji="0" lang="nl-NL" altLang="en-US" sz="16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off</a:t>
            </a:r>
            <a:endParaRPr kumimoji="0" lang="en-US" altLang="en-US" sz="1600" b="1" baseline="-25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04" name="Rectangle 22"/>
          <p:cNvSpPr>
            <a:spLocks noChangeArrowheads="1"/>
          </p:cNvSpPr>
          <p:nvPr/>
        </p:nvSpPr>
        <p:spPr bwMode="auto">
          <a:xfrm>
            <a:off x="7186613" y="1651000"/>
            <a:ext cx="454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nl-NL" altLang="en-US" sz="1600" b="1" i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kumimoji="0" lang="nl-NL" altLang="en-US" sz="16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off</a:t>
            </a:r>
            <a:endParaRPr kumimoji="0" lang="en-US" altLang="en-US" sz="1600" b="1" baseline="-25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3765550" y="4537075"/>
            <a:ext cx="649288" cy="1079500"/>
          </a:xfrm>
          <a:prstGeom prst="ellips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en-US"/>
          </a:p>
        </p:txBody>
      </p:sp>
      <p:sp>
        <p:nvSpPr>
          <p:cNvPr id="12306" name="Rectangle 22"/>
          <p:cNvSpPr>
            <a:spLocks noChangeArrowheads="1"/>
          </p:cNvSpPr>
          <p:nvPr/>
        </p:nvSpPr>
        <p:spPr bwMode="auto">
          <a:xfrm>
            <a:off x="8459788" y="1362075"/>
            <a:ext cx="579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nl-NL" altLang="en-US" sz="16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</a:t>
            </a:r>
            <a:r>
              <a:rPr kumimoji="0" lang="nl-NL" altLang="en-US" sz="1600" b="1" i="1" baseline="-25000">
                <a:solidFill>
                  <a:schemeClr val="accent1"/>
                </a:solidFill>
                <a:latin typeface="Times New Roman" panose="02020603050405020304" pitchFamily="18" charset="0"/>
              </a:rPr>
              <a:t>high</a:t>
            </a:r>
            <a:endParaRPr kumimoji="0" lang="en-US" altLang="en-US" sz="1600" b="1" baseline="-25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07" name="TextBox 72"/>
          <p:cNvSpPr txBox="1">
            <a:spLocks noChangeArrowheads="1"/>
          </p:cNvSpPr>
          <p:nvPr/>
        </p:nvSpPr>
        <p:spPr bwMode="auto">
          <a:xfrm>
            <a:off x="3181350" y="2219325"/>
            <a:ext cx="355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308" name="TextBox 73"/>
          <p:cNvSpPr txBox="1">
            <a:spLocks noChangeArrowheads="1"/>
          </p:cNvSpPr>
          <p:nvPr/>
        </p:nvSpPr>
        <p:spPr bwMode="auto">
          <a:xfrm>
            <a:off x="4802188" y="2219325"/>
            <a:ext cx="3540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309" name="TextBox 74"/>
          <p:cNvSpPr txBox="1">
            <a:spLocks noChangeArrowheads="1"/>
          </p:cNvSpPr>
          <p:nvPr/>
        </p:nvSpPr>
        <p:spPr bwMode="auto">
          <a:xfrm>
            <a:off x="5616575" y="2219325"/>
            <a:ext cx="3540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310" name="TextBox 75"/>
          <p:cNvSpPr txBox="1">
            <a:spLocks noChangeArrowheads="1"/>
          </p:cNvSpPr>
          <p:nvPr/>
        </p:nvSpPr>
        <p:spPr bwMode="auto">
          <a:xfrm>
            <a:off x="6421438" y="2219325"/>
            <a:ext cx="355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311" name="TextBox 76"/>
          <p:cNvSpPr txBox="1">
            <a:spLocks noChangeArrowheads="1"/>
          </p:cNvSpPr>
          <p:nvPr/>
        </p:nvSpPr>
        <p:spPr bwMode="auto">
          <a:xfrm>
            <a:off x="7227888" y="2219325"/>
            <a:ext cx="3540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312" name="TextBox 77"/>
          <p:cNvSpPr txBox="1">
            <a:spLocks noChangeArrowheads="1"/>
          </p:cNvSpPr>
          <p:nvPr/>
        </p:nvSpPr>
        <p:spPr bwMode="auto">
          <a:xfrm>
            <a:off x="3984625" y="2219325"/>
            <a:ext cx="355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313" name="TextBox 78"/>
          <p:cNvSpPr txBox="1">
            <a:spLocks noChangeArrowheads="1"/>
          </p:cNvSpPr>
          <p:nvPr/>
        </p:nvSpPr>
        <p:spPr bwMode="auto">
          <a:xfrm>
            <a:off x="4284663" y="2492375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12314" name="Straight Arrow Connector 80"/>
          <p:cNvCxnSpPr>
            <a:cxnSpLocks noChangeShapeType="1"/>
          </p:cNvCxnSpPr>
          <p:nvPr/>
        </p:nvCxnSpPr>
        <p:spPr bwMode="auto">
          <a:xfrm>
            <a:off x="3995738" y="2276475"/>
            <a:ext cx="360362" cy="3603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5" name="TextBox 82"/>
          <p:cNvSpPr txBox="1">
            <a:spLocks noChangeArrowheads="1"/>
          </p:cNvSpPr>
          <p:nvPr/>
        </p:nvSpPr>
        <p:spPr bwMode="auto">
          <a:xfrm>
            <a:off x="3362325" y="5184775"/>
            <a:ext cx="354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316" name="TextBox 83"/>
          <p:cNvSpPr txBox="1">
            <a:spLocks noChangeArrowheads="1"/>
          </p:cNvSpPr>
          <p:nvPr/>
        </p:nvSpPr>
        <p:spPr bwMode="auto">
          <a:xfrm>
            <a:off x="3914775" y="5199063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317" name="TextBox 84"/>
          <p:cNvSpPr txBox="1">
            <a:spLocks noChangeArrowheads="1"/>
          </p:cNvSpPr>
          <p:nvPr/>
        </p:nvSpPr>
        <p:spPr bwMode="auto">
          <a:xfrm>
            <a:off x="4460875" y="5186363"/>
            <a:ext cx="355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318" name="TextBox 85"/>
          <p:cNvSpPr txBox="1">
            <a:spLocks noChangeArrowheads="1"/>
          </p:cNvSpPr>
          <p:nvPr/>
        </p:nvSpPr>
        <p:spPr bwMode="auto">
          <a:xfrm>
            <a:off x="5010150" y="5199063"/>
            <a:ext cx="3540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319" name="TextBox 86"/>
          <p:cNvSpPr txBox="1">
            <a:spLocks noChangeArrowheads="1"/>
          </p:cNvSpPr>
          <p:nvPr/>
        </p:nvSpPr>
        <p:spPr bwMode="auto">
          <a:xfrm>
            <a:off x="5553075" y="5186363"/>
            <a:ext cx="3540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320" name="TextBox 87"/>
          <p:cNvSpPr txBox="1">
            <a:spLocks noChangeArrowheads="1"/>
          </p:cNvSpPr>
          <p:nvPr/>
        </p:nvSpPr>
        <p:spPr bwMode="auto">
          <a:xfrm>
            <a:off x="6089650" y="5186363"/>
            <a:ext cx="3540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321" name="TextBox 88"/>
          <p:cNvSpPr txBox="1">
            <a:spLocks noChangeArrowheads="1"/>
          </p:cNvSpPr>
          <p:nvPr/>
        </p:nvSpPr>
        <p:spPr bwMode="auto">
          <a:xfrm>
            <a:off x="6637338" y="5184775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322" name="TextBox 89"/>
          <p:cNvSpPr txBox="1">
            <a:spLocks noChangeArrowheads="1"/>
          </p:cNvSpPr>
          <p:nvPr/>
        </p:nvSpPr>
        <p:spPr bwMode="auto">
          <a:xfrm>
            <a:off x="7183438" y="5199063"/>
            <a:ext cx="3540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323" name="TextBox 91"/>
          <p:cNvSpPr txBox="1">
            <a:spLocks noChangeArrowheads="1"/>
          </p:cNvSpPr>
          <p:nvPr/>
        </p:nvSpPr>
        <p:spPr bwMode="auto">
          <a:xfrm>
            <a:off x="4211638" y="5487988"/>
            <a:ext cx="357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12324" name="Straight Arrow Connector 92"/>
          <p:cNvCxnSpPr>
            <a:cxnSpLocks noChangeShapeType="1"/>
          </p:cNvCxnSpPr>
          <p:nvPr/>
        </p:nvCxnSpPr>
        <p:spPr bwMode="auto">
          <a:xfrm>
            <a:off x="3924300" y="5272088"/>
            <a:ext cx="360363" cy="3587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25" name="Rectangle 22"/>
          <p:cNvSpPr>
            <a:spLocks noChangeArrowheads="1"/>
          </p:cNvSpPr>
          <p:nvPr/>
        </p:nvSpPr>
        <p:spPr bwMode="auto">
          <a:xfrm>
            <a:off x="3808413" y="4602163"/>
            <a:ext cx="577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nl-NL" altLang="en-US" sz="16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</a:t>
            </a:r>
            <a:r>
              <a:rPr kumimoji="0" lang="nl-NL" altLang="en-US" sz="1600" b="1" i="1" baseline="-25000">
                <a:solidFill>
                  <a:schemeClr val="accent1"/>
                </a:solidFill>
                <a:latin typeface="Times New Roman" panose="02020603050405020304" pitchFamily="18" charset="0"/>
              </a:rPr>
              <a:t>high</a:t>
            </a:r>
            <a:endParaRPr kumimoji="0" lang="en-US" altLang="en-US" sz="1600" b="1" baseline="-25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20" name="TextBox 10"/>
          <p:cNvSpPr txBox="1">
            <a:spLocks noChangeArrowheads="1"/>
          </p:cNvSpPr>
          <p:nvPr/>
        </p:nvSpPr>
        <p:spPr bwMode="auto">
          <a:xfrm>
            <a:off x="3490913" y="981075"/>
            <a:ext cx="20177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b="1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 Flash</a:t>
            </a:r>
          </a:p>
        </p:txBody>
      </p:sp>
      <p:sp>
        <p:nvSpPr>
          <p:cNvPr id="16421" name="TextBox 11"/>
          <p:cNvSpPr txBox="1">
            <a:spLocks noChangeArrowheads="1"/>
          </p:cNvSpPr>
          <p:nvPr/>
        </p:nvSpPr>
        <p:spPr bwMode="auto">
          <a:xfrm>
            <a:off x="3419475" y="3933825"/>
            <a:ext cx="23764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b="1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NAND Flash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/>
      <p:bldP spid="12294" grpId="0" build="p"/>
      <p:bldP spid="12297" grpId="0"/>
      <p:bldP spid="12298" grpId="0"/>
      <p:bldP spid="12299" grpId="0"/>
      <p:bldP spid="30" grpId="0" animBg="1"/>
      <p:bldP spid="12302" grpId="0"/>
      <p:bldP spid="12303" grpId="0"/>
      <p:bldP spid="12304" grpId="0"/>
      <p:bldP spid="61" grpId="0" animBg="1"/>
      <p:bldP spid="12306" grpId="0"/>
      <p:bldP spid="12307" grpId="0"/>
      <p:bldP spid="12308" grpId="0"/>
      <p:bldP spid="12309" grpId="0"/>
      <p:bldP spid="12310" grpId="0"/>
      <p:bldP spid="12311" grpId="0"/>
      <p:bldP spid="12312" grpId="0"/>
      <p:bldP spid="12313" grpId="0"/>
      <p:bldP spid="12315" grpId="0"/>
      <p:bldP spid="12316" grpId="0"/>
      <p:bldP spid="12317" grpId="0"/>
      <p:bldP spid="12318" grpId="0"/>
      <p:bldP spid="12319" grpId="0"/>
      <p:bldP spid="12320" grpId="0"/>
      <p:bldP spid="12321" grpId="0"/>
      <p:bldP spid="12322" grpId="0"/>
      <p:bldP spid="12323" grpId="0"/>
      <p:bldP spid="123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13" y="1341438"/>
            <a:ext cx="61341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663" y="4292600"/>
            <a:ext cx="615315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NAND/NOR Flash – Block Erasure (X </a:t>
            </a:r>
            <a:r>
              <a:rPr lang="en-US" altLang="en-US">
                <a:sym typeface="Wingdings" panose="05000000000000000000" pitchFamily="2" charset="2"/>
              </a:rPr>
              <a:t> </a:t>
            </a:r>
            <a:r>
              <a:rPr lang="en-US" altLang="en-US"/>
              <a:t>1)</a:t>
            </a:r>
          </a:p>
        </p:txBody>
      </p:sp>
      <p:sp>
        <p:nvSpPr>
          <p:cNvPr id="13317" name="Content Placeholder 94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2098675" cy="2362200"/>
          </a:xfrm>
        </p:spPr>
        <p:txBody>
          <a:bodyPr/>
          <a:lstStyle/>
          <a:p>
            <a:r>
              <a:rPr lang="en-US" altLang="en-US" sz="2000"/>
              <a:t>Technique:</a:t>
            </a:r>
          </a:p>
          <a:p>
            <a:pPr lvl="1"/>
            <a:r>
              <a:rPr lang="en-US" altLang="en-US" sz="1600"/>
              <a:t>Quantum tunneling (ejection).</a:t>
            </a:r>
          </a:p>
          <a:p>
            <a:r>
              <a:rPr lang="en-US" altLang="en-US" sz="2000"/>
              <a:t>Explanation:</a:t>
            </a:r>
          </a:p>
          <a:p>
            <a:pPr lvl="1"/>
            <a:r>
              <a:rPr lang="en-US" altLang="en-US" sz="1600"/>
              <a:t>Electrons tunnel from FG to S/B.</a:t>
            </a:r>
          </a:p>
        </p:txBody>
      </p:sp>
      <p:sp>
        <p:nvSpPr>
          <p:cNvPr id="13318" name="Content Placeholder 95"/>
          <p:cNvSpPr>
            <a:spLocks noGrp="1"/>
          </p:cNvSpPr>
          <p:nvPr>
            <p:ph sz="half" idx="2"/>
          </p:nvPr>
        </p:nvSpPr>
        <p:spPr>
          <a:xfrm>
            <a:off x="468313" y="4292600"/>
            <a:ext cx="2016125" cy="2376488"/>
          </a:xfrm>
        </p:spPr>
        <p:txBody>
          <a:bodyPr/>
          <a:lstStyle/>
          <a:p>
            <a:r>
              <a:rPr lang="en-US" altLang="en-US" sz="2000"/>
              <a:t>Technique:</a:t>
            </a:r>
          </a:p>
          <a:p>
            <a:pPr lvl="1"/>
            <a:r>
              <a:rPr lang="en-US" altLang="en-US" sz="1600"/>
              <a:t>Quantum tunneling (ejection).</a:t>
            </a:r>
          </a:p>
          <a:p>
            <a:r>
              <a:rPr lang="en-US" altLang="en-US" sz="2000"/>
              <a:t>Explanation:</a:t>
            </a:r>
          </a:p>
          <a:p>
            <a:pPr lvl="1"/>
            <a:r>
              <a:rPr lang="en-US" altLang="en-US" sz="1600"/>
              <a:t>Electrons tunnel from FG to B.</a:t>
            </a:r>
          </a:p>
        </p:txBody>
      </p:sp>
      <p:cxnSp>
        <p:nvCxnSpPr>
          <p:cNvPr id="17415" name="Straight Connector 15"/>
          <p:cNvCxnSpPr>
            <a:cxnSpLocks noChangeShapeType="1"/>
          </p:cNvCxnSpPr>
          <p:nvPr/>
        </p:nvCxnSpPr>
        <p:spPr bwMode="auto">
          <a:xfrm>
            <a:off x="468313" y="3933825"/>
            <a:ext cx="8207375" cy="0"/>
          </a:xfrm>
          <a:prstGeom prst="line">
            <a:avLst/>
          </a:prstGeom>
          <a:noFill/>
          <a:ln w="76200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2" name="TextBox 72"/>
          <p:cNvSpPr txBox="1">
            <a:spLocks noChangeArrowheads="1"/>
          </p:cNvSpPr>
          <p:nvPr/>
        </p:nvSpPr>
        <p:spPr bwMode="auto">
          <a:xfrm>
            <a:off x="3181350" y="2219325"/>
            <a:ext cx="355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323" name="TextBox 73"/>
          <p:cNvSpPr txBox="1">
            <a:spLocks noChangeArrowheads="1"/>
          </p:cNvSpPr>
          <p:nvPr/>
        </p:nvSpPr>
        <p:spPr bwMode="auto">
          <a:xfrm>
            <a:off x="4802188" y="2219325"/>
            <a:ext cx="3540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324" name="TextBox 74"/>
          <p:cNvSpPr txBox="1">
            <a:spLocks noChangeArrowheads="1"/>
          </p:cNvSpPr>
          <p:nvPr/>
        </p:nvSpPr>
        <p:spPr bwMode="auto">
          <a:xfrm>
            <a:off x="5616575" y="2219325"/>
            <a:ext cx="3540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325" name="TextBox 75"/>
          <p:cNvSpPr txBox="1">
            <a:spLocks noChangeArrowheads="1"/>
          </p:cNvSpPr>
          <p:nvPr/>
        </p:nvSpPr>
        <p:spPr bwMode="auto">
          <a:xfrm>
            <a:off x="6421438" y="2219325"/>
            <a:ext cx="355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326" name="TextBox 76"/>
          <p:cNvSpPr txBox="1">
            <a:spLocks noChangeArrowheads="1"/>
          </p:cNvSpPr>
          <p:nvPr/>
        </p:nvSpPr>
        <p:spPr bwMode="auto">
          <a:xfrm>
            <a:off x="7227888" y="2219325"/>
            <a:ext cx="3540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327" name="TextBox 77"/>
          <p:cNvSpPr txBox="1">
            <a:spLocks noChangeArrowheads="1"/>
          </p:cNvSpPr>
          <p:nvPr/>
        </p:nvSpPr>
        <p:spPr bwMode="auto">
          <a:xfrm>
            <a:off x="3984625" y="2219325"/>
            <a:ext cx="355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328" name="TextBox 82"/>
          <p:cNvSpPr txBox="1">
            <a:spLocks noChangeArrowheads="1"/>
          </p:cNvSpPr>
          <p:nvPr/>
        </p:nvSpPr>
        <p:spPr bwMode="auto">
          <a:xfrm>
            <a:off x="3362325" y="5184775"/>
            <a:ext cx="354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329" name="TextBox 83"/>
          <p:cNvSpPr txBox="1">
            <a:spLocks noChangeArrowheads="1"/>
          </p:cNvSpPr>
          <p:nvPr/>
        </p:nvSpPr>
        <p:spPr bwMode="auto">
          <a:xfrm>
            <a:off x="3914775" y="5199063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330" name="TextBox 84"/>
          <p:cNvSpPr txBox="1">
            <a:spLocks noChangeArrowheads="1"/>
          </p:cNvSpPr>
          <p:nvPr/>
        </p:nvSpPr>
        <p:spPr bwMode="auto">
          <a:xfrm>
            <a:off x="4460875" y="5186363"/>
            <a:ext cx="355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331" name="TextBox 85"/>
          <p:cNvSpPr txBox="1">
            <a:spLocks noChangeArrowheads="1"/>
          </p:cNvSpPr>
          <p:nvPr/>
        </p:nvSpPr>
        <p:spPr bwMode="auto">
          <a:xfrm>
            <a:off x="5010150" y="5199063"/>
            <a:ext cx="3540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332" name="TextBox 86"/>
          <p:cNvSpPr txBox="1">
            <a:spLocks noChangeArrowheads="1"/>
          </p:cNvSpPr>
          <p:nvPr/>
        </p:nvSpPr>
        <p:spPr bwMode="auto">
          <a:xfrm>
            <a:off x="5553075" y="5186363"/>
            <a:ext cx="3540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333" name="TextBox 87"/>
          <p:cNvSpPr txBox="1">
            <a:spLocks noChangeArrowheads="1"/>
          </p:cNvSpPr>
          <p:nvPr/>
        </p:nvSpPr>
        <p:spPr bwMode="auto">
          <a:xfrm>
            <a:off x="6089650" y="5186363"/>
            <a:ext cx="3540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334" name="TextBox 88"/>
          <p:cNvSpPr txBox="1">
            <a:spLocks noChangeArrowheads="1"/>
          </p:cNvSpPr>
          <p:nvPr/>
        </p:nvSpPr>
        <p:spPr bwMode="auto">
          <a:xfrm>
            <a:off x="6637338" y="5184775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335" name="TextBox 89"/>
          <p:cNvSpPr txBox="1">
            <a:spLocks noChangeArrowheads="1"/>
          </p:cNvSpPr>
          <p:nvPr/>
        </p:nvSpPr>
        <p:spPr bwMode="auto">
          <a:xfrm>
            <a:off x="7183438" y="5199063"/>
            <a:ext cx="3540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336" name="Rectangle 22"/>
          <p:cNvSpPr>
            <a:spLocks noChangeArrowheads="1"/>
          </p:cNvSpPr>
          <p:nvPr/>
        </p:nvSpPr>
        <p:spPr bwMode="auto">
          <a:xfrm>
            <a:off x="3779838" y="4602163"/>
            <a:ext cx="6477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nl-NL" altLang="en-US" sz="16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-V</a:t>
            </a:r>
            <a:r>
              <a:rPr kumimoji="0" lang="nl-NL" altLang="en-US" sz="1600" b="1" i="1" baseline="-25000">
                <a:solidFill>
                  <a:schemeClr val="accent1"/>
                </a:solidFill>
                <a:latin typeface="Times New Roman" panose="02020603050405020304" pitchFamily="18" charset="0"/>
              </a:rPr>
              <a:t>high</a:t>
            </a:r>
            <a:endParaRPr kumimoji="0" lang="en-US" altLang="en-US" sz="1600" b="1" baseline="-25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37" name="Rectangle 22"/>
          <p:cNvSpPr>
            <a:spLocks noChangeArrowheads="1"/>
          </p:cNvSpPr>
          <p:nvPr/>
        </p:nvSpPr>
        <p:spPr bwMode="auto">
          <a:xfrm>
            <a:off x="3046413" y="1628775"/>
            <a:ext cx="647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nl-NL" altLang="en-US" sz="16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-V</a:t>
            </a:r>
            <a:r>
              <a:rPr kumimoji="0" lang="nl-NL" altLang="en-US" sz="1600" b="1" i="1" baseline="-25000">
                <a:solidFill>
                  <a:schemeClr val="accent1"/>
                </a:solidFill>
                <a:latin typeface="Times New Roman" panose="02020603050405020304" pitchFamily="18" charset="0"/>
              </a:rPr>
              <a:t>high</a:t>
            </a:r>
            <a:endParaRPr kumimoji="0" lang="en-US" altLang="en-US" sz="1600" b="1" baseline="-25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38" name="Rectangle 22"/>
          <p:cNvSpPr>
            <a:spLocks noChangeArrowheads="1"/>
          </p:cNvSpPr>
          <p:nvPr/>
        </p:nvSpPr>
        <p:spPr bwMode="auto">
          <a:xfrm>
            <a:off x="3851275" y="1651000"/>
            <a:ext cx="647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nl-NL" altLang="en-US" sz="16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-V</a:t>
            </a:r>
            <a:r>
              <a:rPr kumimoji="0" lang="nl-NL" altLang="en-US" sz="1600" b="1" i="1" baseline="-25000">
                <a:solidFill>
                  <a:schemeClr val="accent1"/>
                </a:solidFill>
                <a:latin typeface="Times New Roman" panose="02020603050405020304" pitchFamily="18" charset="0"/>
              </a:rPr>
              <a:t>high</a:t>
            </a:r>
            <a:endParaRPr kumimoji="0" lang="en-US" altLang="en-US" sz="1600" b="1" baseline="-25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39" name="Rectangle 22"/>
          <p:cNvSpPr>
            <a:spLocks noChangeArrowheads="1"/>
          </p:cNvSpPr>
          <p:nvPr/>
        </p:nvSpPr>
        <p:spPr bwMode="auto">
          <a:xfrm>
            <a:off x="4672013" y="1651000"/>
            <a:ext cx="647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nl-NL" altLang="en-US" sz="16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-V</a:t>
            </a:r>
            <a:r>
              <a:rPr kumimoji="0" lang="nl-NL" altLang="en-US" sz="1600" b="1" i="1" baseline="-25000">
                <a:solidFill>
                  <a:schemeClr val="accent1"/>
                </a:solidFill>
                <a:latin typeface="Times New Roman" panose="02020603050405020304" pitchFamily="18" charset="0"/>
              </a:rPr>
              <a:t>high</a:t>
            </a:r>
            <a:endParaRPr kumimoji="0" lang="en-US" altLang="en-US" sz="1600" b="1" baseline="-25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40" name="Rectangle 22"/>
          <p:cNvSpPr>
            <a:spLocks noChangeArrowheads="1"/>
          </p:cNvSpPr>
          <p:nvPr/>
        </p:nvSpPr>
        <p:spPr bwMode="auto">
          <a:xfrm>
            <a:off x="5476875" y="1651000"/>
            <a:ext cx="6492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nl-NL" altLang="en-US" sz="16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-V</a:t>
            </a:r>
            <a:r>
              <a:rPr kumimoji="0" lang="nl-NL" altLang="en-US" sz="1600" b="1" i="1" baseline="-25000">
                <a:solidFill>
                  <a:schemeClr val="accent1"/>
                </a:solidFill>
                <a:latin typeface="Times New Roman" panose="02020603050405020304" pitchFamily="18" charset="0"/>
              </a:rPr>
              <a:t>high</a:t>
            </a:r>
            <a:endParaRPr kumimoji="0" lang="en-US" altLang="en-US" sz="1600" b="1" baseline="-25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41" name="Rectangle 22"/>
          <p:cNvSpPr>
            <a:spLocks noChangeArrowheads="1"/>
          </p:cNvSpPr>
          <p:nvPr/>
        </p:nvSpPr>
        <p:spPr bwMode="auto">
          <a:xfrm>
            <a:off x="6283325" y="1651000"/>
            <a:ext cx="647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nl-NL" altLang="en-US" sz="16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-V</a:t>
            </a:r>
            <a:r>
              <a:rPr kumimoji="0" lang="nl-NL" altLang="en-US" sz="1600" b="1" i="1" baseline="-25000">
                <a:solidFill>
                  <a:schemeClr val="accent1"/>
                </a:solidFill>
                <a:latin typeface="Times New Roman" panose="02020603050405020304" pitchFamily="18" charset="0"/>
              </a:rPr>
              <a:t>high</a:t>
            </a:r>
            <a:endParaRPr kumimoji="0" lang="en-US" altLang="en-US" sz="1600" b="1" baseline="-25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42" name="Rectangle 22"/>
          <p:cNvSpPr>
            <a:spLocks noChangeArrowheads="1"/>
          </p:cNvSpPr>
          <p:nvPr/>
        </p:nvSpPr>
        <p:spPr bwMode="auto">
          <a:xfrm>
            <a:off x="7091363" y="1651000"/>
            <a:ext cx="6492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nl-NL" altLang="en-US" sz="16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-V</a:t>
            </a:r>
            <a:r>
              <a:rPr kumimoji="0" lang="nl-NL" altLang="en-US" sz="1600" b="1" i="1" baseline="-25000">
                <a:solidFill>
                  <a:schemeClr val="accent1"/>
                </a:solidFill>
                <a:latin typeface="Times New Roman" panose="02020603050405020304" pitchFamily="18" charset="0"/>
              </a:rPr>
              <a:t>high</a:t>
            </a:r>
            <a:endParaRPr kumimoji="0" lang="en-US" altLang="en-US" sz="1600" b="1" baseline="-25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43" name="Rectangle 22"/>
          <p:cNvSpPr>
            <a:spLocks noChangeArrowheads="1"/>
          </p:cNvSpPr>
          <p:nvPr/>
        </p:nvSpPr>
        <p:spPr bwMode="auto">
          <a:xfrm>
            <a:off x="3232150" y="4602163"/>
            <a:ext cx="6477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nl-NL" altLang="en-US" sz="16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-V</a:t>
            </a:r>
            <a:r>
              <a:rPr kumimoji="0" lang="nl-NL" altLang="en-US" sz="1600" b="1" i="1" baseline="-25000">
                <a:solidFill>
                  <a:schemeClr val="accent1"/>
                </a:solidFill>
                <a:latin typeface="Times New Roman" panose="02020603050405020304" pitchFamily="18" charset="0"/>
              </a:rPr>
              <a:t>high</a:t>
            </a:r>
            <a:endParaRPr kumimoji="0" lang="en-US" altLang="en-US" sz="1600" b="1" baseline="-25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44" name="Rectangle 22"/>
          <p:cNvSpPr>
            <a:spLocks noChangeArrowheads="1"/>
          </p:cNvSpPr>
          <p:nvPr/>
        </p:nvSpPr>
        <p:spPr bwMode="auto">
          <a:xfrm>
            <a:off x="4325938" y="4602163"/>
            <a:ext cx="6477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nl-NL" altLang="en-US" sz="16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-V</a:t>
            </a:r>
            <a:r>
              <a:rPr kumimoji="0" lang="nl-NL" altLang="en-US" sz="1600" b="1" i="1" baseline="-25000">
                <a:solidFill>
                  <a:schemeClr val="accent1"/>
                </a:solidFill>
                <a:latin typeface="Times New Roman" panose="02020603050405020304" pitchFamily="18" charset="0"/>
              </a:rPr>
              <a:t>high</a:t>
            </a:r>
            <a:endParaRPr kumimoji="0" lang="en-US" altLang="en-US" sz="1600" b="1" baseline="-25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45" name="Rectangle 22"/>
          <p:cNvSpPr>
            <a:spLocks noChangeArrowheads="1"/>
          </p:cNvSpPr>
          <p:nvPr/>
        </p:nvSpPr>
        <p:spPr bwMode="auto">
          <a:xfrm>
            <a:off x="4859338" y="4602163"/>
            <a:ext cx="6492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nl-NL" altLang="en-US" sz="16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-V</a:t>
            </a:r>
            <a:r>
              <a:rPr kumimoji="0" lang="nl-NL" altLang="en-US" sz="1600" b="1" i="1" baseline="-25000">
                <a:solidFill>
                  <a:schemeClr val="accent1"/>
                </a:solidFill>
                <a:latin typeface="Times New Roman" panose="02020603050405020304" pitchFamily="18" charset="0"/>
              </a:rPr>
              <a:t>high</a:t>
            </a:r>
            <a:endParaRPr kumimoji="0" lang="en-US" altLang="en-US" sz="1600" b="1" baseline="-25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46" name="Rectangle 22"/>
          <p:cNvSpPr>
            <a:spLocks noChangeArrowheads="1"/>
          </p:cNvSpPr>
          <p:nvPr/>
        </p:nvSpPr>
        <p:spPr bwMode="auto">
          <a:xfrm>
            <a:off x="5954713" y="4602163"/>
            <a:ext cx="6477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nl-NL" altLang="en-US" sz="16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-V</a:t>
            </a:r>
            <a:r>
              <a:rPr kumimoji="0" lang="nl-NL" altLang="en-US" sz="1600" b="1" i="1" baseline="-25000">
                <a:solidFill>
                  <a:schemeClr val="accent1"/>
                </a:solidFill>
                <a:latin typeface="Times New Roman" panose="02020603050405020304" pitchFamily="18" charset="0"/>
              </a:rPr>
              <a:t>high</a:t>
            </a:r>
            <a:endParaRPr kumimoji="0" lang="en-US" altLang="en-US" sz="1600" b="1" baseline="-25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47" name="Rectangle 22"/>
          <p:cNvSpPr>
            <a:spLocks noChangeArrowheads="1"/>
          </p:cNvSpPr>
          <p:nvPr/>
        </p:nvSpPr>
        <p:spPr bwMode="auto">
          <a:xfrm>
            <a:off x="5405438" y="4602163"/>
            <a:ext cx="6477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nl-NL" altLang="en-US" sz="16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-V</a:t>
            </a:r>
            <a:r>
              <a:rPr kumimoji="0" lang="nl-NL" altLang="en-US" sz="1600" b="1" i="1" baseline="-25000">
                <a:solidFill>
                  <a:schemeClr val="accent1"/>
                </a:solidFill>
                <a:latin typeface="Times New Roman" panose="02020603050405020304" pitchFamily="18" charset="0"/>
              </a:rPr>
              <a:t>high</a:t>
            </a:r>
            <a:endParaRPr kumimoji="0" lang="en-US" altLang="en-US" sz="1600" b="1" baseline="-25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48" name="Rectangle 22"/>
          <p:cNvSpPr>
            <a:spLocks noChangeArrowheads="1"/>
          </p:cNvSpPr>
          <p:nvPr/>
        </p:nvSpPr>
        <p:spPr bwMode="auto">
          <a:xfrm>
            <a:off x="6499225" y="4602163"/>
            <a:ext cx="6477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nl-NL" altLang="en-US" sz="16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-V</a:t>
            </a:r>
            <a:r>
              <a:rPr kumimoji="0" lang="nl-NL" altLang="en-US" sz="1600" b="1" i="1" baseline="-25000">
                <a:solidFill>
                  <a:schemeClr val="accent1"/>
                </a:solidFill>
                <a:latin typeface="Times New Roman" panose="02020603050405020304" pitchFamily="18" charset="0"/>
              </a:rPr>
              <a:t>high</a:t>
            </a:r>
            <a:endParaRPr kumimoji="0" lang="en-US" altLang="en-US" sz="1600" b="1" baseline="-25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49" name="Rectangle 22"/>
          <p:cNvSpPr>
            <a:spLocks noChangeArrowheads="1"/>
          </p:cNvSpPr>
          <p:nvPr/>
        </p:nvSpPr>
        <p:spPr bwMode="auto">
          <a:xfrm>
            <a:off x="7050088" y="4602163"/>
            <a:ext cx="647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nl-NL" altLang="en-US" sz="16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-V</a:t>
            </a:r>
            <a:r>
              <a:rPr kumimoji="0" lang="nl-NL" altLang="en-US" sz="1600" b="1" i="1" baseline="-25000">
                <a:solidFill>
                  <a:schemeClr val="accent1"/>
                </a:solidFill>
                <a:latin typeface="Times New Roman" panose="02020603050405020304" pitchFamily="18" charset="0"/>
              </a:rPr>
              <a:t>high</a:t>
            </a:r>
            <a:endParaRPr kumimoji="0" lang="en-US" altLang="en-US" sz="1600" b="1" baseline="-25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44" name="TextBox 10"/>
          <p:cNvSpPr txBox="1">
            <a:spLocks noChangeArrowheads="1"/>
          </p:cNvSpPr>
          <p:nvPr/>
        </p:nvSpPr>
        <p:spPr bwMode="auto">
          <a:xfrm>
            <a:off x="3490913" y="981075"/>
            <a:ext cx="20177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b="1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 Flash</a:t>
            </a:r>
          </a:p>
        </p:txBody>
      </p:sp>
      <p:sp>
        <p:nvSpPr>
          <p:cNvPr id="17445" name="TextBox 11"/>
          <p:cNvSpPr txBox="1">
            <a:spLocks noChangeArrowheads="1"/>
          </p:cNvSpPr>
          <p:nvPr/>
        </p:nvSpPr>
        <p:spPr bwMode="auto">
          <a:xfrm>
            <a:off x="3419475" y="3933825"/>
            <a:ext cx="23764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b="1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NAND Flash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uild="p"/>
      <p:bldP spid="13318" grpId="0" build="p"/>
      <p:bldP spid="13322" grpId="0"/>
      <p:bldP spid="13323" grpId="0"/>
      <p:bldP spid="13324" grpId="0"/>
      <p:bldP spid="13325" grpId="0"/>
      <p:bldP spid="13326" grpId="0"/>
      <p:bldP spid="13327" grpId="0"/>
      <p:bldP spid="13328" grpId="0"/>
      <p:bldP spid="13329" grpId="0"/>
      <p:bldP spid="13330" grpId="0"/>
      <p:bldP spid="13331" grpId="0"/>
      <p:bldP spid="13332" grpId="0"/>
      <p:bldP spid="13333" grpId="0"/>
      <p:bldP spid="13334" grpId="0"/>
      <p:bldP spid="13335" grpId="0"/>
      <p:bldP spid="13336" grpId="0"/>
      <p:bldP spid="13337" grpId="0"/>
      <p:bldP spid="13338" grpId="0"/>
      <p:bldP spid="13339" grpId="0"/>
      <p:bldP spid="13340" grpId="0"/>
      <p:bldP spid="13341" grpId="0"/>
      <p:bldP spid="13342" grpId="0"/>
      <p:bldP spid="13343" grpId="0"/>
      <p:bldP spid="13344" grpId="0"/>
      <p:bldP spid="13345" grpId="0"/>
      <p:bldP spid="13346" grpId="0"/>
      <p:bldP spid="13347" grpId="0"/>
      <p:bldP spid="13348" grpId="0"/>
      <p:bldP spid="133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NAND Flash Block Organization</a:t>
            </a:r>
          </a:p>
        </p:txBody>
      </p:sp>
      <p:sp>
        <p:nvSpPr>
          <p:cNvPr id="1433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/>
              <a:t>NAND flash memory is organized as a set of independent </a:t>
            </a:r>
            <a:r>
              <a:rPr lang="en-US" altLang="en-US" sz="2600">
                <a:solidFill>
                  <a:srgbClr val="FF0000"/>
                </a:solidFill>
              </a:rPr>
              <a:t>blocks</a:t>
            </a:r>
            <a:r>
              <a:rPr lang="en-US" altLang="en-US" sz="2600"/>
              <a:t>. Each block has a set of </a:t>
            </a:r>
            <a:r>
              <a:rPr lang="en-US" altLang="en-US" sz="2600">
                <a:solidFill>
                  <a:schemeClr val="accent1"/>
                </a:solidFill>
              </a:rPr>
              <a:t>pages</a:t>
            </a:r>
            <a:r>
              <a:rPr lang="en-US" altLang="en-US" sz="2600"/>
              <a:t>.</a:t>
            </a:r>
          </a:p>
          <a:p>
            <a:r>
              <a:rPr lang="en-US" altLang="en-US" sz="2600">
                <a:solidFill>
                  <a:srgbClr val="3333FF"/>
                </a:solidFill>
              </a:rPr>
              <a:t>Blocks</a:t>
            </a:r>
            <a:r>
              <a:rPr lang="en-US" altLang="en-US" sz="2600"/>
              <a:t> are the smallest</a:t>
            </a:r>
            <a:r>
              <a:rPr lang="en-US" altLang="en-US" sz="2600">
                <a:solidFill>
                  <a:srgbClr val="FF0000"/>
                </a:solidFill>
              </a:rPr>
              <a:t> erasable</a:t>
            </a:r>
            <a:r>
              <a:rPr lang="en-US" altLang="en-US" sz="2600"/>
              <a:t> units.</a:t>
            </a:r>
          </a:p>
          <a:p>
            <a:r>
              <a:rPr lang="en-US" altLang="en-US" sz="2600">
                <a:solidFill>
                  <a:srgbClr val="3333FF"/>
                </a:solidFill>
              </a:rPr>
              <a:t>Pages</a:t>
            </a:r>
            <a:r>
              <a:rPr lang="en-US" altLang="en-US" sz="2600"/>
              <a:t> are the smallest</a:t>
            </a:r>
            <a:r>
              <a:rPr lang="en-US" altLang="en-US" sz="2600">
                <a:solidFill>
                  <a:srgbClr val="FF0000"/>
                </a:solidFill>
              </a:rPr>
              <a:t> programmable</a:t>
            </a:r>
            <a:r>
              <a:rPr lang="en-US" altLang="en-US" sz="2600"/>
              <a:t> units.</a:t>
            </a:r>
          </a:p>
          <a:p>
            <a:pPr lvl="1"/>
            <a:r>
              <a:rPr lang="en-US" altLang="en-US" sz="2200"/>
              <a:t>Partial pages can be programmed in some devices!</a:t>
            </a:r>
          </a:p>
        </p:txBody>
      </p:sp>
      <p:sp>
        <p:nvSpPr>
          <p:cNvPr id="14341" name="TextBox 7"/>
          <p:cNvSpPr txBox="1">
            <a:spLocks noChangeArrowheads="1"/>
          </p:cNvSpPr>
          <p:nvPr/>
        </p:nvSpPr>
        <p:spPr bwMode="auto">
          <a:xfrm>
            <a:off x="630238" y="6434138"/>
            <a:ext cx="7974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400" b="1">
                <a:latin typeface="Times New Roman" panose="02020603050405020304" pitchFamily="18" charset="0"/>
              </a:rPr>
              <a:t>** The numbers of bits-per-page and pages-per-block here are typical for a 2Gb NAND flash device **</a:t>
            </a:r>
          </a:p>
        </p:txBody>
      </p:sp>
      <p:pic>
        <p:nvPicPr>
          <p:cNvPr id="14345" name="Picture 9" descr="Click to En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3330575"/>
            <a:ext cx="4522787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143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NAND Flash Memory Architecture</a:t>
            </a:r>
          </a:p>
        </p:txBody>
      </p:sp>
      <p:pic>
        <p:nvPicPr>
          <p:cNvPr id="1945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341438"/>
            <a:ext cx="8461375" cy="50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SSD Architecture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5915025" cy="5638800"/>
          </a:xfrm>
        </p:spPr>
        <p:txBody>
          <a:bodyPr/>
          <a:lstStyle/>
          <a:p>
            <a:r>
              <a:rPr lang="en-US" altLang="en-US">
                <a:solidFill>
                  <a:srgbClr val="3333FF"/>
                </a:solidFill>
              </a:rPr>
              <a:t>Controller</a:t>
            </a:r>
            <a:r>
              <a:rPr lang="en-US" altLang="en-US"/>
              <a:t>: provides SSD device level interfacing &amp; firmware execution.</a:t>
            </a:r>
          </a:p>
          <a:p>
            <a:r>
              <a:rPr lang="en-US" altLang="en-US">
                <a:solidFill>
                  <a:srgbClr val="3333FF"/>
                </a:solidFill>
              </a:rPr>
              <a:t>Addressing</a:t>
            </a:r>
            <a:r>
              <a:rPr lang="en-US" altLang="en-US"/>
              <a:t>: logic to select one of the flash memory components.</a:t>
            </a:r>
          </a:p>
          <a:p>
            <a:r>
              <a:rPr lang="en-US" altLang="en-US">
                <a:solidFill>
                  <a:srgbClr val="3333FF"/>
                </a:solidFill>
              </a:rPr>
              <a:t>Data buffer/cache</a:t>
            </a:r>
            <a:r>
              <a:rPr lang="en-US" altLang="en-US"/>
              <a:t>: High-speed RAM for speed matching and increasing data throughput.</a:t>
            </a:r>
          </a:p>
          <a:p>
            <a:r>
              <a:rPr lang="en-US" altLang="en-US">
                <a:solidFill>
                  <a:srgbClr val="3333FF"/>
                </a:solidFill>
              </a:rPr>
              <a:t>Error correction</a:t>
            </a:r>
            <a:r>
              <a:rPr lang="en-US" altLang="en-US"/>
              <a:t>: Logic for error detection and correction.</a:t>
            </a:r>
          </a:p>
          <a:p>
            <a:r>
              <a:rPr lang="en-US" altLang="en-US">
                <a:solidFill>
                  <a:srgbClr val="3333FF"/>
                </a:solidFill>
              </a:rPr>
              <a:t>Flash memory components</a:t>
            </a:r>
            <a:r>
              <a:rPr lang="en-US" altLang="en-US"/>
              <a:t>: Individual NAND flash chips.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72"/>
          <a:stretch>
            <a:fillRect/>
          </a:stretch>
        </p:blipFill>
        <p:spPr bwMode="auto">
          <a:xfrm>
            <a:off x="6342063" y="1989138"/>
            <a:ext cx="2622550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8"/>
          <a:stretch>
            <a:fillRect/>
          </a:stretch>
        </p:blipFill>
        <p:spPr bwMode="auto">
          <a:xfrm>
            <a:off x="6342063" y="115888"/>
            <a:ext cx="262255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860800"/>
            <a:ext cx="72961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SSD vs. HDD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78800" cy="2722563"/>
          </a:xfrm>
        </p:spPr>
        <p:txBody>
          <a:bodyPr/>
          <a:lstStyle/>
          <a:p>
            <a:r>
              <a:rPr lang="en-US" altLang="en-US"/>
              <a:t>SSDs have the following advantages over HDDs:</a:t>
            </a:r>
          </a:p>
          <a:p>
            <a:pPr lvl="1"/>
            <a:r>
              <a:rPr lang="en-US" altLang="en-US"/>
              <a:t>Higher input/output operations per second (IOPS)</a:t>
            </a:r>
          </a:p>
          <a:p>
            <a:pPr lvl="1"/>
            <a:r>
              <a:rPr lang="en-US" altLang="en-US"/>
              <a:t>Longer lifespan: no mechanical wear.</a:t>
            </a:r>
          </a:p>
          <a:p>
            <a:pPr lvl="1"/>
            <a:r>
              <a:rPr lang="en-US" altLang="en-US"/>
              <a:t>Lower power consumption.</a:t>
            </a:r>
          </a:p>
          <a:p>
            <a:pPr lvl="1"/>
            <a:r>
              <a:rPr lang="en-US" altLang="en-US"/>
              <a:t>Quieter and cooler running capabilities.</a:t>
            </a:r>
          </a:p>
          <a:p>
            <a:pPr lvl="1"/>
            <a:r>
              <a:rPr lang="en-US" altLang="en-US"/>
              <a:t>Lower access times &amp; latency rates: &gt;10x faster.</a:t>
            </a:r>
          </a:p>
        </p:txBody>
      </p:sp>
      <p:pic>
        <p:nvPicPr>
          <p:cNvPr id="4" name="Picture 7" descr="C:\Users\hshehata\AppData\Local\Microsoft\Windows\Temporary Internet Files\Content.IE5\IC7L5VA3\MC90044132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4410075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:\Users\hshehata\AppData\Local\Microsoft\Windows\Temporary Internet Files\Content.IE5\IC7L5VA3\MC90044132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550" y="5572125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C:\Users\hshehata\AppData\Local\Microsoft\Windows\Temporary Internet Files\Content.IE5\IC7L5VA3\MC90044132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5949950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C:\Users\hshehata\AppData\Local\Microsoft\Windows\Temporary Internet Files\Content.IE5\IC7L5VA3\MC90044132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5057775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C:\Users\hshehata\AppData\Local\Microsoft\Windows\Temporary Internet Files\Content.IE5\IC7L5VA3\MC90044132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63230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Types of External Memory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363"/>
              </a:lnSpc>
              <a:spcBef>
                <a:spcPts val="2400"/>
              </a:spcBef>
              <a:defRPr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Magnetic Disk</a:t>
            </a:r>
          </a:p>
          <a:p>
            <a:pPr>
              <a:lnSpc>
                <a:spcPts val="3363"/>
              </a:lnSpc>
              <a:spcBef>
                <a:spcPts val="2400"/>
              </a:spcBef>
              <a:defRPr/>
            </a:pP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Redundant Array of Independent Disks (RAID)</a:t>
            </a:r>
          </a:p>
          <a:p>
            <a:pPr>
              <a:lnSpc>
                <a:spcPts val="3363"/>
              </a:lnSpc>
              <a:spcBef>
                <a:spcPts val="2400"/>
              </a:spcBef>
              <a:defRPr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Optical Disk</a:t>
            </a:r>
          </a:p>
          <a:p>
            <a:pPr>
              <a:lnSpc>
                <a:spcPts val="3363"/>
              </a:lnSpc>
              <a:spcBef>
                <a:spcPts val="2400"/>
              </a:spcBef>
              <a:defRPr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Solid-State Drive (SSD)</a:t>
            </a:r>
          </a:p>
          <a:p>
            <a:pPr>
              <a:lnSpc>
                <a:spcPts val="3363"/>
              </a:lnSpc>
              <a:spcBef>
                <a:spcPts val="2400"/>
              </a:spcBef>
              <a:defRPr/>
            </a:pPr>
            <a:r>
              <a:rPr lang="en-GB" dirty="0">
                <a:solidFill>
                  <a:srgbClr val="FF0000"/>
                </a:solidFill>
              </a:rPr>
              <a:t>Magnetic Tape</a:t>
            </a:r>
          </a:p>
        </p:txBody>
      </p:sp>
    </p:spTree>
    <p:extLst>
      <p:ext uri="{BB962C8B-B14F-4D97-AF65-F5344CB8AC3E}">
        <p14:creationId xmlns:p14="http://schemas.microsoft.com/office/powerpoint/2010/main" val="334770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Magnetic Tape</a:t>
            </a:r>
          </a:p>
        </p:txBody>
      </p:sp>
      <p:pic>
        <p:nvPicPr>
          <p:cNvPr id="24580" name="Picture 4" descr="The 3480's rectangular cartridge compared to a standard tape re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421188"/>
            <a:ext cx="3241675" cy="239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8" descr="http://www.tvnewscheck.com/playout/wp-content/uploads/2014/06/LTO-6-cart-and-player-cop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888" y="0"/>
            <a:ext cx="367506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3333FF"/>
                </a:solidFill>
              </a:rPr>
              <a:t>Features</a:t>
            </a:r>
            <a:r>
              <a:rPr lang="en-US" altLang="en-US"/>
              <a:t>: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Oldest</a:t>
            </a:r>
            <a:r>
              <a:rPr lang="en-US" altLang="en-US"/>
              <a:t> secondary memory (1951).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Slowest-speed</a:t>
            </a:r>
            <a:r>
              <a:rPr lang="en-US" altLang="en-US"/>
              <a:t> &amp; </a:t>
            </a:r>
            <a:r>
              <a:rPr lang="en-US" altLang="en-US">
                <a:solidFill>
                  <a:srgbClr val="FF0000"/>
                </a:solidFill>
              </a:rPr>
              <a:t>lowest-cost</a:t>
            </a:r>
            <a:r>
              <a:rPr lang="en-US" altLang="en-US"/>
              <a:t> in memory hierarchy.</a:t>
            </a:r>
          </a:p>
          <a:p>
            <a:r>
              <a:rPr lang="en-US" altLang="en-US">
                <a:solidFill>
                  <a:srgbClr val="3333FF"/>
                </a:solidFill>
              </a:rPr>
              <a:t>Usage</a:t>
            </a:r>
            <a:r>
              <a:rPr lang="en-US" altLang="en-US"/>
              <a:t>: </a:t>
            </a:r>
            <a:r>
              <a:rPr lang="en-US" altLang="en-US">
                <a:solidFill>
                  <a:srgbClr val="FF0000"/>
                </a:solidFill>
              </a:rPr>
              <a:t>offline storage</a:t>
            </a:r>
            <a:r>
              <a:rPr lang="en-US" altLang="en-US"/>
              <a:t> (i.e., backup).</a:t>
            </a:r>
          </a:p>
          <a:p>
            <a:r>
              <a:rPr lang="en-US" altLang="en-US">
                <a:solidFill>
                  <a:srgbClr val="3333FF"/>
                </a:solidFill>
              </a:rPr>
              <a:t>Access method</a:t>
            </a:r>
            <a:r>
              <a:rPr lang="en-US" altLang="en-US"/>
              <a:t>: </a:t>
            </a:r>
            <a:r>
              <a:rPr lang="en-US" altLang="en-US">
                <a:solidFill>
                  <a:srgbClr val="FF0000"/>
                </a:solidFill>
              </a:rPr>
              <a:t>sequential</a:t>
            </a:r>
            <a:r>
              <a:rPr lang="en-US" altLang="en-US"/>
              <a:t> </a:t>
            </a:r>
            <a:r>
              <a:rPr lang="en-US" altLang="en-US">
                <a:sym typeface="Wingdings" panose="05000000000000000000" pitchFamily="2" charset="2"/>
              </a:rPr>
              <a:t> slow!</a:t>
            </a:r>
            <a:endParaRPr lang="en-US" altLang="en-US"/>
          </a:p>
          <a:p>
            <a:r>
              <a:rPr lang="en-US" altLang="en-US">
                <a:solidFill>
                  <a:srgbClr val="3333FF"/>
                </a:solidFill>
              </a:rPr>
              <a:t>Medium</a:t>
            </a:r>
            <a:r>
              <a:rPr lang="en-US" altLang="en-US"/>
              <a:t>: flexible polyester tape coated with magnetizable material (metal particles).</a:t>
            </a:r>
          </a:p>
          <a:p>
            <a:r>
              <a:rPr lang="en-US" altLang="en-US">
                <a:solidFill>
                  <a:srgbClr val="3333FF"/>
                </a:solidFill>
              </a:rPr>
              <a:t>Tape width</a:t>
            </a:r>
            <a:r>
              <a:rPr lang="en-US" altLang="en-US"/>
              <a:t>: 0.38cm </a:t>
            </a:r>
            <a:r>
              <a:rPr lang="en-US" altLang="en-US">
                <a:sym typeface="Wingdings" panose="05000000000000000000" pitchFamily="2" charset="2"/>
              </a:rPr>
              <a:t>- </a:t>
            </a:r>
            <a:r>
              <a:rPr lang="en-US" altLang="en-US"/>
              <a:t>1.27cm.</a:t>
            </a:r>
          </a:p>
          <a:p>
            <a:r>
              <a:rPr lang="en-US" altLang="en-US">
                <a:solidFill>
                  <a:srgbClr val="3333FF"/>
                </a:solidFill>
              </a:rPr>
              <a:t>Tape package</a:t>
            </a:r>
            <a:r>
              <a:rPr lang="en-US" altLang="en-US"/>
              <a:t>:</a:t>
            </a:r>
          </a:p>
          <a:p>
            <a:pPr lvl="1"/>
            <a:r>
              <a:rPr lang="en-US" altLang="en-US"/>
              <a:t>Used to be </a:t>
            </a:r>
            <a:r>
              <a:rPr lang="en-US" altLang="en-US">
                <a:solidFill>
                  <a:srgbClr val="FF0000"/>
                </a:solidFill>
              </a:rPr>
              <a:t>open reels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Now housed in </a:t>
            </a:r>
            <a:r>
              <a:rPr lang="en-US" altLang="en-US">
                <a:solidFill>
                  <a:srgbClr val="FF0000"/>
                </a:solidFill>
              </a:rPr>
              <a:t>cartridges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  <p:sp>
        <p:nvSpPr>
          <p:cNvPr id="2" name="Diagonal Stripe 1"/>
          <p:cNvSpPr/>
          <p:nvPr/>
        </p:nvSpPr>
        <p:spPr bwMode="auto">
          <a:xfrm>
            <a:off x="0" y="0"/>
            <a:ext cx="1043608" cy="990600"/>
          </a:xfrm>
          <a:prstGeom prst="diagStrip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 rot="18939297">
            <a:off x="-141186" y="160458"/>
            <a:ext cx="10951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</a:t>
            </a:r>
          </a:p>
        </p:txBody>
      </p:sp>
    </p:spTree>
    <p:extLst>
      <p:ext uri="{BB962C8B-B14F-4D97-AF65-F5344CB8AC3E}">
        <p14:creationId xmlns:p14="http://schemas.microsoft.com/office/powerpoint/2010/main" val="1411014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Layout and Recording Techniques</a:t>
            </a:r>
          </a:p>
        </p:txBody>
      </p:sp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0"/>
          <a:stretch>
            <a:fillRect/>
          </a:stretch>
        </p:blipFill>
        <p:spPr bwMode="auto">
          <a:xfrm>
            <a:off x="250825" y="4868863"/>
            <a:ext cx="8713788" cy="197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62950" cy="3802063"/>
          </a:xfrm>
        </p:spPr>
        <p:txBody>
          <a:bodyPr/>
          <a:lstStyle/>
          <a:p>
            <a:pPr>
              <a:defRPr/>
            </a:pPr>
            <a:r>
              <a:rPr lang="en-US" dirty="0"/>
              <a:t>Data are laid out on tape along </a:t>
            </a:r>
            <a:r>
              <a:rPr lang="en-US" dirty="0">
                <a:solidFill>
                  <a:srgbClr val="FF0000"/>
                </a:solidFill>
              </a:rPr>
              <a:t>parallel tracks</a:t>
            </a:r>
            <a:r>
              <a:rPr lang="en-US" dirty="0"/>
              <a:t> running lengthwise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linear recording</a:t>
            </a:r>
            <a:r>
              <a:rPr lang="en-US" dirty="0">
                <a:sym typeface="Wingdings" pitchFamily="2" charset="2"/>
              </a:rPr>
              <a:t>.</a:t>
            </a:r>
            <a:endParaRPr lang="en-US" dirty="0"/>
          </a:p>
          <a:p>
            <a:pPr>
              <a:defRPr/>
            </a:pPr>
            <a:r>
              <a:rPr lang="en-US" dirty="0"/>
              <a:t>Tape moves underneath </a:t>
            </a:r>
            <a:r>
              <a:rPr lang="en-US" dirty="0">
                <a:solidFill>
                  <a:srgbClr val="FF0000"/>
                </a:solidFill>
              </a:rPr>
              <a:t>magnetic head</a:t>
            </a:r>
            <a:r>
              <a:rPr lang="en-US" dirty="0"/>
              <a:t> in drive.</a:t>
            </a:r>
          </a:p>
          <a:p>
            <a:pPr>
              <a:defRPr/>
            </a:pPr>
            <a:r>
              <a:rPr lang="en-US" dirty="0"/>
              <a:t>Head has multiple (8-32) read/write elements </a:t>
            </a:r>
            <a:r>
              <a:rPr lang="en-US" dirty="0">
                <a:sym typeface="Wingdings" pitchFamily="2" charset="2"/>
              </a:rPr>
              <a:t> read/write multiple (8-32) tracks simultaneously.</a:t>
            </a:r>
          </a:p>
          <a:p>
            <a:pPr>
              <a:defRPr/>
            </a:pPr>
            <a:r>
              <a:rPr lang="en-GB" dirty="0"/>
              <a:t>There are two types of </a:t>
            </a:r>
            <a:r>
              <a:rPr lang="en-GB" dirty="0">
                <a:solidFill>
                  <a:srgbClr val="FF0000"/>
                </a:solidFill>
              </a:rPr>
              <a:t>linear recording</a:t>
            </a:r>
            <a:r>
              <a:rPr lang="en-GB" dirty="0"/>
              <a:t>:</a:t>
            </a:r>
          </a:p>
          <a:p>
            <a:pPr marL="514350" indent="-457200">
              <a:buFont typeface="+mj-lt"/>
              <a:buAutoNum type="arabicPeriod"/>
              <a:defRPr/>
            </a:pPr>
            <a:r>
              <a:rPr lang="en-GB" dirty="0">
                <a:solidFill>
                  <a:srgbClr val="3333FF"/>
                </a:solidFill>
              </a:rPr>
              <a:t>Parallel recording</a:t>
            </a:r>
            <a:r>
              <a:rPr lang="en-GB" dirty="0"/>
              <a:t>: Each byte/word is stored on multiple tracks in parallel, .e.g., 9-track tapes.</a:t>
            </a:r>
          </a:p>
        </p:txBody>
      </p:sp>
      <p:sp>
        <p:nvSpPr>
          <p:cNvPr id="6" name="Diagonal Stripe 5"/>
          <p:cNvSpPr/>
          <p:nvPr/>
        </p:nvSpPr>
        <p:spPr bwMode="auto">
          <a:xfrm>
            <a:off x="0" y="0"/>
            <a:ext cx="1043608" cy="990600"/>
          </a:xfrm>
          <a:prstGeom prst="diagStrip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18939297">
            <a:off x="-141186" y="160458"/>
            <a:ext cx="10951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</a:t>
            </a:r>
          </a:p>
        </p:txBody>
      </p:sp>
    </p:spTree>
    <p:extLst>
      <p:ext uri="{BB962C8B-B14F-4D97-AF65-F5344CB8AC3E}">
        <p14:creationId xmlns:p14="http://schemas.microsoft.com/office/powerpoint/2010/main" val="3414894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Serial Recording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62950" cy="5638800"/>
          </a:xfrm>
        </p:spPr>
        <p:txBody>
          <a:bodyPr/>
          <a:lstStyle/>
          <a:p>
            <a:pPr>
              <a:defRPr/>
            </a:pPr>
            <a:r>
              <a:rPr lang="en-US" dirty="0"/>
              <a:t>… </a:t>
            </a:r>
            <a:r>
              <a:rPr lang="en-GB" dirty="0"/>
              <a:t>types of </a:t>
            </a:r>
            <a:r>
              <a:rPr lang="en-GB" dirty="0">
                <a:solidFill>
                  <a:srgbClr val="FF0000"/>
                </a:solidFill>
              </a:rPr>
              <a:t>linear recording</a:t>
            </a:r>
            <a:r>
              <a:rPr lang="en-GB" dirty="0"/>
              <a:t> ... (cont.):</a:t>
            </a:r>
          </a:p>
          <a:p>
            <a:pPr marL="514350" indent="-514350">
              <a:buFont typeface="+mj-lt"/>
              <a:buAutoNum type="arabicPeriod" startAt="2"/>
              <a:defRPr/>
            </a:pPr>
            <a:r>
              <a:rPr lang="en-US" dirty="0">
                <a:solidFill>
                  <a:srgbClr val="3333FF"/>
                </a:solidFill>
              </a:rPr>
              <a:t>Serial Recording</a:t>
            </a:r>
            <a:r>
              <a:rPr lang="en-US" dirty="0"/>
              <a:t>: data laid out as sequence of bits along each track, similar to magnetic disks.</a:t>
            </a:r>
          </a:p>
          <a:p>
            <a:pPr marL="914400" lvl="1" indent="-514350">
              <a:defRPr/>
            </a:pPr>
            <a:r>
              <a:rPr lang="en-US" dirty="0"/>
              <a:t>Data read/written in contagious blocks called </a:t>
            </a:r>
            <a:r>
              <a:rPr lang="en-US" dirty="0">
                <a:solidFill>
                  <a:srgbClr val="FF0000"/>
                </a:solidFill>
              </a:rPr>
              <a:t>records</a:t>
            </a:r>
            <a:r>
              <a:rPr lang="en-US" dirty="0"/>
              <a:t>.</a:t>
            </a:r>
          </a:p>
          <a:p>
            <a:pPr marL="914400" lvl="1" indent="-514350">
              <a:defRPr/>
            </a:pPr>
            <a:r>
              <a:rPr lang="en-US" dirty="0"/>
              <a:t>Records are separated by inter-record gaps.</a:t>
            </a:r>
          </a:p>
          <a:p>
            <a:pPr marL="914400" lvl="1" indent="-514350">
              <a:defRPr/>
            </a:pPr>
            <a:r>
              <a:rPr lang="en-US" dirty="0"/>
              <a:t>Tape is formatted to assist in locating records.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076700"/>
            <a:ext cx="6732588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iagonal Stripe 4"/>
          <p:cNvSpPr/>
          <p:nvPr/>
        </p:nvSpPr>
        <p:spPr bwMode="auto">
          <a:xfrm>
            <a:off x="0" y="0"/>
            <a:ext cx="1043608" cy="990600"/>
          </a:xfrm>
          <a:prstGeom prst="diagStrip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rot="18939297">
            <a:off x="-141186" y="160458"/>
            <a:ext cx="10951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</a:t>
            </a:r>
          </a:p>
        </p:txBody>
      </p:sp>
    </p:spTree>
    <p:extLst>
      <p:ext uri="{BB962C8B-B14F-4D97-AF65-F5344CB8AC3E}">
        <p14:creationId xmlns:p14="http://schemas.microsoft.com/office/powerpoint/2010/main" val="171735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Adminstrivia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5638800"/>
          </a:xfrm>
        </p:spPr>
        <p:txBody>
          <a:bodyPr/>
          <a:lstStyle/>
          <a:p>
            <a:r>
              <a:rPr lang="en-CA" altLang="en-US" dirty="0"/>
              <a:t>Assignment #1:</a:t>
            </a:r>
          </a:p>
          <a:p>
            <a:pPr lvl="1"/>
            <a:r>
              <a:rPr lang="en-CA" altLang="en-US" dirty="0"/>
              <a:t>Deadline extended again!</a:t>
            </a:r>
          </a:p>
          <a:p>
            <a:pPr lvl="1"/>
            <a:r>
              <a:rPr lang="en-CA" altLang="en-US" dirty="0"/>
              <a:t>New due date: </a:t>
            </a:r>
            <a:r>
              <a:rPr lang="en-CA" altLang="en-US" b="1" dirty="0">
                <a:solidFill>
                  <a:srgbClr val="FF0000"/>
                </a:solidFill>
              </a:rPr>
              <a:t>Sunday, Mar. 14, 2017</a:t>
            </a:r>
            <a:r>
              <a:rPr lang="en-CA" altLang="en-US" dirty="0"/>
              <a:t>!</a:t>
            </a:r>
          </a:p>
        </p:txBody>
      </p:sp>
      <p:sp>
        <p:nvSpPr>
          <p:cNvPr id="6148" name="TextBox 4"/>
          <p:cNvSpPr txBox="1">
            <a:spLocks noChangeArrowheads="1"/>
          </p:cNvSpPr>
          <p:nvPr/>
        </p:nvSpPr>
        <p:spPr bwMode="auto">
          <a:xfrm>
            <a:off x="1258888" y="6021388"/>
            <a:ext cx="66976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7338" indent="-287338">
              <a:spcBef>
                <a:spcPct val="20000"/>
              </a:spcBef>
              <a:buClr>
                <a:srgbClr val="FF0000"/>
              </a:buClr>
              <a:buChar char="•"/>
              <a:tabLst>
                <a:tab pos="463550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tabLst>
                <a:tab pos="463550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tabLst>
                <a:tab pos="46355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Website: </a:t>
            </a:r>
            <a:r>
              <a:rPr kumimoji="0" lang="en-CA" altLang="en-US" sz="2000" dirty="0">
                <a:latin typeface="Times New Roman" panose="02020603050405020304" pitchFamily="18" charset="0"/>
                <a:hlinkClick r:id="rId3"/>
              </a:rPr>
              <a:t>http://hshehata.github.io/courses/zu/cse321b/</a:t>
            </a:r>
            <a:endParaRPr kumimoji="0" lang="en-CA" altLang="en-US" sz="2000" dirty="0"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Office hours: TBA</a:t>
            </a:r>
          </a:p>
        </p:txBody>
      </p:sp>
      <p:sp>
        <p:nvSpPr>
          <p:cNvPr id="6149" name="Rounded Rectangle 5"/>
          <p:cNvSpPr>
            <a:spLocks noChangeArrowheads="1"/>
          </p:cNvSpPr>
          <p:nvPr/>
        </p:nvSpPr>
        <p:spPr bwMode="auto">
          <a:xfrm>
            <a:off x="1258888" y="6021388"/>
            <a:ext cx="6697662" cy="7207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1908175" y="3933825"/>
            <a:ext cx="6264275" cy="285273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/>
          <a:lstStyle/>
          <a:p>
            <a:pPr>
              <a:defRPr/>
            </a:pPr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Serpentine Recording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069975"/>
            <a:ext cx="8839200" cy="293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272"/>
              </a:spcBef>
              <a:buClr>
                <a:srgbClr val="FF0000"/>
              </a:buClr>
              <a:buFontTx/>
              <a:buChar char="•"/>
              <a:defRPr/>
            </a:pPr>
            <a:endParaRPr kumimoji="1" lang="en-GB" kern="0" dirty="0">
              <a:solidFill>
                <a:srgbClr val="0033CC"/>
              </a:solidFill>
              <a:latin typeface="+mn-lt"/>
            </a:endParaRPr>
          </a:p>
        </p:txBody>
      </p: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>
            <a:off x="2051050" y="4841875"/>
            <a:ext cx="5976938" cy="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Arrow Connector 31"/>
          <p:cNvCxnSpPr>
            <a:cxnSpLocks noChangeShapeType="1"/>
          </p:cNvCxnSpPr>
          <p:nvPr/>
        </p:nvCxnSpPr>
        <p:spPr bwMode="auto">
          <a:xfrm>
            <a:off x="2051050" y="5705475"/>
            <a:ext cx="5976938" cy="0"/>
          </a:xfrm>
          <a:prstGeom prst="straightConnector1">
            <a:avLst/>
          </a:prstGeom>
          <a:noFill/>
          <a:ln w="28575" algn="ctr">
            <a:solidFill>
              <a:srgbClr val="3333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>
            <a:off x="2051050" y="6569075"/>
            <a:ext cx="5976938" cy="0"/>
          </a:xfrm>
          <a:prstGeom prst="straightConnector1">
            <a:avLst/>
          </a:prstGeom>
          <a:noFill/>
          <a:ln w="28575" algn="ctr">
            <a:solidFill>
              <a:srgbClr val="00B05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Straight Arrow Connector 55"/>
          <p:cNvCxnSpPr>
            <a:cxnSpLocks noChangeShapeType="1"/>
          </p:cNvCxnSpPr>
          <p:nvPr/>
        </p:nvCxnSpPr>
        <p:spPr bwMode="auto">
          <a:xfrm flipH="1">
            <a:off x="2051050" y="4595813"/>
            <a:ext cx="5976938" cy="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Straight Arrow Connector 62"/>
          <p:cNvCxnSpPr>
            <a:cxnSpLocks noChangeShapeType="1"/>
          </p:cNvCxnSpPr>
          <p:nvPr/>
        </p:nvCxnSpPr>
        <p:spPr bwMode="auto">
          <a:xfrm flipH="1">
            <a:off x="2051050" y="5461000"/>
            <a:ext cx="5976938" cy="0"/>
          </a:xfrm>
          <a:prstGeom prst="straightConnector1">
            <a:avLst/>
          </a:prstGeom>
          <a:noFill/>
          <a:ln w="28575" algn="ctr">
            <a:solidFill>
              <a:srgbClr val="3333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Arrow Connector 63"/>
          <p:cNvCxnSpPr>
            <a:cxnSpLocks noChangeShapeType="1"/>
          </p:cNvCxnSpPr>
          <p:nvPr/>
        </p:nvCxnSpPr>
        <p:spPr bwMode="auto">
          <a:xfrm flipH="1">
            <a:off x="2051050" y="6323013"/>
            <a:ext cx="5976938" cy="0"/>
          </a:xfrm>
          <a:prstGeom prst="straightConnector1">
            <a:avLst/>
          </a:prstGeom>
          <a:noFill/>
          <a:ln w="28575" algn="ctr">
            <a:solidFill>
              <a:srgbClr val="00B05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Straight Arrow Connector 65"/>
          <p:cNvCxnSpPr>
            <a:cxnSpLocks noChangeShapeType="1"/>
          </p:cNvCxnSpPr>
          <p:nvPr/>
        </p:nvCxnSpPr>
        <p:spPr bwMode="auto">
          <a:xfrm>
            <a:off x="2051050" y="4351338"/>
            <a:ext cx="5976938" cy="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Straight Arrow Connector 66"/>
          <p:cNvCxnSpPr>
            <a:cxnSpLocks noChangeShapeType="1"/>
          </p:cNvCxnSpPr>
          <p:nvPr/>
        </p:nvCxnSpPr>
        <p:spPr bwMode="auto">
          <a:xfrm>
            <a:off x="2051050" y="5229225"/>
            <a:ext cx="5976938" cy="0"/>
          </a:xfrm>
          <a:prstGeom prst="straightConnector1">
            <a:avLst/>
          </a:prstGeom>
          <a:noFill/>
          <a:ln w="28575" algn="ctr">
            <a:solidFill>
              <a:srgbClr val="3333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Straight Arrow Connector 67"/>
          <p:cNvCxnSpPr>
            <a:cxnSpLocks noChangeShapeType="1"/>
          </p:cNvCxnSpPr>
          <p:nvPr/>
        </p:nvCxnSpPr>
        <p:spPr bwMode="auto">
          <a:xfrm>
            <a:off x="2051050" y="6092825"/>
            <a:ext cx="5976938" cy="0"/>
          </a:xfrm>
          <a:prstGeom prst="straightConnector1">
            <a:avLst/>
          </a:prstGeom>
          <a:noFill/>
          <a:ln w="28575" algn="ctr">
            <a:solidFill>
              <a:srgbClr val="00B05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670425" y="4779963"/>
            <a:ext cx="261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4670425" y="4695825"/>
            <a:ext cx="261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670425" y="5630863"/>
            <a:ext cx="261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4670425" y="5559425"/>
            <a:ext cx="261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2195513" y="6483350"/>
            <a:ext cx="792162" cy="184150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b="1">
                <a:solidFill>
                  <a:schemeClr val="bg1"/>
                </a:solidFill>
                <a:latin typeface="Times New Roman" panose="02020603050405020304" pitchFamily="18" charset="0"/>
              </a:rPr>
              <a:t>B(0)</a:t>
            </a: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195513" y="5605463"/>
            <a:ext cx="792162" cy="184150"/>
          </a:xfrm>
          <a:prstGeom prst="rect">
            <a:avLst/>
          </a:prstGeom>
          <a:solidFill>
            <a:srgbClr val="333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b="1">
                <a:solidFill>
                  <a:schemeClr val="bg1"/>
                </a:solidFill>
                <a:latin typeface="Times New Roman" panose="02020603050405020304" pitchFamily="18" charset="0"/>
              </a:rPr>
              <a:t>B(1)</a:t>
            </a:r>
          </a:p>
        </p:txBody>
      </p:sp>
      <p:cxnSp>
        <p:nvCxnSpPr>
          <p:cNvPr id="83" name="Straight Connector 82"/>
          <p:cNvCxnSpPr>
            <a:cxnSpLocks noChangeShapeType="1"/>
          </p:cNvCxnSpPr>
          <p:nvPr/>
        </p:nvCxnSpPr>
        <p:spPr bwMode="auto">
          <a:xfrm flipV="1">
            <a:off x="2051050" y="6497638"/>
            <a:ext cx="0" cy="144462"/>
          </a:xfrm>
          <a:prstGeom prst="line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Straight Connector 85"/>
          <p:cNvCxnSpPr>
            <a:cxnSpLocks noChangeShapeType="1"/>
          </p:cNvCxnSpPr>
          <p:nvPr/>
        </p:nvCxnSpPr>
        <p:spPr bwMode="auto">
          <a:xfrm flipV="1">
            <a:off x="8027988" y="6251575"/>
            <a:ext cx="0" cy="144463"/>
          </a:xfrm>
          <a:prstGeom prst="line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Straight Connector 86"/>
          <p:cNvCxnSpPr>
            <a:cxnSpLocks noChangeShapeType="1"/>
          </p:cNvCxnSpPr>
          <p:nvPr/>
        </p:nvCxnSpPr>
        <p:spPr bwMode="auto">
          <a:xfrm flipV="1">
            <a:off x="2051050" y="6021388"/>
            <a:ext cx="0" cy="144462"/>
          </a:xfrm>
          <a:prstGeom prst="line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2195513" y="4754563"/>
            <a:ext cx="792162" cy="1841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b="1">
                <a:solidFill>
                  <a:schemeClr val="bg1"/>
                </a:solidFill>
                <a:latin typeface="Times New Roman" panose="02020603050405020304" pitchFamily="18" charset="0"/>
              </a:rPr>
              <a:t>B(2)</a:t>
            </a:r>
          </a:p>
        </p:txBody>
      </p:sp>
      <p:cxnSp>
        <p:nvCxnSpPr>
          <p:cNvPr id="89" name="Straight Connector 88"/>
          <p:cNvCxnSpPr>
            <a:cxnSpLocks noChangeShapeType="1"/>
          </p:cNvCxnSpPr>
          <p:nvPr/>
        </p:nvCxnSpPr>
        <p:spPr bwMode="auto">
          <a:xfrm flipV="1">
            <a:off x="2051050" y="5632450"/>
            <a:ext cx="0" cy="144463"/>
          </a:xfrm>
          <a:prstGeom prst="line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Straight Connector 89"/>
          <p:cNvCxnSpPr>
            <a:cxnSpLocks noChangeShapeType="1"/>
          </p:cNvCxnSpPr>
          <p:nvPr/>
        </p:nvCxnSpPr>
        <p:spPr bwMode="auto">
          <a:xfrm flipV="1">
            <a:off x="2051050" y="5157788"/>
            <a:ext cx="0" cy="142875"/>
          </a:xfrm>
          <a:prstGeom prst="line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Straight Connector 90"/>
          <p:cNvCxnSpPr>
            <a:cxnSpLocks noChangeShapeType="1"/>
          </p:cNvCxnSpPr>
          <p:nvPr/>
        </p:nvCxnSpPr>
        <p:spPr bwMode="auto">
          <a:xfrm flipV="1">
            <a:off x="2051050" y="4768850"/>
            <a:ext cx="0" cy="144463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Straight Connector 91"/>
          <p:cNvCxnSpPr>
            <a:cxnSpLocks noChangeShapeType="1"/>
          </p:cNvCxnSpPr>
          <p:nvPr/>
        </p:nvCxnSpPr>
        <p:spPr bwMode="auto">
          <a:xfrm flipV="1">
            <a:off x="2051050" y="4292600"/>
            <a:ext cx="0" cy="144463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059113" y="6484938"/>
            <a:ext cx="792162" cy="184150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b="1">
                <a:solidFill>
                  <a:schemeClr val="bg1"/>
                </a:solidFill>
                <a:latin typeface="Times New Roman" panose="02020603050405020304" pitchFamily="18" charset="0"/>
              </a:rPr>
              <a:t>B(3)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3059113" y="5605463"/>
            <a:ext cx="792162" cy="184150"/>
          </a:xfrm>
          <a:prstGeom prst="rect">
            <a:avLst/>
          </a:prstGeom>
          <a:solidFill>
            <a:srgbClr val="333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b="1">
                <a:solidFill>
                  <a:schemeClr val="bg1"/>
                </a:solidFill>
                <a:latin typeface="Times New Roman" panose="02020603050405020304" pitchFamily="18" charset="0"/>
              </a:rPr>
              <a:t>B(4)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3059113" y="4751388"/>
            <a:ext cx="792162" cy="18573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b="1">
                <a:solidFill>
                  <a:schemeClr val="bg1"/>
                </a:solidFill>
                <a:latin typeface="Times New Roman" panose="02020603050405020304" pitchFamily="18" charset="0"/>
              </a:rPr>
              <a:t>B(5)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7092950" y="6480175"/>
            <a:ext cx="792163" cy="185738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b="1">
                <a:solidFill>
                  <a:schemeClr val="bg1"/>
                </a:solidFill>
                <a:latin typeface="Times New Roman" panose="02020603050405020304" pitchFamily="18" charset="0"/>
              </a:rPr>
              <a:t>B(3</a:t>
            </a:r>
            <a:r>
              <a:rPr kumimoji="0" lang="en-US" altLang="en-US" sz="1200" b="1" i="1">
                <a:solidFill>
                  <a:schemeClr val="bg1"/>
                </a:solidFill>
                <a:latin typeface="Times New Roman" panose="02020603050405020304" pitchFamily="18" charset="0"/>
              </a:rPr>
              <a:t>n</a:t>
            </a:r>
            <a:r>
              <a:rPr kumimoji="0" lang="en-US" altLang="en-US" sz="1200" b="1">
                <a:solidFill>
                  <a:schemeClr val="bg1"/>
                </a:solidFill>
                <a:latin typeface="Times New Roman" panose="02020603050405020304" pitchFamily="18" charset="0"/>
              </a:rPr>
              <a:t>-3)</a:t>
            </a:r>
            <a:endParaRPr kumimoji="0" lang="en-US" altLang="en-US" sz="1200" b="1" i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7092950" y="6237288"/>
            <a:ext cx="792163" cy="184150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b="1">
                <a:solidFill>
                  <a:schemeClr val="bg1"/>
                </a:solidFill>
                <a:latin typeface="Times New Roman" panose="02020603050405020304" pitchFamily="18" charset="0"/>
              </a:rPr>
              <a:t>B(3</a:t>
            </a:r>
            <a:r>
              <a:rPr kumimoji="0" lang="en-US" altLang="en-US" sz="1200" b="1" i="1">
                <a:solidFill>
                  <a:schemeClr val="bg1"/>
                </a:solidFill>
                <a:latin typeface="Times New Roman" panose="02020603050405020304" pitchFamily="18" charset="0"/>
              </a:rPr>
              <a:t>n</a:t>
            </a:r>
            <a:r>
              <a:rPr kumimoji="0" lang="en-US" altLang="en-US" sz="1200" b="1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6227763" y="6237288"/>
            <a:ext cx="792162" cy="184150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b="1">
                <a:solidFill>
                  <a:schemeClr val="bg1"/>
                </a:solidFill>
                <a:latin typeface="Times New Roman" panose="02020603050405020304" pitchFamily="18" charset="0"/>
              </a:rPr>
              <a:t>B(3</a:t>
            </a:r>
            <a:r>
              <a:rPr kumimoji="0" lang="en-US" altLang="en-US" sz="1200" b="1" i="1">
                <a:solidFill>
                  <a:schemeClr val="bg1"/>
                </a:solidFill>
                <a:latin typeface="Times New Roman" panose="02020603050405020304" pitchFamily="18" charset="0"/>
              </a:rPr>
              <a:t>n</a:t>
            </a:r>
            <a:r>
              <a:rPr kumimoji="0" lang="en-US" altLang="en-US" sz="1200" b="1">
                <a:solidFill>
                  <a:schemeClr val="bg1"/>
                </a:solidFill>
                <a:latin typeface="Times New Roman" panose="02020603050405020304" pitchFamily="18" charset="0"/>
              </a:rPr>
              <a:t>+3)</a:t>
            </a:r>
          </a:p>
        </p:txBody>
      </p:sp>
      <p:cxnSp>
        <p:nvCxnSpPr>
          <p:cNvPr id="111" name="Straight Connector 110"/>
          <p:cNvCxnSpPr>
            <a:cxnSpLocks noChangeShapeType="1"/>
          </p:cNvCxnSpPr>
          <p:nvPr/>
        </p:nvCxnSpPr>
        <p:spPr bwMode="auto">
          <a:xfrm flipV="1">
            <a:off x="8027988" y="4524375"/>
            <a:ext cx="0" cy="144463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7092950" y="5607050"/>
            <a:ext cx="792163" cy="184150"/>
          </a:xfrm>
          <a:prstGeom prst="rect">
            <a:avLst/>
          </a:prstGeom>
          <a:solidFill>
            <a:srgbClr val="333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b="1">
                <a:solidFill>
                  <a:schemeClr val="bg1"/>
                </a:solidFill>
                <a:latin typeface="Times New Roman" panose="02020603050405020304" pitchFamily="18" charset="0"/>
              </a:rPr>
              <a:t>B(3</a:t>
            </a:r>
            <a:r>
              <a:rPr kumimoji="0" lang="en-US" altLang="en-US" sz="1200" b="1" i="1">
                <a:solidFill>
                  <a:schemeClr val="bg1"/>
                </a:solidFill>
                <a:latin typeface="Times New Roman" panose="02020603050405020304" pitchFamily="18" charset="0"/>
              </a:rPr>
              <a:t>n</a:t>
            </a:r>
            <a:r>
              <a:rPr kumimoji="0" lang="en-US" altLang="en-US" sz="1200" b="1">
                <a:solidFill>
                  <a:schemeClr val="bg1"/>
                </a:solidFill>
                <a:latin typeface="Times New Roman" panose="02020603050405020304" pitchFamily="18" charset="0"/>
              </a:rPr>
              <a:t>-2)</a:t>
            </a:r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7092950" y="4756150"/>
            <a:ext cx="792163" cy="185738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b="1">
                <a:solidFill>
                  <a:schemeClr val="bg1"/>
                </a:solidFill>
                <a:latin typeface="Times New Roman" panose="02020603050405020304" pitchFamily="18" charset="0"/>
              </a:rPr>
              <a:t>B(3</a:t>
            </a:r>
            <a:r>
              <a:rPr kumimoji="0" lang="en-US" altLang="en-US" sz="1200" b="1" i="1">
                <a:solidFill>
                  <a:schemeClr val="bg1"/>
                </a:solidFill>
                <a:latin typeface="Times New Roman" panose="02020603050405020304" pitchFamily="18" charset="0"/>
              </a:rPr>
              <a:t>n</a:t>
            </a:r>
            <a:r>
              <a:rPr kumimoji="0" lang="en-US" altLang="en-US" sz="1200" b="1">
                <a:solidFill>
                  <a:schemeClr val="bg1"/>
                </a:solidFill>
                <a:latin typeface="Times New Roman" panose="02020603050405020304" pitchFamily="18" charset="0"/>
              </a:rPr>
              <a:t>-1)</a:t>
            </a:r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7092950" y="5373688"/>
            <a:ext cx="792163" cy="184150"/>
          </a:xfrm>
          <a:prstGeom prst="rect">
            <a:avLst/>
          </a:prstGeom>
          <a:solidFill>
            <a:srgbClr val="333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b="1">
                <a:solidFill>
                  <a:schemeClr val="bg1"/>
                </a:solidFill>
                <a:latin typeface="Times New Roman" panose="02020603050405020304" pitchFamily="18" charset="0"/>
              </a:rPr>
              <a:t>B(3</a:t>
            </a:r>
            <a:r>
              <a:rPr kumimoji="0" lang="en-US" altLang="en-US" sz="1200" b="1" i="1">
                <a:solidFill>
                  <a:schemeClr val="bg1"/>
                </a:solidFill>
                <a:latin typeface="Times New Roman" panose="02020603050405020304" pitchFamily="18" charset="0"/>
              </a:rPr>
              <a:t>n</a:t>
            </a:r>
            <a:r>
              <a:rPr kumimoji="0" lang="en-US" altLang="en-US" sz="1200" b="1">
                <a:solidFill>
                  <a:schemeClr val="bg1"/>
                </a:solidFill>
                <a:latin typeface="Times New Roman" panose="02020603050405020304" pitchFamily="18" charset="0"/>
              </a:rPr>
              <a:t>+1)</a:t>
            </a:r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7092950" y="4508500"/>
            <a:ext cx="792163" cy="185738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b="1">
                <a:solidFill>
                  <a:schemeClr val="bg1"/>
                </a:solidFill>
                <a:latin typeface="Times New Roman" panose="02020603050405020304" pitchFamily="18" charset="0"/>
              </a:rPr>
              <a:t>B(3</a:t>
            </a:r>
            <a:r>
              <a:rPr kumimoji="0" lang="en-US" altLang="en-US" sz="1200" b="1" i="1">
                <a:solidFill>
                  <a:schemeClr val="bg1"/>
                </a:solidFill>
                <a:latin typeface="Times New Roman" panose="02020603050405020304" pitchFamily="18" charset="0"/>
              </a:rPr>
              <a:t>n</a:t>
            </a:r>
            <a:r>
              <a:rPr kumimoji="0" lang="en-US" altLang="en-US" sz="1200" b="1">
                <a:solidFill>
                  <a:schemeClr val="bg1"/>
                </a:solidFill>
                <a:latin typeface="Times New Roman" panose="02020603050405020304" pitchFamily="18" charset="0"/>
              </a:rPr>
              <a:t>+2)</a:t>
            </a:r>
          </a:p>
        </p:txBody>
      </p:sp>
      <p:cxnSp>
        <p:nvCxnSpPr>
          <p:cNvPr id="116" name="Straight Connector 115"/>
          <p:cNvCxnSpPr>
            <a:cxnSpLocks noChangeShapeType="1"/>
          </p:cNvCxnSpPr>
          <p:nvPr/>
        </p:nvCxnSpPr>
        <p:spPr bwMode="auto">
          <a:xfrm flipV="1">
            <a:off x="8027988" y="5387975"/>
            <a:ext cx="0" cy="142875"/>
          </a:xfrm>
          <a:prstGeom prst="line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6227763" y="5373688"/>
            <a:ext cx="792162" cy="184150"/>
          </a:xfrm>
          <a:prstGeom prst="rect">
            <a:avLst/>
          </a:prstGeom>
          <a:solidFill>
            <a:srgbClr val="333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b="1">
                <a:solidFill>
                  <a:schemeClr val="bg1"/>
                </a:solidFill>
                <a:latin typeface="Times New Roman" panose="02020603050405020304" pitchFamily="18" charset="0"/>
              </a:rPr>
              <a:t>B(3</a:t>
            </a:r>
            <a:r>
              <a:rPr kumimoji="0" lang="en-US" altLang="en-US" sz="1200" b="1" i="1">
                <a:solidFill>
                  <a:schemeClr val="bg1"/>
                </a:solidFill>
                <a:latin typeface="Times New Roman" panose="02020603050405020304" pitchFamily="18" charset="0"/>
              </a:rPr>
              <a:t>n</a:t>
            </a:r>
            <a:r>
              <a:rPr kumimoji="0" lang="en-US" altLang="en-US" sz="1200" b="1">
                <a:solidFill>
                  <a:schemeClr val="bg1"/>
                </a:solidFill>
                <a:latin typeface="Times New Roman" panose="02020603050405020304" pitchFamily="18" charset="0"/>
              </a:rPr>
              <a:t>+4)</a:t>
            </a:r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6227763" y="4508500"/>
            <a:ext cx="792162" cy="185738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b="1">
                <a:solidFill>
                  <a:schemeClr val="bg1"/>
                </a:solidFill>
                <a:latin typeface="Times New Roman" panose="02020603050405020304" pitchFamily="18" charset="0"/>
              </a:rPr>
              <a:t>B(3</a:t>
            </a:r>
            <a:r>
              <a:rPr kumimoji="0" lang="en-US" altLang="en-US" sz="1200" b="1" i="1">
                <a:solidFill>
                  <a:schemeClr val="bg1"/>
                </a:solidFill>
                <a:latin typeface="Times New Roman" panose="02020603050405020304" pitchFamily="18" charset="0"/>
              </a:rPr>
              <a:t>n</a:t>
            </a:r>
            <a:r>
              <a:rPr kumimoji="0" lang="en-US" altLang="en-US" sz="1200" b="1">
                <a:solidFill>
                  <a:schemeClr val="bg1"/>
                </a:solidFill>
                <a:latin typeface="Times New Roman" panose="02020603050405020304" pitchFamily="18" charset="0"/>
              </a:rPr>
              <a:t>+5)</a:t>
            </a:r>
          </a:p>
        </p:txBody>
      </p:sp>
      <p:sp>
        <p:nvSpPr>
          <p:cNvPr id="14378" name="Rectangle 64"/>
          <p:cNvSpPr>
            <a:spLocks noChangeArrowheads="1"/>
          </p:cNvSpPr>
          <p:nvPr/>
        </p:nvSpPr>
        <p:spPr bwMode="auto">
          <a:xfrm>
            <a:off x="250825" y="3716338"/>
            <a:ext cx="8713788" cy="3603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2867025"/>
          </a:xfrm>
        </p:spPr>
        <p:txBody>
          <a:bodyPr/>
          <a:lstStyle/>
          <a:p>
            <a:r>
              <a:rPr lang="en-US" altLang="en-US" dirty="0"/>
              <a:t>Typical recording technique in serial tapes.</a:t>
            </a:r>
          </a:p>
          <a:p>
            <a:pPr lvl="1"/>
            <a:r>
              <a:rPr lang="en-US" altLang="en-US" sz="2000" dirty="0"/>
              <a:t>First set of bits is recorded on tracks in </a:t>
            </a:r>
            <a:r>
              <a:rPr lang="en-US" altLang="en-US" sz="2000" dirty="0">
                <a:solidFill>
                  <a:srgbClr val="FF0000"/>
                </a:solidFill>
              </a:rPr>
              <a:t>forward direction</a:t>
            </a:r>
            <a:r>
              <a:rPr lang="en-US" altLang="en-US" sz="2000" dirty="0"/>
              <a:t>.</a:t>
            </a:r>
          </a:p>
          <a:p>
            <a:pPr lvl="1"/>
            <a:r>
              <a:rPr lang="en-US" altLang="en-US" sz="2000" dirty="0"/>
              <a:t>When tape reaches end, </a:t>
            </a:r>
            <a:r>
              <a:rPr lang="en-US" altLang="en-US" sz="2000" dirty="0" err="1"/>
              <a:t>rd</a:t>
            </a:r>
            <a:r>
              <a:rPr lang="en-US" altLang="en-US" sz="2000" dirty="0"/>
              <a:t>/</a:t>
            </a:r>
            <a:r>
              <a:rPr lang="en-US" altLang="en-US" sz="2000" dirty="0" err="1"/>
              <a:t>wr</a:t>
            </a:r>
            <a:r>
              <a:rPr lang="en-US" altLang="en-US" sz="2000" dirty="0"/>
              <a:t> elements are repositioned to new tracks &amp; recording is resumed in </a:t>
            </a:r>
            <a:r>
              <a:rPr lang="en-US" altLang="en-US" sz="2000" dirty="0">
                <a:solidFill>
                  <a:srgbClr val="FF0000"/>
                </a:solidFill>
              </a:rPr>
              <a:t>opposite direction</a:t>
            </a:r>
            <a:r>
              <a:rPr lang="en-US" altLang="en-US" sz="2000" dirty="0"/>
              <a:t>.</a:t>
            </a:r>
          </a:p>
          <a:p>
            <a:pPr lvl="1"/>
            <a:r>
              <a:rPr lang="en-US" altLang="en-US" sz="2000" dirty="0"/>
              <a:t>Process continues, back and forth, until tape is full.</a:t>
            </a:r>
          </a:p>
          <a:p>
            <a:pPr lvl="1"/>
            <a:r>
              <a:rPr lang="en-US" altLang="en-US" sz="2000" dirty="0"/>
              <a:t>Data still recorded </a:t>
            </a:r>
            <a:r>
              <a:rPr lang="en-US" altLang="en-US" sz="2000" dirty="0">
                <a:solidFill>
                  <a:srgbClr val="FF0000"/>
                </a:solidFill>
              </a:rPr>
              <a:t>serially along individual tracks</a:t>
            </a:r>
            <a:r>
              <a:rPr lang="en-US" altLang="en-US" sz="2000" dirty="0"/>
              <a:t>, but blocks in sequence are stored in adjacent tracks.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Adv.</a:t>
            </a:r>
            <a:r>
              <a:rPr lang="en-US" altLang="en-US" sz="2000" dirty="0"/>
              <a:t>: more tracks than head/elements </a:t>
            </a:r>
            <a:r>
              <a:rPr lang="en-US" altLang="en-US" sz="2000" dirty="0">
                <a:sym typeface="Wingdings" panose="05000000000000000000" pitchFamily="2" charset="2"/>
              </a:rPr>
              <a:t> increasing capacity.</a:t>
            </a:r>
            <a:endParaRPr lang="en-US" altLang="en-US" sz="2000" dirty="0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3438" y="3903663"/>
            <a:ext cx="261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643438" y="3830638"/>
            <a:ext cx="261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2195513" y="6237288"/>
            <a:ext cx="792162" cy="184150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b="1">
                <a:solidFill>
                  <a:schemeClr val="bg1"/>
                </a:solidFill>
                <a:latin typeface="Times New Roman" panose="02020603050405020304" pitchFamily="18" charset="0"/>
              </a:rPr>
              <a:t>B(6</a:t>
            </a:r>
            <a:r>
              <a:rPr kumimoji="0" lang="en-US" altLang="en-US" sz="1200" b="1" i="1">
                <a:solidFill>
                  <a:schemeClr val="bg1"/>
                </a:solidFill>
                <a:latin typeface="Times New Roman" panose="02020603050405020304" pitchFamily="18" charset="0"/>
              </a:rPr>
              <a:t>n</a:t>
            </a:r>
            <a:r>
              <a:rPr kumimoji="0" lang="en-US" altLang="en-US" sz="1200" b="1">
                <a:solidFill>
                  <a:schemeClr val="bg1"/>
                </a:solidFill>
                <a:latin typeface="Times New Roman" panose="02020603050405020304" pitchFamily="18" charset="0"/>
              </a:rPr>
              <a:t>-3)</a:t>
            </a: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2195513" y="5373688"/>
            <a:ext cx="792162" cy="184150"/>
          </a:xfrm>
          <a:prstGeom prst="rect">
            <a:avLst/>
          </a:prstGeom>
          <a:solidFill>
            <a:srgbClr val="333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b="1">
                <a:solidFill>
                  <a:schemeClr val="bg1"/>
                </a:solidFill>
                <a:latin typeface="Times New Roman" panose="02020603050405020304" pitchFamily="18" charset="0"/>
              </a:rPr>
              <a:t>B(6</a:t>
            </a:r>
            <a:r>
              <a:rPr kumimoji="0" lang="en-US" altLang="en-US" sz="1200" b="1" i="1">
                <a:solidFill>
                  <a:schemeClr val="bg1"/>
                </a:solidFill>
                <a:latin typeface="Times New Roman" panose="02020603050405020304" pitchFamily="18" charset="0"/>
              </a:rPr>
              <a:t>n</a:t>
            </a:r>
            <a:r>
              <a:rPr kumimoji="0" lang="en-US" altLang="en-US" sz="1200" b="1">
                <a:solidFill>
                  <a:schemeClr val="bg1"/>
                </a:solidFill>
                <a:latin typeface="Times New Roman" panose="02020603050405020304" pitchFamily="18" charset="0"/>
              </a:rPr>
              <a:t>-2)</a:t>
            </a: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2195513" y="4508500"/>
            <a:ext cx="792162" cy="185738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b="1">
                <a:solidFill>
                  <a:schemeClr val="bg1"/>
                </a:solidFill>
                <a:latin typeface="Times New Roman" panose="02020603050405020304" pitchFamily="18" charset="0"/>
              </a:rPr>
              <a:t>B(6</a:t>
            </a:r>
            <a:r>
              <a:rPr kumimoji="0" lang="en-US" altLang="en-US" sz="1200" b="1" i="1">
                <a:solidFill>
                  <a:schemeClr val="bg1"/>
                </a:solidFill>
                <a:latin typeface="Times New Roman" panose="02020603050405020304" pitchFamily="18" charset="0"/>
              </a:rPr>
              <a:t>n</a:t>
            </a:r>
            <a:r>
              <a:rPr kumimoji="0" lang="en-US" altLang="en-US" sz="1200" b="1">
                <a:solidFill>
                  <a:schemeClr val="bg1"/>
                </a:solidFill>
                <a:latin typeface="Times New Roman" panose="02020603050405020304" pitchFamily="18" charset="0"/>
              </a:rPr>
              <a:t>-1)</a:t>
            </a: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195513" y="6010275"/>
            <a:ext cx="792162" cy="184150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b="1">
                <a:solidFill>
                  <a:schemeClr val="bg1"/>
                </a:solidFill>
                <a:latin typeface="Times New Roman" panose="02020603050405020304" pitchFamily="18" charset="0"/>
              </a:rPr>
              <a:t>B(6</a:t>
            </a:r>
            <a:r>
              <a:rPr kumimoji="0" lang="en-US" altLang="en-US" sz="1200" b="1" i="1">
                <a:solidFill>
                  <a:schemeClr val="bg1"/>
                </a:solidFill>
                <a:latin typeface="Times New Roman" panose="02020603050405020304" pitchFamily="18" charset="0"/>
              </a:rPr>
              <a:t>n</a:t>
            </a:r>
            <a:r>
              <a:rPr kumimoji="0" lang="en-US" altLang="en-US" sz="1200" b="1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2195513" y="5138738"/>
            <a:ext cx="792162" cy="184150"/>
          </a:xfrm>
          <a:prstGeom prst="rect">
            <a:avLst/>
          </a:prstGeom>
          <a:solidFill>
            <a:srgbClr val="333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b="1">
                <a:solidFill>
                  <a:schemeClr val="bg1"/>
                </a:solidFill>
                <a:latin typeface="Times New Roman" panose="02020603050405020304" pitchFamily="18" charset="0"/>
              </a:rPr>
              <a:t>B(6</a:t>
            </a:r>
            <a:r>
              <a:rPr kumimoji="0" lang="en-US" altLang="en-US" sz="1200" b="1" i="1">
                <a:solidFill>
                  <a:schemeClr val="bg1"/>
                </a:solidFill>
                <a:latin typeface="Times New Roman" panose="02020603050405020304" pitchFamily="18" charset="0"/>
              </a:rPr>
              <a:t>n</a:t>
            </a:r>
            <a:r>
              <a:rPr kumimoji="0" lang="en-US" altLang="en-US" sz="1200" b="1">
                <a:solidFill>
                  <a:schemeClr val="bg1"/>
                </a:solidFill>
                <a:latin typeface="Times New Roman" panose="02020603050405020304" pitchFamily="18" charset="0"/>
              </a:rPr>
              <a:t>+1)</a:t>
            </a: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2195513" y="4264025"/>
            <a:ext cx="792162" cy="185738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b="1">
                <a:solidFill>
                  <a:schemeClr val="bg1"/>
                </a:solidFill>
                <a:latin typeface="Times New Roman" panose="02020603050405020304" pitchFamily="18" charset="0"/>
              </a:rPr>
              <a:t>B(6</a:t>
            </a:r>
            <a:r>
              <a:rPr kumimoji="0" lang="en-US" altLang="en-US" sz="1200" b="1" i="1">
                <a:solidFill>
                  <a:schemeClr val="bg1"/>
                </a:solidFill>
                <a:latin typeface="Times New Roman" panose="02020603050405020304" pitchFamily="18" charset="0"/>
              </a:rPr>
              <a:t>n</a:t>
            </a:r>
            <a:r>
              <a:rPr kumimoji="0" lang="en-US" altLang="en-US" sz="1200" b="1">
                <a:solidFill>
                  <a:schemeClr val="bg1"/>
                </a:solidFill>
                <a:latin typeface="Times New Roman" panose="02020603050405020304" pitchFamily="18" charset="0"/>
              </a:rPr>
              <a:t>+2)</a:t>
            </a: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3059113" y="6013450"/>
            <a:ext cx="792162" cy="184150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b="1">
                <a:solidFill>
                  <a:schemeClr val="bg1"/>
                </a:solidFill>
                <a:latin typeface="Times New Roman" panose="02020603050405020304" pitchFamily="18" charset="0"/>
              </a:rPr>
              <a:t>B(6</a:t>
            </a:r>
            <a:r>
              <a:rPr kumimoji="0" lang="en-US" altLang="en-US" sz="1200" b="1" i="1">
                <a:solidFill>
                  <a:schemeClr val="bg1"/>
                </a:solidFill>
                <a:latin typeface="Times New Roman" panose="02020603050405020304" pitchFamily="18" charset="0"/>
              </a:rPr>
              <a:t>n</a:t>
            </a:r>
            <a:r>
              <a:rPr kumimoji="0" lang="en-US" altLang="en-US" sz="1200" b="1">
                <a:solidFill>
                  <a:schemeClr val="bg1"/>
                </a:solidFill>
                <a:latin typeface="Times New Roman" panose="02020603050405020304" pitchFamily="18" charset="0"/>
              </a:rPr>
              <a:t>+3)</a:t>
            </a: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3059113" y="5135563"/>
            <a:ext cx="792162" cy="184150"/>
          </a:xfrm>
          <a:prstGeom prst="rect">
            <a:avLst/>
          </a:prstGeom>
          <a:solidFill>
            <a:srgbClr val="333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b="1">
                <a:solidFill>
                  <a:schemeClr val="bg1"/>
                </a:solidFill>
                <a:latin typeface="Times New Roman" panose="02020603050405020304" pitchFamily="18" charset="0"/>
              </a:rPr>
              <a:t>B(6</a:t>
            </a:r>
            <a:r>
              <a:rPr kumimoji="0" lang="en-US" altLang="en-US" sz="1200" b="1" i="1">
                <a:solidFill>
                  <a:schemeClr val="bg1"/>
                </a:solidFill>
                <a:latin typeface="Times New Roman" panose="02020603050405020304" pitchFamily="18" charset="0"/>
              </a:rPr>
              <a:t>n</a:t>
            </a:r>
            <a:r>
              <a:rPr kumimoji="0" lang="en-US" altLang="en-US" sz="1200" b="1">
                <a:solidFill>
                  <a:schemeClr val="bg1"/>
                </a:solidFill>
                <a:latin typeface="Times New Roman" panose="02020603050405020304" pitchFamily="18" charset="0"/>
              </a:rPr>
              <a:t>+4)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3059113" y="4264025"/>
            <a:ext cx="792162" cy="185738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b="1">
                <a:solidFill>
                  <a:schemeClr val="bg1"/>
                </a:solidFill>
                <a:latin typeface="Times New Roman" panose="02020603050405020304" pitchFamily="18" charset="0"/>
              </a:rPr>
              <a:t>B(6</a:t>
            </a:r>
            <a:r>
              <a:rPr kumimoji="0" lang="en-US" altLang="en-US" sz="1200" b="1" i="1">
                <a:solidFill>
                  <a:schemeClr val="bg1"/>
                </a:solidFill>
                <a:latin typeface="Times New Roman" panose="02020603050405020304" pitchFamily="18" charset="0"/>
              </a:rPr>
              <a:t>n</a:t>
            </a:r>
            <a:r>
              <a:rPr kumimoji="0" lang="en-US" altLang="en-US" sz="1200" b="1">
                <a:solidFill>
                  <a:schemeClr val="bg1"/>
                </a:solidFill>
                <a:latin typeface="Times New Roman" panose="02020603050405020304" pitchFamily="18" charset="0"/>
              </a:rPr>
              <a:t>+5)</a:t>
            </a: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7092950" y="6010275"/>
            <a:ext cx="792163" cy="185738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b="1">
                <a:solidFill>
                  <a:schemeClr val="bg1"/>
                </a:solidFill>
                <a:latin typeface="Times New Roman" panose="02020603050405020304" pitchFamily="18" charset="0"/>
              </a:rPr>
              <a:t>B(9</a:t>
            </a:r>
            <a:r>
              <a:rPr kumimoji="0" lang="en-US" altLang="en-US" sz="1200" b="1" i="1">
                <a:solidFill>
                  <a:schemeClr val="bg1"/>
                </a:solidFill>
                <a:latin typeface="Times New Roman" panose="02020603050405020304" pitchFamily="18" charset="0"/>
              </a:rPr>
              <a:t>n</a:t>
            </a:r>
            <a:r>
              <a:rPr kumimoji="0" lang="en-US" altLang="en-US" sz="1200" b="1">
                <a:solidFill>
                  <a:schemeClr val="bg1"/>
                </a:solidFill>
                <a:latin typeface="Times New Roman" panose="02020603050405020304" pitchFamily="18" charset="0"/>
              </a:rPr>
              <a:t>-3)</a:t>
            </a:r>
            <a:endParaRPr kumimoji="0" lang="en-US" altLang="en-US" sz="1200" b="1" i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7092950" y="5127625"/>
            <a:ext cx="792163" cy="184150"/>
          </a:xfrm>
          <a:prstGeom prst="rect">
            <a:avLst/>
          </a:prstGeom>
          <a:solidFill>
            <a:srgbClr val="333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b="1">
                <a:solidFill>
                  <a:schemeClr val="bg1"/>
                </a:solidFill>
                <a:latin typeface="Times New Roman" panose="02020603050405020304" pitchFamily="18" charset="0"/>
              </a:rPr>
              <a:t>B(9</a:t>
            </a:r>
            <a:r>
              <a:rPr kumimoji="0" lang="en-US" altLang="en-US" sz="1200" b="1" i="1">
                <a:solidFill>
                  <a:schemeClr val="bg1"/>
                </a:solidFill>
                <a:latin typeface="Times New Roman" panose="02020603050405020304" pitchFamily="18" charset="0"/>
              </a:rPr>
              <a:t>n</a:t>
            </a:r>
            <a:r>
              <a:rPr kumimoji="0" lang="en-US" altLang="en-US" sz="1200" b="1">
                <a:solidFill>
                  <a:schemeClr val="bg1"/>
                </a:solidFill>
                <a:latin typeface="Times New Roman" panose="02020603050405020304" pitchFamily="18" charset="0"/>
              </a:rPr>
              <a:t>-2)</a:t>
            </a: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7092950" y="4264025"/>
            <a:ext cx="792163" cy="185738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b="1">
                <a:solidFill>
                  <a:schemeClr val="bg1"/>
                </a:solidFill>
                <a:latin typeface="Times New Roman" panose="02020603050405020304" pitchFamily="18" charset="0"/>
              </a:rPr>
              <a:t>B(9</a:t>
            </a:r>
            <a:r>
              <a:rPr kumimoji="0" lang="en-US" altLang="en-US" sz="1200" b="1" i="1">
                <a:solidFill>
                  <a:schemeClr val="bg1"/>
                </a:solidFill>
                <a:latin typeface="Times New Roman" panose="02020603050405020304" pitchFamily="18" charset="0"/>
              </a:rPr>
              <a:t>n</a:t>
            </a:r>
            <a:r>
              <a:rPr kumimoji="0" lang="en-US" altLang="en-US" sz="1200" b="1">
                <a:solidFill>
                  <a:schemeClr val="bg1"/>
                </a:solidFill>
                <a:latin typeface="Times New Roman" panose="02020603050405020304" pitchFamily="18" charset="0"/>
              </a:rPr>
              <a:t>-1)</a:t>
            </a:r>
          </a:p>
        </p:txBody>
      </p:sp>
      <p:grpSp>
        <p:nvGrpSpPr>
          <p:cNvPr id="2" name="Group 120"/>
          <p:cNvGrpSpPr>
            <a:grpSpLocks/>
          </p:cNvGrpSpPr>
          <p:nvPr/>
        </p:nvGrpSpPr>
        <p:grpSpPr bwMode="auto">
          <a:xfrm>
            <a:off x="4356100" y="6475413"/>
            <a:ext cx="2303463" cy="182562"/>
            <a:chOff x="4355976" y="6475108"/>
            <a:chExt cx="2304256" cy="183366"/>
          </a:xfrm>
        </p:grpSpPr>
        <p:sp>
          <p:nvSpPr>
            <p:cNvPr id="14421" name="Chevron 104"/>
            <p:cNvSpPr>
              <a:spLocks noChangeArrowheads="1"/>
            </p:cNvSpPr>
            <p:nvPr/>
          </p:nvSpPr>
          <p:spPr bwMode="auto">
            <a:xfrm>
              <a:off x="4355976" y="6475108"/>
              <a:ext cx="288032" cy="182880"/>
            </a:xfrm>
            <a:prstGeom prst="chevron">
              <a:avLst>
                <a:gd name="adj" fmla="val 49998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422" name="Chevron 105"/>
            <p:cNvSpPr>
              <a:spLocks noChangeArrowheads="1"/>
            </p:cNvSpPr>
            <p:nvPr/>
          </p:nvSpPr>
          <p:spPr bwMode="auto">
            <a:xfrm>
              <a:off x="4644008" y="6475594"/>
              <a:ext cx="288032" cy="182880"/>
            </a:xfrm>
            <a:prstGeom prst="chevron">
              <a:avLst>
                <a:gd name="adj" fmla="val 49998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423" name="Chevron 106"/>
            <p:cNvSpPr>
              <a:spLocks noChangeArrowheads="1"/>
            </p:cNvSpPr>
            <p:nvPr/>
          </p:nvSpPr>
          <p:spPr bwMode="auto">
            <a:xfrm>
              <a:off x="4932040" y="6475108"/>
              <a:ext cx="288032" cy="182880"/>
            </a:xfrm>
            <a:prstGeom prst="chevron">
              <a:avLst>
                <a:gd name="adj" fmla="val 49998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424" name="Chevron 107"/>
            <p:cNvSpPr>
              <a:spLocks noChangeArrowheads="1"/>
            </p:cNvSpPr>
            <p:nvPr/>
          </p:nvSpPr>
          <p:spPr bwMode="auto">
            <a:xfrm>
              <a:off x="5220072" y="6475594"/>
              <a:ext cx="288032" cy="182880"/>
            </a:xfrm>
            <a:prstGeom prst="chevron">
              <a:avLst>
                <a:gd name="adj" fmla="val 49998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425" name="Chevron 108"/>
            <p:cNvSpPr>
              <a:spLocks noChangeArrowheads="1"/>
            </p:cNvSpPr>
            <p:nvPr/>
          </p:nvSpPr>
          <p:spPr bwMode="auto">
            <a:xfrm>
              <a:off x="5508104" y="6475108"/>
              <a:ext cx="288032" cy="182880"/>
            </a:xfrm>
            <a:prstGeom prst="chevron">
              <a:avLst>
                <a:gd name="adj" fmla="val 49998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426" name="Chevron 109"/>
            <p:cNvSpPr>
              <a:spLocks noChangeArrowheads="1"/>
            </p:cNvSpPr>
            <p:nvPr/>
          </p:nvSpPr>
          <p:spPr bwMode="auto">
            <a:xfrm>
              <a:off x="5796136" y="6475594"/>
              <a:ext cx="288032" cy="182880"/>
            </a:xfrm>
            <a:prstGeom prst="chevron">
              <a:avLst>
                <a:gd name="adj" fmla="val 49998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427" name="Chevron 118"/>
            <p:cNvSpPr>
              <a:spLocks noChangeArrowheads="1"/>
            </p:cNvSpPr>
            <p:nvPr/>
          </p:nvSpPr>
          <p:spPr bwMode="auto">
            <a:xfrm>
              <a:off x="6084168" y="6475108"/>
              <a:ext cx="288032" cy="182880"/>
            </a:xfrm>
            <a:prstGeom prst="chevron">
              <a:avLst>
                <a:gd name="adj" fmla="val 49998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428" name="Chevron 119"/>
            <p:cNvSpPr>
              <a:spLocks noChangeArrowheads="1"/>
            </p:cNvSpPr>
            <p:nvPr/>
          </p:nvSpPr>
          <p:spPr bwMode="auto">
            <a:xfrm>
              <a:off x="6372200" y="6475594"/>
              <a:ext cx="288032" cy="182880"/>
            </a:xfrm>
            <a:prstGeom prst="chevron">
              <a:avLst>
                <a:gd name="adj" fmla="val 49998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30"/>
          <p:cNvGrpSpPr/>
          <p:nvPr/>
        </p:nvGrpSpPr>
        <p:grpSpPr>
          <a:xfrm>
            <a:off x="4355976" y="5632784"/>
            <a:ext cx="2304256" cy="183366"/>
            <a:chOff x="4355976" y="6475108"/>
            <a:chExt cx="2304256" cy="183366"/>
          </a:xfrm>
          <a:solidFill>
            <a:srgbClr val="3333FF"/>
          </a:solidFill>
        </p:grpSpPr>
        <p:sp>
          <p:nvSpPr>
            <p:cNvPr id="132" name="Chevron 131"/>
            <p:cNvSpPr/>
            <p:nvPr/>
          </p:nvSpPr>
          <p:spPr bwMode="auto">
            <a:xfrm>
              <a:off x="4355976" y="6475108"/>
              <a:ext cx="288032" cy="18288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Chevron 132"/>
            <p:cNvSpPr/>
            <p:nvPr/>
          </p:nvSpPr>
          <p:spPr bwMode="auto">
            <a:xfrm>
              <a:off x="4644008" y="6475594"/>
              <a:ext cx="288032" cy="18288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Chevron 133"/>
            <p:cNvSpPr/>
            <p:nvPr/>
          </p:nvSpPr>
          <p:spPr bwMode="auto">
            <a:xfrm>
              <a:off x="4932040" y="6475108"/>
              <a:ext cx="288032" cy="18288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Chevron 134"/>
            <p:cNvSpPr/>
            <p:nvPr/>
          </p:nvSpPr>
          <p:spPr bwMode="auto">
            <a:xfrm>
              <a:off x="5220072" y="6475594"/>
              <a:ext cx="288032" cy="18288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Chevron 135"/>
            <p:cNvSpPr/>
            <p:nvPr/>
          </p:nvSpPr>
          <p:spPr bwMode="auto">
            <a:xfrm>
              <a:off x="5508104" y="6475108"/>
              <a:ext cx="288032" cy="18288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Chevron 136"/>
            <p:cNvSpPr/>
            <p:nvPr/>
          </p:nvSpPr>
          <p:spPr bwMode="auto">
            <a:xfrm>
              <a:off x="5796136" y="6475594"/>
              <a:ext cx="288032" cy="18288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Chevron 137"/>
            <p:cNvSpPr/>
            <p:nvPr/>
          </p:nvSpPr>
          <p:spPr bwMode="auto">
            <a:xfrm>
              <a:off x="6084168" y="6475108"/>
              <a:ext cx="288032" cy="18288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Chevron 138"/>
            <p:cNvSpPr/>
            <p:nvPr/>
          </p:nvSpPr>
          <p:spPr bwMode="auto">
            <a:xfrm>
              <a:off x="6372200" y="6475594"/>
              <a:ext cx="288032" cy="18288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" name="Group 139"/>
          <p:cNvGrpSpPr/>
          <p:nvPr/>
        </p:nvGrpSpPr>
        <p:grpSpPr>
          <a:xfrm>
            <a:off x="4355976" y="4757802"/>
            <a:ext cx="2304256" cy="183366"/>
            <a:chOff x="4355976" y="6475108"/>
            <a:chExt cx="2304256" cy="183366"/>
          </a:xfrm>
          <a:solidFill>
            <a:srgbClr val="FF0000"/>
          </a:solidFill>
        </p:grpSpPr>
        <p:sp>
          <p:nvSpPr>
            <p:cNvPr id="141" name="Chevron 140"/>
            <p:cNvSpPr/>
            <p:nvPr/>
          </p:nvSpPr>
          <p:spPr bwMode="auto">
            <a:xfrm>
              <a:off x="4355976" y="6475108"/>
              <a:ext cx="288032" cy="18288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Chevron 141"/>
            <p:cNvSpPr/>
            <p:nvPr/>
          </p:nvSpPr>
          <p:spPr bwMode="auto">
            <a:xfrm>
              <a:off x="4644008" y="6475594"/>
              <a:ext cx="288032" cy="18288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Chevron 142"/>
            <p:cNvSpPr/>
            <p:nvPr/>
          </p:nvSpPr>
          <p:spPr bwMode="auto">
            <a:xfrm>
              <a:off x="4932040" y="6475108"/>
              <a:ext cx="288032" cy="18288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Chevron 143"/>
            <p:cNvSpPr/>
            <p:nvPr/>
          </p:nvSpPr>
          <p:spPr bwMode="auto">
            <a:xfrm>
              <a:off x="5220072" y="6475594"/>
              <a:ext cx="288032" cy="18288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Chevron 144"/>
            <p:cNvSpPr/>
            <p:nvPr/>
          </p:nvSpPr>
          <p:spPr bwMode="auto">
            <a:xfrm>
              <a:off x="5508104" y="6475108"/>
              <a:ext cx="288032" cy="18288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Chevron 145"/>
            <p:cNvSpPr/>
            <p:nvPr/>
          </p:nvSpPr>
          <p:spPr bwMode="auto">
            <a:xfrm>
              <a:off x="5796136" y="6475594"/>
              <a:ext cx="288032" cy="18288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Chevron 146"/>
            <p:cNvSpPr/>
            <p:nvPr/>
          </p:nvSpPr>
          <p:spPr bwMode="auto">
            <a:xfrm>
              <a:off x="6084168" y="6475108"/>
              <a:ext cx="288032" cy="18288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Chevron 147"/>
            <p:cNvSpPr/>
            <p:nvPr/>
          </p:nvSpPr>
          <p:spPr bwMode="auto">
            <a:xfrm>
              <a:off x="6372200" y="6475594"/>
              <a:ext cx="288032" cy="18288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5" name="Group 148"/>
          <p:cNvGrpSpPr>
            <a:grpSpLocks/>
          </p:cNvGrpSpPr>
          <p:nvPr/>
        </p:nvGrpSpPr>
        <p:grpSpPr bwMode="auto">
          <a:xfrm rot="10800000">
            <a:off x="3563938" y="6237288"/>
            <a:ext cx="2303462" cy="184150"/>
            <a:chOff x="4355976" y="6475108"/>
            <a:chExt cx="2304256" cy="183366"/>
          </a:xfrm>
        </p:grpSpPr>
        <p:sp>
          <p:nvSpPr>
            <p:cNvPr id="14413" name="Chevron 149"/>
            <p:cNvSpPr>
              <a:spLocks noChangeArrowheads="1"/>
            </p:cNvSpPr>
            <p:nvPr/>
          </p:nvSpPr>
          <p:spPr bwMode="auto">
            <a:xfrm>
              <a:off x="4355976" y="6475108"/>
              <a:ext cx="288032" cy="182880"/>
            </a:xfrm>
            <a:prstGeom prst="chevron">
              <a:avLst>
                <a:gd name="adj" fmla="val 49998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414" name="Chevron 150"/>
            <p:cNvSpPr>
              <a:spLocks noChangeArrowheads="1"/>
            </p:cNvSpPr>
            <p:nvPr/>
          </p:nvSpPr>
          <p:spPr bwMode="auto">
            <a:xfrm>
              <a:off x="4644008" y="6475594"/>
              <a:ext cx="288032" cy="182880"/>
            </a:xfrm>
            <a:prstGeom prst="chevron">
              <a:avLst>
                <a:gd name="adj" fmla="val 49998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415" name="Chevron 151"/>
            <p:cNvSpPr>
              <a:spLocks noChangeArrowheads="1"/>
            </p:cNvSpPr>
            <p:nvPr/>
          </p:nvSpPr>
          <p:spPr bwMode="auto">
            <a:xfrm>
              <a:off x="4932040" y="6475108"/>
              <a:ext cx="288032" cy="182880"/>
            </a:xfrm>
            <a:prstGeom prst="chevron">
              <a:avLst>
                <a:gd name="adj" fmla="val 49998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416" name="Chevron 152"/>
            <p:cNvSpPr>
              <a:spLocks noChangeArrowheads="1"/>
            </p:cNvSpPr>
            <p:nvPr/>
          </p:nvSpPr>
          <p:spPr bwMode="auto">
            <a:xfrm>
              <a:off x="5220072" y="6475594"/>
              <a:ext cx="288032" cy="182880"/>
            </a:xfrm>
            <a:prstGeom prst="chevron">
              <a:avLst>
                <a:gd name="adj" fmla="val 49998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417" name="Chevron 153"/>
            <p:cNvSpPr>
              <a:spLocks noChangeArrowheads="1"/>
            </p:cNvSpPr>
            <p:nvPr/>
          </p:nvSpPr>
          <p:spPr bwMode="auto">
            <a:xfrm>
              <a:off x="5508104" y="6475108"/>
              <a:ext cx="288032" cy="182880"/>
            </a:xfrm>
            <a:prstGeom prst="chevron">
              <a:avLst>
                <a:gd name="adj" fmla="val 49998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418" name="Chevron 154"/>
            <p:cNvSpPr>
              <a:spLocks noChangeArrowheads="1"/>
            </p:cNvSpPr>
            <p:nvPr/>
          </p:nvSpPr>
          <p:spPr bwMode="auto">
            <a:xfrm>
              <a:off x="5796136" y="6475594"/>
              <a:ext cx="288032" cy="182880"/>
            </a:xfrm>
            <a:prstGeom prst="chevron">
              <a:avLst>
                <a:gd name="adj" fmla="val 49998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419" name="Chevron 155"/>
            <p:cNvSpPr>
              <a:spLocks noChangeArrowheads="1"/>
            </p:cNvSpPr>
            <p:nvPr/>
          </p:nvSpPr>
          <p:spPr bwMode="auto">
            <a:xfrm>
              <a:off x="6084168" y="6475108"/>
              <a:ext cx="288032" cy="182880"/>
            </a:xfrm>
            <a:prstGeom prst="chevron">
              <a:avLst>
                <a:gd name="adj" fmla="val 49998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420" name="Chevron 156"/>
            <p:cNvSpPr>
              <a:spLocks noChangeArrowheads="1"/>
            </p:cNvSpPr>
            <p:nvPr/>
          </p:nvSpPr>
          <p:spPr bwMode="auto">
            <a:xfrm>
              <a:off x="6372200" y="6475594"/>
              <a:ext cx="288032" cy="182880"/>
            </a:xfrm>
            <a:prstGeom prst="chevron">
              <a:avLst>
                <a:gd name="adj" fmla="val 49998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157"/>
          <p:cNvGrpSpPr/>
          <p:nvPr/>
        </p:nvGrpSpPr>
        <p:grpSpPr>
          <a:xfrm rot="10800000">
            <a:off x="3563888" y="5373216"/>
            <a:ext cx="2304256" cy="183366"/>
            <a:chOff x="4355976" y="6475108"/>
            <a:chExt cx="2304256" cy="183366"/>
          </a:xfrm>
          <a:solidFill>
            <a:srgbClr val="3333FF"/>
          </a:solidFill>
        </p:grpSpPr>
        <p:sp>
          <p:nvSpPr>
            <p:cNvPr id="159" name="Chevron 158"/>
            <p:cNvSpPr/>
            <p:nvPr/>
          </p:nvSpPr>
          <p:spPr bwMode="auto">
            <a:xfrm>
              <a:off x="4355976" y="6475108"/>
              <a:ext cx="288032" cy="18288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Chevron 159"/>
            <p:cNvSpPr/>
            <p:nvPr/>
          </p:nvSpPr>
          <p:spPr bwMode="auto">
            <a:xfrm>
              <a:off x="4644008" y="6475594"/>
              <a:ext cx="288032" cy="18288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Chevron 160"/>
            <p:cNvSpPr/>
            <p:nvPr/>
          </p:nvSpPr>
          <p:spPr bwMode="auto">
            <a:xfrm>
              <a:off x="4932040" y="6475108"/>
              <a:ext cx="288032" cy="18288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Chevron 161"/>
            <p:cNvSpPr/>
            <p:nvPr/>
          </p:nvSpPr>
          <p:spPr bwMode="auto">
            <a:xfrm>
              <a:off x="5220072" y="6475594"/>
              <a:ext cx="288032" cy="18288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Chevron 162"/>
            <p:cNvSpPr/>
            <p:nvPr/>
          </p:nvSpPr>
          <p:spPr bwMode="auto">
            <a:xfrm>
              <a:off x="5508104" y="6475108"/>
              <a:ext cx="288032" cy="18288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Chevron 163"/>
            <p:cNvSpPr/>
            <p:nvPr/>
          </p:nvSpPr>
          <p:spPr bwMode="auto">
            <a:xfrm>
              <a:off x="5796136" y="6475594"/>
              <a:ext cx="288032" cy="18288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Chevron 164"/>
            <p:cNvSpPr/>
            <p:nvPr/>
          </p:nvSpPr>
          <p:spPr bwMode="auto">
            <a:xfrm>
              <a:off x="6084168" y="6475108"/>
              <a:ext cx="288032" cy="18288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Chevron 165"/>
            <p:cNvSpPr/>
            <p:nvPr/>
          </p:nvSpPr>
          <p:spPr bwMode="auto">
            <a:xfrm>
              <a:off x="6372200" y="6475594"/>
              <a:ext cx="288032" cy="18288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9" name="Group 166"/>
          <p:cNvGrpSpPr/>
          <p:nvPr/>
        </p:nvGrpSpPr>
        <p:grpSpPr>
          <a:xfrm rot="10800000">
            <a:off x="3563889" y="4509120"/>
            <a:ext cx="2304256" cy="183366"/>
            <a:chOff x="4355976" y="6475108"/>
            <a:chExt cx="2304256" cy="183366"/>
          </a:xfrm>
          <a:solidFill>
            <a:srgbClr val="FF0000"/>
          </a:solidFill>
        </p:grpSpPr>
        <p:sp>
          <p:nvSpPr>
            <p:cNvPr id="168" name="Chevron 167"/>
            <p:cNvSpPr/>
            <p:nvPr/>
          </p:nvSpPr>
          <p:spPr bwMode="auto">
            <a:xfrm>
              <a:off x="4355976" y="6475108"/>
              <a:ext cx="288032" cy="18288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Chevron 168"/>
            <p:cNvSpPr/>
            <p:nvPr/>
          </p:nvSpPr>
          <p:spPr bwMode="auto">
            <a:xfrm>
              <a:off x="4644008" y="6475594"/>
              <a:ext cx="288032" cy="18288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Chevron 169"/>
            <p:cNvSpPr/>
            <p:nvPr/>
          </p:nvSpPr>
          <p:spPr bwMode="auto">
            <a:xfrm>
              <a:off x="4932040" y="6475108"/>
              <a:ext cx="288032" cy="18288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Chevron 170"/>
            <p:cNvSpPr/>
            <p:nvPr/>
          </p:nvSpPr>
          <p:spPr bwMode="auto">
            <a:xfrm>
              <a:off x="5220072" y="6475594"/>
              <a:ext cx="288032" cy="18288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Chevron 171"/>
            <p:cNvSpPr/>
            <p:nvPr/>
          </p:nvSpPr>
          <p:spPr bwMode="auto">
            <a:xfrm>
              <a:off x="5508104" y="6475108"/>
              <a:ext cx="288032" cy="18288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Chevron 172"/>
            <p:cNvSpPr/>
            <p:nvPr/>
          </p:nvSpPr>
          <p:spPr bwMode="auto">
            <a:xfrm>
              <a:off x="5796136" y="6475594"/>
              <a:ext cx="288032" cy="18288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Chevron 173"/>
            <p:cNvSpPr/>
            <p:nvPr/>
          </p:nvSpPr>
          <p:spPr bwMode="auto">
            <a:xfrm>
              <a:off x="6084168" y="6475108"/>
              <a:ext cx="288032" cy="18288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Chevron 174"/>
            <p:cNvSpPr/>
            <p:nvPr/>
          </p:nvSpPr>
          <p:spPr bwMode="auto">
            <a:xfrm>
              <a:off x="6372200" y="6475594"/>
              <a:ext cx="288032" cy="18288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1" name="Group 175"/>
          <p:cNvGrpSpPr>
            <a:grpSpLocks/>
          </p:cNvGrpSpPr>
          <p:nvPr/>
        </p:nvGrpSpPr>
        <p:grpSpPr bwMode="auto">
          <a:xfrm>
            <a:off x="4356100" y="6010275"/>
            <a:ext cx="2303463" cy="184150"/>
            <a:chOff x="4355976" y="6475108"/>
            <a:chExt cx="2304256" cy="183366"/>
          </a:xfrm>
        </p:grpSpPr>
        <p:sp>
          <p:nvSpPr>
            <p:cNvPr id="14405" name="Chevron 176"/>
            <p:cNvSpPr>
              <a:spLocks noChangeArrowheads="1"/>
            </p:cNvSpPr>
            <p:nvPr/>
          </p:nvSpPr>
          <p:spPr bwMode="auto">
            <a:xfrm>
              <a:off x="4355976" y="6475108"/>
              <a:ext cx="288032" cy="182880"/>
            </a:xfrm>
            <a:prstGeom prst="chevron">
              <a:avLst>
                <a:gd name="adj" fmla="val 49998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406" name="Chevron 177"/>
            <p:cNvSpPr>
              <a:spLocks noChangeArrowheads="1"/>
            </p:cNvSpPr>
            <p:nvPr/>
          </p:nvSpPr>
          <p:spPr bwMode="auto">
            <a:xfrm>
              <a:off x="4644008" y="6475594"/>
              <a:ext cx="288032" cy="182880"/>
            </a:xfrm>
            <a:prstGeom prst="chevron">
              <a:avLst>
                <a:gd name="adj" fmla="val 49998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407" name="Chevron 178"/>
            <p:cNvSpPr>
              <a:spLocks noChangeArrowheads="1"/>
            </p:cNvSpPr>
            <p:nvPr/>
          </p:nvSpPr>
          <p:spPr bwMode="auto">
            <a:xfrm>
              <a:off x="4932040" y="6475108"/>
              <a:ext cx="288032" cy="182880"/>
            </a:xfrm>
            <a:prstGeom prst="chevron">
              <a:avLst>
                <a:gd name="adj" fmla="val 49998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408" name="Chevron 179"/>
            <p:cNvSpPr>
              <a:spLocks noChangeArrowheads="1"/>
            </p:cNvSpPr>
            <p:nvPr/>
          </p:nvSpPr>
          <p:spPr bwMode="auto">
            <a:xfrm>
              <a:off x="5220072" y="6475594"/>
              <a:ext cx="288032" cy="182880"/>
            </a:xfrm>
            <a:prstGeom prst="chevron">
              <a:avLst>
                <a:gd name="adj" fmla="val 49998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409" name="Chevron 180"/>
            <p:cNvSpPr>
              <a:spLocks noChangeArrowheads="1"/>
            </p:cNvSpPr>
            <p:nvPr/>
          </p:nvSpPr>
          <p:spPr bwMode="auto">
            <a:xfrm>
              <a:off x="5508104" y="6475108"/>
              <a:ext cx="288032" cy="182880"/>
            </a:xfrm>
            <a:prstGeom prst="chevron">
              <a:avLst>
                <a:gd name="adj" fmla="val 49998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410" name="Chevron 181"/>
            <p:cNvSpPr>
              <a:spLocks noChangeArrowheads="1"/>
            </p:cNvSpPr>
            <p:nvPr/>
          </p:nvSpPr>
          <p:spPr bwMode="auto">
            <a:xfrm>
              <a:off x="5796136" y="6475594"/>
              <a:ext cx="288032" cy="182880"/>
            </a:xfrm>
            <a:prstGeom prst="chevron">
              <a:avLst>
                <a:gd name="adj" fmla="val 49998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411" name="Chevron 182"/>
            <p:cNvSpPr>
              <a:spLocks noChangeArrowheads="1"/>
            </p:cNvSpPr>
            <p:nvPr/>
          </p:nvSpPr>
          <p:spPr bwMode="auto">
            <a:xfrm>
              <a:off x="6084168" y="6475108"/>
              <a:ext cx="288032" cy="182880"/>
            </a:xfrm>
            <a:prstGeom prst="chevron">
              <a:avLst>
                <a:gd name="adj" fmla="val 49998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412" name="Chevron 183"/>
            <p:cNvSpPr>
              <a:spLocks noChangeArrowheads="1"/>
            </p:cNvSpPr>
            <p:nvPr/>
          </p:nvSpPr>
          <p:spPr bwMode="auto">
            <a:xfrm>
              <a:off x="6372200" y="6475594"/>
              <a:ext cx="288032" cy="182880"/>
            </a:xfrm>
            <a:prstGeom prst="chevron">
              <a:avLst>
                <a:gd name="adj" fmla="val 49998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" name="Group 184"/>
          <p:cNvGrpSpPr/>
          <p:nvPr/>
        </p:nvGrpSpPr>
        <p:grpSpPr>
          <a:xfrm>
            <a:off x="4355976" y="5135420"/>
            <a:ext cx="2304256" cy="183366"/>
            <a:chOff x="4355976" y="6475108"/>
            <a:chExt cx="2304256" cy="183366"/>
          </a:xfrm>
          <a:solidFill>
            <a:srgbClr val="3333FF"/>
          </a:solidFill>
        </p:grpSpPr>
        <p:sp>
          <p:nvSpPr>
            <p:cNvPr id="186" name="Chevron 185"/>
            <p:cNvSpPr/>
            <p:nvPr/>
          </p:nvSpPr>
          <p:spPr bwMode="auto">
            <a:xfrm>
              <a:off x="4355976" y="6475108"/>
              <a:ext cx="288032" cy="18288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Chevron 186"/>
            <p:cNvSpPr/>
            <p:nvPr/>
          </p:nvSpPr>
          <p:spPr bwMode="auto">
            <a:xfrm>
              <a:off x="4644008" y="6475594"/>
              <a:ext cx="288032" cy="18288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Chevron 187"/>
            <p:cNvSpPr/>
            <p:nvPr/>
          </p:nvSpPr>
          <p:spPr bwMode="auto">
            <a:xfrm>
              <a:off x="4932040" y="6475108"/>
              <a:ext cx="288032" cy="18288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" name="Chevron 188"/>
            <p:cNvSpPr/>
            <p:nvPr/>
          </p:nvSpPr>
          <p:spPr bwMode="auto">
            <a:xfrm>
              <a:off x="5220072" y="6475594"/>
              <a:ext cx="288032" cy="18288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Chevron 189"/>
            <p:cNvSpPr/>
            <p:nvPr/>
          </p:nvSpPr>
          <p:spPr bwMode="auto">
            <a:xfrm>
              <a:off x="5508104" y="6475108"/>
              <a:ext cx="288032" cy="18288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Chevron 190"/>
            <p:cNvSpPr/>
            <p:nvPr/>
          </p:nvSpPr>
          <p:spPr bwMode="auto">
            <a:xfrm>
              <a:off x="5796136" y="6475594"/>
              <a:ext cx="288032" cy="18288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Chevron 191"/>
            <p:cNvSpPr/>
            <p:nvPr/>
          </p:nvSpPr>
          <p:spPr bwMode="auto">
            <a:xfrm>
              <a:off x="6084168" y="6475108"/>
              <a:ext cx="288032" cy="18288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Chevron 192"/>
            <p:cNvSpPr/>
            <p:nvPr/>
          </p:nvSpPr>
          <p:spPr bwMode="auto">
            <a:xfrm>
              <a:off x="6372200" y="6475594"/>
              <a:ext cx="288032" cy="18288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3" name="Group 193"/>
          <p:cNvGrpSpPr/>
          <p:nvPr/>
        </p:nvGrpSpPr>
        <p:grpSpPr>
          <a:xfrm>
            <a:off x="4355976" y="4271324"/>
            <a:ext cx="2304256" cy="183366"/>
            <a:chOff x="4355976" y="6475108"/>
            <a:chExt cx="2304256" cy="183366"/>
          </a:xfrm>
          <a:solidFill>
            <a:srgbClr val="FF0000"/>
          </a:solidFill>
        </p:grpSpPr>
        <p:sp>
          <p:nvSpPr>
            <p:cNvPr id="195" name="Chevron 194"/>
            <p:cNvSpPr/>
            <p:nvPr/>
          </p:nvSpPr>
          <p:spPr bwMode="auto">
            <a:xfrm>
              <a:off x="4355976" y="6475108"/>
              <a:ext cx="288032" cy="18288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Chevron 195"/>
            <p:cNvSpPr/>
            <p:nvPr/>
          </p:nvSpPr>
          <p:spPr bwMode="auto">
            <a:xfrm>
              <a:off x="4644008" y="6475594"/>
              <a:ext cx="288032" cy="18288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Chevron 196"/>
            <p:cNvSpPr/>
            <p:nvPr/>
          </p:nvSpPr>
          <p:spPr bwMode="auto">
            <a:xfrm>
              <a:off x="4932040" y="6475108"/>
              <a:ext cx="288032" cy="18288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" name="Chevron 197"/>
            <p:cNvSpPr/>
            <p:nvPr/>
          </p:nvSpPr>
          <p:spPr bwMode="auto">
            <a:xfrm>
              <a:off x="5220072" y="6475594"/>
              <a:ext cx="288032" cy="18288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Chevron 198"/>
            <p:cNvSpPr/>
            <p:nvPr/>
          </p:nvSpPr>
          <p:spPr bwMode="auto">
            <a:xfrm>
              <a:off x="5508104" y="6475108"/>
              <a:ext cx="288032" cy="18288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Chevron 199"/>
            <p:cNvSpPr/>
            <p:nvPr/>
          </p:nvSpPr>
          <p:spPr bwMode="auto">
            <a:xfrm>
              <a:off x="5796136" y="6475594"/>
              <a:ext cx="288032" cy="18288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Chevron 200"/>
            <p:cNvSpPr/>
            <p:nvPr/>
          </p:nvSpPr>
          <p:spPr bwMode="auto">
            <a:xfrm>
              <a:off x="6084168" y="6475108"/>
              <a:ext cx="288032" cy="18288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Chevron 201"/>
            <p:cNvSpPr/>
            <p:nvPr/>
          </p:nvSpPr>
          <p:spPr bwMode="auto">
            <a:xfrm>
              <a:off x="6372200" y="6475594"/>
              <a:ext cx="288032" cy="18288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03" name="TextBox 202"/>
          <p:cNvSpPr txBox="1">
            <a:spLocks noChangeArrowheads="1"/>
          </p:cNvSpPr>
          <p:nvPr/>
        </p:nvSpPr>
        <p:spPr bwMode="auto">
          <a:xfrm>
            <a:off x="4643438" y="3738563"/>
            <a:ext cx="261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14" name="Group 129"/>
          <p:cNvGrpSpPr>
            <a:grpSpLocks/>
          </p:cNvGrpSpPr>
          <p:nvPr/>
        </p:nvGrpSpPr>
        <p:grpSpPr bwMode="auto">
          <a:xfrm>
            <a:off x="1042988" y="4652963"/>
            <a:ext cx="792162" cy="2089150"/>
            <a:chOff x="683568" y="4653137"/>
            <a:chExt cx="1152128" cy="20882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286" name="Isosceles Triangle 10"/>
            <p:cNvSpPr>
              <a:spLocks noChangeArrowheads="1"/>
            </p:cNvSpPr>
            <p:nvPr/>
          </p:nvSpPr>
          <p:spPr bwMode="auto">
            <a:xfrm rot="5400000">
              <a:off x="1619672" y="4725144"/>
              <a:ext cx="216024" cy="216024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87" name="Isosceles Triangle 11"/>
            <p:cNvSpPr>
              <a:spLocks noChangeArrowheads="1"/>
            </p:cNvSpPr>
            <p:nvPr/>
          </p:nvSpPr>
          <p:spPr bwMode="auto">
            <a:xfrm rot="5400000">
              <a:off x="1619672" y="6453336"/>
              <a:ext cx="216024" cy="216024"/>
            </a:xfrm>
            <a:prstGeom prst="triangle">
              <a:avLst>
                <a:gd name="adj" fmla="val 50000"/>
              </a:avLst>
            </a:prstGeom>
            <a:solidFill>
              <a:srgbClr val="00B050"/>
            </a:solidFill>
            <a:ln w="9525" algn="ctr">
              <a:solidFill>
                <a:srgbClr val="00B050"/>
              </a:solidFill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88" name="Isosceles Triangle 12"/>
            <p:cNvSpPr>
              <a:spLocks noChangeArrowheads="1"/>
            </p:cNvSpPr>
            <p:nvPr/>
          </p:nvSpPr>
          <p:spPr bwMode="auto">
            <a:xfrm rot="5400000">
              <a:off x="1619672" y="5589240"/>
              <a:ext cx="216024" cy="216024"/>
            </a:xfrm>
            <a:prstGeom prst="triangle">
              <a:avLst>
                <a:gd name="adj" fmla="val 50000"/>
              </a:avLst>
            </a:prstGeom>
            <a:solidFill>
              <a:srgbClr val="3333FF"/>
            </a:solidFill>
            <a:ln w="9525" algn="ctr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83568" y="4653137"/>
              <a:ext cx="914400" cy="2088232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lIns="90000" tIns="46800" rIns="90000" bIns="46800" anchor="ctr" anchorCtr="1"/>
            <a:lstStyle/>
            <a:p>
              <a:pPr>
                <a:defRPr/>
              </a:pPr>
              <a:r>
                <a:rPr lang="en-US" b="1" dirty="0"/>
                <a:t>Head</a:t>
              </a:r>
            </a:p>
          </p:txBody>
        </p:sp>
      </p:grpSp>
      <p:sp>
        <p:nvSpPr>
          <p:cNvPr id="149" name="Diagonal Stripe 148"/>
          <p:cNvSpPr/>
          <p:nvPr/>
        </p:nvSpPr>
        <p:spPr bwMode="auto">
          <a:xfrm>
            <a:off x="0" y="0"/>
            <a:ext cx="1043608" cy="990600"/>
          </a:xfrm>
          <a:prstGeom prst="diagStrip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 rot="18939297">
            <a:off x="-141186" y="160458"/>
            <a:ext cx="10951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</a:t>
            </a:r>
          </a:p>
        </p:txBody>
      </p:sp>
    </p:spTree>
    <p:extLst>
      <p:ext uri="{BB962C8B-B14F-4D97-AF65-F5344CB8AC3E}">
        <p14:creationId xmlns:p14="http://schemas.microsoft.com/office/powerpoint/2010/main" val="129147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00115 L 0.70087 0.0011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087 0.00301 L 0.70087 -0.03702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087 -0.03493 L -1.66667E-6 -0.034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-0.03679 L 0.0007 -0.06825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-0.06829 L 0.69705 -0.06829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8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9705 -0.06829 L 0.00035 0.00046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844" y="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uiExpand="1" animBg="1"/>
      <p:bldP spid="71" grpId="0" uiExpand="1"/>
      <p:bldP spid="72" grpId="0" uiExpand="1"/>
      <p:bldP spid="73" grpId="0" uiExpand="1"/>
      <p:bldP spid="74" grpId="0" uiExpand="1"/>
      <p:bldP spid="77" grpId="0" uiExpand="1" animBg="1"/>
      <p:bldP spid="81" grpId="0" uiExpand="1" animBg="1"/>
      <p:bldP spid="88" grpId="0" uiExpand="1" animBg="1"/>
      <p:bldP spid="93" grpId="0" uiExpand="1" animBg="1"/>
      <p:bldP spid="94" grpId="0" uiExpand="1" animBg="1"/>
      <p:bldP spid="95" grpId="0" uiExpand="1" animBg="1"/>
      <p:bldP spid="96" grpId="0" uiExpand="1" animBg="1"/>
      <p:bldP spid="99" grpId="0" uiExpand="1" animBg="1"/>
      <p:bldP spid="102" grpId="0" uiExpand="1" animBg="1"/>
      <p:bldP spid="112" grpId="0" uiExpand="1" animBg="1"/>
      <p:bldP spid="113" grpId="0" uiExpand="1" animBg="1"/>
      <p:bldP spid="114" grpId="0" uiExpand="1" animBg="1"/>
      <p:bldP spid="115" grpId="0" uiExpand="1" animBg="1"/>
      <p:bldP spid="117" grpId="0" uiExpand="1" animBg="1"/>
      <p:bldP spid="118" grpId="0" uiExpand="1" animBg="1"/>
      <p:bldP spid="69" grpId="0" uiExpand="1"/>
      <p:bldP spid="70" grpId="0" uiExpand="1"/>
      <p:bldP spid="75" grpId="0" uiExpand="1" animBg="1"/>
      <p:bldP spid="76" grpId="0" uiExpand="1" animBg="1"/>
      <p:bldP spid="78" grpId="0" uiExpand="1" animBg="1"/>
      <p:bldP spid="79" grpId="0" uiExpand="1" animBg="1"/>
      <p:bldP spid="80" grpId="0" uiExpand="1" animBg="1"/>
      <p:bldP spid="82" grpId="0" uiExpand="1" animBg="1"/>
      <p:bldP spid="84" grpId="0" uiExpand="1" animBg="1"/>
      <p:bldP spid="85" grpId="0" uiExpand="1" animBg="1"/>
      <p:bldP spid="97" grpId="0" uiExpand="1" animBg="1"/>
      <p:bldP spid="98" grpId="0" uiExpand="1" animBg="1"/>
      <p:bldP spid="100" grpId="0" uiExpand="1" animBg="1"/>
      <p:bldP spid="101" grpId="0" uiExpand="1" animBg="1"/>
      <p:bldP spid="203" grpId="0" uiExpan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Linear Tape-Open (LTO)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Dominant magnetic tape technology today.</a:t>
            </a:r>
          </a:p>
          <a:p>
            <a:r>
              <a:rPr lang="en-US" altLang="en-US" dirty="0"/>
              <a:t>Developed late 1990s as an </a:t>
            </a:r>
            <a:r>
              <a:rPr lang="en-US" altLang="en-US" dirty="0">
                <a:solidFill>
                  <a:srgbClr val="FF0000"/>
                </a:solidFill>
              </a:rPr>
              <a:t>open source</a:t>
            </a:r>
            <a:r>
              <a:rPr lang="en-US" altLang="en-US" dirty="0"/>
              <a:t> alternative to proprietary tape systems.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2532063"/>
            <a:ext cx="77057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iagonal Stripe 4"/>
          <p:cNvSpPr/>
          <p:nvPr/>
        </p:nvSpPr>
        <p:spPr bwMode="auto">
          <a:xfrm>
            <a:off x="0" y="0"/>
            <a:ext cx="1043608" cy="990600"/>
          </a:xfrm>
          <a:prstGeom prst="diagStrip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18939297">
            <a:off x="-141186" y="160458"/>
            <a:ext cx="10951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</a:t>
            </a:r>
          </a:p>
        </p:txBody>
      </p:sp>
    </p:spTree>
    <p:extLst>
      <p:ext uri="{BB962C8B-B14F-4D97-AF65-F5344CB8AC3E}">
        <p14:creationId xmlns:p14="http://schemas.microsoft.com/office/powerpoint/2010/main" val="3979055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89075"/>
            <a:ext cx="7772400" cy="1254125"/>
          </a:xfrm>
        </p:spPr>
        <p:txBody>
          <a:bodyPr anchor="ctr"/>
          <a:lstStyle/>
          <a:p>
            <a:pPr algn="ctr"/>
            <a:r>
              <a:rPr lang="en-US" altLang="en-US"/>
              <a:t>Chapter 7. Input / Output</a:t>
            </a:r>
            <a:endParaRPr lang="en-US" altLang="en-US" i="1"/>
          </a:p>
        </p:txBody>
      </p:sp>
    </p:spTree>
    <p:extLst>
      <p:ext uri="{BB962C8B-B14F-4D97-AF65-F5344CB8AC3E}">
        <p14:creationId xmlns:p14="http://schemas.microsoft.com/office/powerpoint/2010/main" val="3810090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External Devices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Types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Structure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I/O Modules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Function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Structure</a:t>
            </a:r>
          </a:p>
          <a:p>
            <a:r>
              <a:rPr lang="en-US" altLang="en-US" dirty="0"/>
              <a:t>I/O Techniques</a:t>
            </a:r>
          </a:p>
          <a:p>
            <a:pPr lvl="1"/>
            <a:r>
              <a:rPr lang="en-US" altLang="en-US" dirty="0"/>
              <a:t>Programmed I/O</a:t>
            </a:r>
          </a:p>
          <a:p>
            <a:pPr lvl="1"/>
            <a:r>
              <a:rPr lang="en-US" altLang="en-US" dirty="0"/>
              <a:t>Interrupt-Driven I/O</a:t>
            </a:r>
          </a:p>
          <a:p>
            <a:pPr lvl="1"/>
            <a:r>
              <a:rPr lang="en-US" altLang="en-US" dirty="0"/>
              <a:t>Direct Memory Access</a:t>
            </a:r>
          </a:p>
          <a:p>
            <a:r>
              <a:rPr lang="en-US" altLang="en-US" dirty="0"/>
              <a:t>I/O Channels &amp; Processors</a:t>
            </a:r>
          </a:p>
        </p:txBody>
      </p:sp>
    </p:spTree>
    <p:extLst>
      <p:ext uri="{BB962C8B-B14F-4D97-AF65-F5344CB8AC3E}">
        <p14:creationId xmlns:p14="http://schemas.microsoft.com/office/powerpoint/2010/main" val="145164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Terms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3333FF"/>
                </a:solidFill>
              </a:rPr>
              <a:t>Essential Computer Units</a:t>
            </a:r>
          </a:p>
          <a:p>
            <a:pPr lvl="1"/>
            <a:r>
              <a:rPr lang="en-US" altLang="en-US"/>
              <a:t>CPU and Memory</a:t>
            </a:r>
          </a:p>
          <a:p>
            <a:r>
              <a:rPr lang="en-US" altLang="en-US">
                <a:solidFill>
                  <a:srgbClr val="3333FF"/>
                </a:solidFill>
              </a:rPr>
              <a:t>Peripheral (or External or I/O) devices</a:t>
            </a:r>
          </a:p>
          <a:p>
            <a:pPr lvl="1"/>
            <a:r>
              <a:rPr lang="en-US" altLang="en-US"/>
              <a:t>Any device attached to a computer in order to increase its functionality.</a:t>
            </a:r>
          </a:p>
          <a:p>
            <a:pPr lvl="2"/>
            <a:r>
              <a:rPr lang="en-US" altLang="en-US"/>
              <a:t>Input: keyboard, mouse, scanner, … etc.</a:t>
            </a:r>
          </a:p>
          <a:p>
            <a:pPr lvl="2"/>
            <a:r>
              <a:rPr lang="en-US" altLang="en-US"/>
              <a:t>Output: printers, speakers, … etc.</a:t>
            </a:r>
          </a:p>
          <a:p>
            <a:pPr lvl="2"/>
            <a:r>
              <a:rPr lang="en-US" altLang="en-US"/>
              <a:t>Input and output: hard disk, modem, … etc.</a:t>
            </a:r>
          </a:p>
          <a:p>
            <a:r>
              <a:rPr lang="en-US" altLang="en-US">
                <a:solidFill>
                  <a:srgbClr val="3333FF"/>
                </a:solidFill>
              </a:rPr>
              <a:t>I/O (Input/Output) Operations</a:t>
            </a:r>
          </a:p>
          <a:p>
            <a:pPr lvl="1"/>
            <a:r>
              <a:rPr lang="en-US" altLang="en-US"/>
              <a:t>Transfer of data to/from computer from/to peripheral device (done by program, operation, or device).</a:t>
            </a:r>
          </a:p>
          <a:p>
            <a:pPr lvl="1"/>
            <a:r>
              <a:rPr lang="en-US" altLang="en-US"/>
              <a:t>Input: from a device to the computer</a:t>
            </a:r>
          </a:p>
          <a:p>
            <a:pPr lvl="1"/>
            <a:r>
              <a:rPr lang="en-US" altLang="en-US"/>
              <a:t>Output: from the computer to a device.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411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Input/Output Problems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There is a wide variety of peripherals!</a:t>
            </a:r>
          </a:p>
          <a:p>
            <a:pPr lvl="1"/>
            <a:r>
              <a:rPr lang="en-US" altLang="en-US"/>
              <a:t>Different methods of operation (H/W).</a:t>
            </a:r>
          </a:p>
          <a:p>
            <a:pPr lvl="1"/>
            <a:r>
              <a:rPr lang="en-US" altLang="en-US"/>
              <a:t>Delivering different amounts of data.</a:t>
            </a:r>
          </a:p>
          <a:p>
            <a:pPr lvl="1"/>
            <a:r>
              <a:rPr lang="en-US" altLang="en-US"/>
              <a:t>At different speeds (which are also different from CPU and memory).</a:t>
            </a:r>
          </a:p>
          <a:p>
            <a:pPr lvl="1"/>
            <a:r>
              <a:rPr lang="en-US" altLang="en-US"/>
              <a:t>In different formats (e.g., word length).</a:t>
            </a:r>
          </a:p>
          <a:p>
            <a:r>
              <a:rPr lang="en-US" altLang="en-US">
                <a:solidFill>
                  <a:srgbClr val="3333FF"/>
                </a:solidFill>
              </a:rPr>
              <a:t>Conclusion</a:t>
            </a:r>
            <a:r>
              <a:rPr lang="en-US" altLang="en-US"/>
              <a:t>: Hard to connect such variety of different devices directly to same Bus!!</a:t>
            </a:r>
          </a:p>
          <a:p>
            <a:r>
              <a:rPr lang="en-US" altLang="en-US">
                <a:solidFill>
                  <a:srgbClr val="3333FF"/>
                </a:solidFill>
              </a:rPr>
              <a:t>Solution</a:t>
            </a:r>
            <a:r>
              <a:rPr lang="en-US" altLang="en-US"/>
              <a:t>: </a:t>
            </a:r>
            <a:r>
              <a:rPr lang="en-US" altLang="en-US" b="1">
                <a:solidFill>
                  <a:srgbClr val="FF0000"/>
                </a:solidFill>
              </a:rPr>
              <a:t>I/O Module</a:t>
            </a:r>
          </a:p>
          <a:p>
            <a:pPr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253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I/O Module</a:t>
            </a:r>
          </a:p>
        </p:txBody>
      </p:sp>
      <p:pic>
        <p:nvPicPr>
          <p:cNvPr id="8826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8" t="16350" r="10925" b="59552"/>
          <a:stretch>
            <a:fillRect/>
          </a:stretch>
        </p:blipFill>
        <p:spPr bwMode="auto">
          <a:xfrm>
            <a:off x="1839913" y="1066800"/>
            <a:ext cx="5883275" cy="21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826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8" t="63725" r="10925" b="21777"/>
          <a:stretch>
            <a:fillRect/>
          </a:stretch>
        </p:blipFill>
        <p:spPr bwMode="auto">
          <a:xfrm>
            <a:off x="1839913" y="5383213"/>
            <a:ext cx="5883275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826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8" t="40274" r="10925" b="35944"/>
          <a:stretch>
            <a:fillRect/>
          </a:stretch>
        </p:blipFill>
        <p:spPr bwMode="auto">
          <a:xfrm>
            <a:off x="1839913" y="3246438"/>
            <a:ext cx="5883275" cy="216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88269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393825" y="3119438"/>
            <a:ext cx="6399213" cy="461962"/>
          </a:xfrm>
          <a:solidFill>
            <a:srgbClr val="00FF00">
              <a:alpha val="92940"/>
            </a:srgbClr>
          </a:solidFill>
          <a:ln w="38100" cap="flat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>
              <a:buFontTx/>
              <a:buNone/>
              <a:tabLst>
                <a:tab pos="463550" algn="l"/>
              </a:tabLst>
            </a:pP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to CPU and Memory</a:t>
            </a:r>
          </a:p>
        </p:txBody>
      </p:sp>
      <p:sp>
        <p:nvSpPr>
          <p:cNvPr id="882697" name="Rectangle 9"/>
          <p:cNvSpPr>
            <a:spLocks noChangeArrowheads="1"/>
          </p:cNvSpPr>
          <p:nvPr/>
        </p:nvSpPr>
        <p:spPr bwMode="auto">
          <a:xfrm>
            <a:off x="1303338" y="5016500"/>
            <a:ext cx="6496050" cy="461963"/>
          </a:xfrm>
          <a:prstGeom prst="rect">
            <a:avLst/>
          </a:prstGeom>
          <a:solidFill>
            <a:srgbClr val="00FF00">
              <a:alpha val="9294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FF0000"/>
              </a:buClr>
              <a:buChar char="•"/>
              <a:tabLst>
                <a:tab pos="463550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tabLst>
                <a:tab pos="463550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tabLst>
                <a:tab pos="46355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Interface to one or more peripheral devices</a:t>
            </a:r>
          </a:p>
        </p:txBody>
      </p:sp>
    </p:spTree>
    <p:extLst>
      <p:ext uri="{BB962C8B-B14F-4D97-AF65-F5344CB8AC3E}">
        <p14:creationId xmlns:p14="http://schemas.microsoft.com/office/powerpoint/2010/main" val="106427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696" grpId="0" build="p" animBg="1"/>
      <p:bldP spid="882697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Peripherals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3333FF"/>
                </a:solidFill>
              </a:rPr>
              <a:t>Human readable</a:t>
            </a:r>
          </a:p>
          <a:p>
            <a:pPr lvl="1"/>
            <a:r>
              <a:rPr lang="en-US" altLang="en-US"/>
              <a:t>Screen, printer, keyboard, … etc.</a:t>
            </a:r>
          </a:p>
          <a:p>
            <a:r>
              <a:rPr lang="en-US" altLang="en-US">
                <a:solidFill>
                  <a:srgbClr val="3333FF"/>
                </a:solidFill>
              </a:rPr>
              <a:t>Machine readable</a:t>
            </a:r>
          </a:p>
          <a:p>
            <a:pPr lvl="1"/>
            <a:r>
              <a:rPr lang="en-US" altLang="en-US"/>
              <a:t>Magnetic disk, tape, … etc.</a:t>
            </a:r>
          </a:p>
          <a:p>
            <a:r>
              <a:rPr lang="en-US" altLang="en-US">
                <a:solidFill>
                  <a:srgbClr val="3333FF"/>
                </a:solidFill>
              </a:rPr>
              <a:t>Communication</a:t>
            </a:r>
          </a:p>
          <a:p>
            <a:pPr lvl="1"/>
            <a:r>
              <a:rPr lang="en-US" altLang="en-US"/>
              <a:t>Modem, Network Interface Card (NIC), Wireless Network Adaptor, … etc.</a:t>
            </a:r>
          </a:p>
        </p:txBody>
      </p:sp>
    </p:spTree>
    <p:extLst>
      <p:ext uri="{BB962C8B-B14F-4D97-AF65-F5344CB8AC3E}">
        <p14:creationId xmlns:p14="http://schemas.microsoft.com/office/powerpoint/2010/main" val="396555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57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8" t="21777" r="18512" b="71080"/>
          <a:stretch>
            <a:fillRect/>
          </a:stretch>
        </p:blipFill>
        <p:spPr bwMode="auto">
          <a:xfrm>
            <a:off x="4108450" y="1958975"/>
            <a:ext cx="5021263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885775" name="Rectangle 15"/>
          <p:cNvSpPr>
            <a:spLocks noChangeArrowheads="1"/>
          </p:cNvSpPr>
          <p:nvPr/>
        </p:nvSpPr>
        <p:spPr bwMode="auto">
          <a:xfrm>
            <a:off x="4227513" y="2705100"/>
            <a:ext cx="4610100" cy="2798763"/>
          </a:xfrm>
          <a:prstGeom prst="rect">
            <a:avLst/>
          </a:prstGeom>
          <a:solidFill>
            <a:srgbClr val="D3D3D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85776" name="Text Box 16"/>
          <p:cNvSpPr txBox="1">
            <a:spLocks noChangeArrowheads="1"/>
          </p:cNvSpPr>
          <p:nvPr/>
        </p:nvSpPr>
        <p:spPr bwMode="auto">
          <a:xfrm>
            <a:off x="5029200" y="3865563"/>
            <a:ext cx="33750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External Device</a:t>
            </a: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Peripheral (External) Device</a:t>
            </a:r>
          </a:p>
        </p:txBody>
      </p:sp>
      <p:sp>
        <p:nvSpPr>
          <p:cNvPr id="885769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3754438" cy="5670550"/>
          </a:xfrm>
        </p:spPr>
        <p:txBody>
          <a:bodyPr>
            <a:spAutoFit/>
          </a:bodyPr>
          <a:lstStyle/>
          <a:p>
            <a:pPr marL="287338" indent="-287338">
              <a:spcBef>
                <a:spcPts val="275"/>
              </a:spcBef>
              <a:tabLst>
                <a:tab pos="463550" algn="l"/>
              </a:tabLst>
            </a:pPr>
            <a:r>
              <a:rPr lang="en-US" altLang="en-US" sz="2400">
                <a:solidFill>
                  <a:srgbClr val="0033CC"/>
                </a:solidFill>
              </a:rPr>
              <a:t>Control Signals</a:t>
            </a:r>
          </a:p>
          <a:p>
            <a:pPr marL="687388" lvl="1" indent="-287338">
              <a:spcBef>
                <a:spcPts val="275"/>
              </a:spcBef>
              <a:tabLst>
                <a:tab pos="463550" algn="l"/>
              </a:tabLst>
            </a:pPr>
            <a:r>
              <a:rPr lang="en-US" altLang="en-US" sz="2000"/>
              <a:t>Send data to module, receive data from module, send status, position disk head.</a:t>
            </a:r>
            <a:endParaRPr lang="en-US" altLang="en-US"/>
          </a:p>
          <a:p>
            <a:pPr marL="287338" indent="-287338">
              <a:spcBef>
                <a:spcPts val="275"/>
              </a:spcBef>
              <a:tabLst>
                <a:tab pos="463550" algn="l"/>
              </a:tabLst>
            </a:pPr>
            <a:r>
              <a:rPr lang="en-US" altLang="en-US" sz="2400">
                <a:solidFill>
                  <a:srgbClr val="0033CC"/>
                </a:solidFill>
              </a:rPr>
              <a:t>Status Signals</a:t>
            </a:r>
          </a:p>
          <a:p>
            <a:pPr marL="687388" lvl="1" indent="-287338">
              <a:spcBef>
                <a:spcPts val="275"/>
              </a:spcBef>
              <a:tabLst>
                <a:tab pos="463550" algn="l"/>
              </a:tabLst>
            </a:pPr>
            <a:r>
              <a:rPr lang="en-US" altLang="en-US" sz="2000"/>
              <a:t>READY, NOT READY, …</a:t>
            </a:r>
          </a:p>
          <a:p>
            <a:pPr marL="287338" indent="-287338">
              <a:spcBef>
                <a:spcPts val="275"/>
              </a:spcBef>
              <a:tabLst>
                <a:tab pos="463550" algn="l"/>
              </a:tabLst>
            </a:pPr>
            <a:r>
              <a:rPr lang="en-US" altLang="en-US" sz="2400">
                <a:solidFill>
                  <a:srgbClr val="0033CC"/>
                </a:solidFill>
              </a:rPr>
              <a:t>Buffer</a:t>
            </a:r>
            <a:endParaRPr lang="en-US" altLang="en-US"/>
          </a:p>
          <a:p>
            <a:pPr marL="687388" lvl="1" indent="-287338">
              <a:spcBef>
                <a:spcPts val="275"/>
              </a:spcBef>
              <a:tabLst>
                <a:tab pos="463550" algn="l"/>
              </a:tabLst>
            </a:pPr>
            <a:r>
              <a:rPr lang="en-US" altLang="en-US" sz="2000"/>
              <a:t>Temporarily hold data being transferred. Size:  x bytes </a:t>
            </a:r>
            <a:r>
              <a:rPr lang="en-US" altLang="en-US" sz="2000">
                <a:sym typeface="Wingdings" panose="05000000000000000000" pitchFamily="2" charset="2"/>
              </a:rPr>
              <a:t></a:t>
            </a:r>
            <a:r>
              <a:rPr lang="en-US" altLang="en-US" sz="2000"/>
              <a:t> x Kbytes!!</a:t>
            </a:r>
            <a:endParaRPr lang="en-US" altLang="en-US"/>
          </a:p>
          <a:p>
            <a:pPr marL="287338" indent="-287338">
              <a:spcBef>
                <a:spcPts val="275"/>
              </a:spcBef>
              <a:tabLst>
                <a:tab pos="463550" algn="l"/>
              </a:tabLst>
            </a:pPr>
            <a:r>
              <a:rPr lang="en-US" altLang="en-US" sz="2400">
                <a:solidFill>
                  <a:srgbClr val="0033CC"/>
                </a:solidFill>
              </a:rPr>
              <a:t>Transducer</a:t>
            </a:r>
            <a:endParaRPr lang="en-US" altLang="en-US" sz="2400"/>
          </a:p>
          <a:p>
            <a:pPr marL="687388" lvl="1" indent="-287338">
              <a:spcBef>
                <a:spcPts val="275"/>
              </a:spcBef>
              <a:tabLst>
                <a:tab pos="463550" algn="l"/>
              </a:tabLst>
            </a:pPr>
            <a:r>
              <a:rPr lang="en-US" altLang="en-US" sz="2000"/>
              <a:t>Converts energy: electrical </a:t>
            </a:r>
            <a:r>
              <a:rPr lang="en-US" altLang="en-US" sz="2000">
                <a:sym typeface="Wingdings" panose="05000000000000000000" pitchFamily="2" charset="2"/>
              </a:rPr>
              <a:t> other</a:t>
            </a:r>
            <a:r>
              <a:rPr lang="en-US" altLang="en-US" sz="2000"/>
              <a:t>.</a:t>
            </a:r>
            <a:endParaRPr lang="en-US" altLang="en-US"/>
          </a:p>
          <a:p>
            <a:pPr marL="287338" indent="-287338">
              <a:spcBef>
                <a:spcPts val="275"/>
              </a:spcBef>
              <a:tabLst>
                <a:tab pos="463550" algn="l"/>
              </a:tabLst>
            </a:pPr>
            <a:r>
              <a:rPr lang="en-US" altLang="en-US" sz="2400">
                <a:solidFill>
                  <a:srgbClr val="0033CC"/>
                </a:solidFill>
              </a:rPr>
              <a:t>Control logic</a:t>
            </a:r>
          </a:p>
          <a:p>
            <a:pPr marL="687388" lvl="1" indent="-287338">
              <a:spcBef>
                <a:spcPts val="275"/>
              </a:spcBef>
              <a:tabLst>
                <a:tab pos="463550" algn="l"/>
              </a:tabLst>
            </a:pPr>
            <a:r>
              <a:rPr lang="en-US" altLang="en-US" sz="2000"/>
              <a:t>Controls operation.</a:t>
            </a:r>
          </a:p>
        </p:txBody>
      </p:sp>
      <p:pic>
        <p:nvPicPr>
          <p:cNvPr id="8857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8" t="56468" r="18512" b="36266"/>
          <a:stretch>
            <a:fillRect/>
          </a:stretch>
        </p:blipFill>
        <p:spPr bwMode="auto">
          <a:xfrm>
            <a:off x="4108450" y="5521325"/>
            <a:ext cx="502126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8576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5" t="28918" r="19038" b="43546"/>
          <a:stretch>
            <a:fillRect/>
          </a:stretch>
        </p:blipFill>
        <p:spPr bwMode="auto">
          <a:xfrm>
            <a:off x="6704013" y="2684463"/>
            <a:ext cx="2384425" cy="282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8576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0" t="28929" r="49364" b="43167"/>
          <a:stretch>
            <a:fillRect/>
          </a:stretch>
        </p:blipFill>
        <p:spPr bwMode="auto">
          <a:xfrm>
            <a:off x="4191000" y="2687638"/>
            <a:ext cx="2519363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885771" name="Rectangle 11"/>
          <p:cNvSpPr>
            <a:spLocks noChangeArrowheads="1"/>
          </p:cNvSpPr>
          <p:nvPr/>
        </p:nvSpPr>
        <p:spPr bwMode="auto">
          <a:xfrm>
            <a:off x="4298950" y="1127125"/>
            <a:ext cx="4516438" cy="901700"/>
          </a:xfrm>
          <a:prstGeom prst="rect">
            <a:avLst/>
          </a:prstGeom>
          <a:solidFill>
            <a:srgbClr val="D3D3D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85772" name="Text Box 12"/>
          <p:cNvSpPr txBox="1">
            <a:spLocks noChangeArrowheads="1"/>
          </p:cNvSpPr>
          <p:nvPr/>
        </p:nvSpPr>
        <p:spPr bwMode="auto">
          <a:xfrm>
            <a:off x="5591175" y="1338263"/>
            <a:ext cx="1974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Module</a:t>
            </a:r>
          </a:p>
        </p:txBody>
      </p:sp>
      <p:sp>
        <p:nvSpPr>
          <p:cNvPr id="885773" name="Line 13"/>
          <p:cNvSpPr>
            <a:spLocks noChangeShapeType="1"/>
          </p:cNvSpPr>
          <p:nvPr/>
        </p:nvSpPr>
        <p:spPr bwMode="auto">
          <a:xfrm flipV="1">
            <a:off x="6662738" y="609600"/>
            <a:ext cx="0" cy="503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5774" name="Text Box 14"/>
          <p:cNvSpPr txBox="1">
            <a:spLocks noChangeArrowheads="1"/>
          </p:cNvSpPr>
          <p:nvPr/>
        </p:nvSpPr>
        <p:spPr bwMode="auto">
          <a:xfrm>
            <a:off x="6615113" y="669925"/>
            <a:ext cx="2041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To/from computer</a:t>
            </a:r>
          </a:p>
        </p:txBody>
      </p:sp>
      <p:sp>
        <p:nvSpPr>
          <p:cNvPr id="885777" name="Oval 17"/>
          <p:cNvSpPr>
            <a:spLocks noChangeArrowheads="1"/>
          </p:cNvSpPr>
          <p:nvPr/>
        </p:nvSpPr>
        <p:spPr bwMode="auto">
          <a:xfrm>
            <a:off x="5257800" y="28575"/>
            <a:ext cx="2809875" cy="582613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chemeClr val="bg1"/>
                </a:solidFill>
                <a:latin typeface="Arial" panose="020B0604020202020204" pitchFamily="34" charset="0"/>
              </a:rPr>
              <a:t>Computer</a:t>
            </a:r>
          </a:p>
        </p:txBody>
      </p:sp>
      <p:sp>
        <p:nvSpPr>
          <p:cNvPr id="885779" name="Oval 19"/>
          <p:cNvSpPr>
            <a:spLocks noChangeArrowheads="1"/>
          </p:cNvSpPr>
          <p:nvPr/>
        </p:nvSpPr>
        <p:spPr bwMode="auto">
          <a:xfrm>
            <a:off x="5972175" y="6215063"/>
            <a:ext cx="2809875" cy="582612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chemeClr val="bg1"/>
                </a:solidFill>
                <a:latin typeface="Arial" panose="020B0604020202020204" pitchFamily="34" charset="0"/>
              </a:rPr>
              <a:t>Outside world</a:t>
            </a:r>
          </a:p>
        </p:txBody>
      </p:sp>
    </p:spTree>
    <p:extLst>
      <p:ext uri="{BB962C8B-B14F-4D97-AF65-F5344CB8AC3E}">
        <p14:creationId xmlns:p14="http://schemas.microsoft.com/office/powerpoint/2010/main" val="221792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5775" grpId="0" animBg="1"/>
      <p:bldP spid="885776" grpId="0"/>
      <p:bldP spid="885769" grpId="0" build="p"/>
      <p:bldP spid="885771" grpId="0" animBg="1"/>
      <p:bldP spid="885774" grpId="0"/>
      <p:bldP spid="885777" grpId="0" animBg="1"/>
      <p:bldP spid="88577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Examples: </a:t>
            </a:r>
            <a:r>
              <a:rPr lang="en-US" altLang="en-US" sz="2400"/>
              <a:t>Keyboard/Monitor, and Disk Drive</a:t>
            </a:r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3333FF"/>
                </a:solidFill>
              </a:rPr>
              <a:t>Keyboard</a:t>
            </a:r>
            <a:r>
              <a:rPr lang="en-US" altLang="en-US"/>
              <a:t> (input)</a:t>
            </a:r>
          </a:p>
          <a:p>
            <a:pPr lvl="1"/>
            <a:r>
              <a:rPr lang="en-US" altLang="en-US"/>
              <a:t>A key is pressed.</a:t>
            </a:r>
          </a:p>
          <a:p>
            <a:pPr lvl="1"/>
            <a:r>
              <a:rPr lang="en-US" altLang="en-US"/>
              <a:t>Transducer translates signal into ASCII.</a:t>
            </a:r>
          </a:p>
          <a:p>
            <a:pPr lvl="1"/>
            <a:r>
              <a:rPr lang="en-US" altLang="en-US"/>
              <a:t>ASCII is transmitted to I/O module in the computer.</a:t>
            </a:r>
          </a:p>
          <a:p>
            <a:pPr lvl="1"/>
            <a:r>
              <a:rPr lang="en-US" altLang="en-US"/>
              <a:t>Text can be stored as ASCII in the computer.</a:t>
            </a:r>
          </a:p>
          <a:p>
            <a:r>
              <a:rPr lang="en-US" altLang="en-US">
                <a:solidFill>
                  <a:srgbClr val="3333FF"/>
                </a:solidFill>
              </a:rPr>
              <a:t>Monitor</a:t>
            </a:r>
            <a:r>
              <a:rPr lang="en-US" altLang="en-US"/>
              <a:t> (output)</a:t>
            </a:r>
          </a:p>
          <a:p>
            <a:pPr lvl="1"/>
            <a:r>
              <a:rPr lang="en-US" altLang="en-US"/>
              <a:t>Computer sends ASCII to I/O module. I/O module sends ASCII to external device (monitor).</a:t>
            </a:r>
          </a:p>
          <a:p>
            <a:pPr lvl="1"/>
            <a:r>
              <a:rPr lang="en-US" altLang="en-US"/>
              <a:t>Transducer at the monitor sends electronic signals to display the character.</a:t>
            </a:r>
          </a:p>
          <a:p>
            <a:r>
              <a:rPr lang="en-US" altLang="en-US">
                <a:solidFill>
                  <a:srgbClr val="3333FF"/>
                </a:solidFill>
              </a:rPr>
              <a:t>Hard Disk Drive</a:t>
            </a:r>
            <a:r>
              <a:rPr lang="en-US" altLang="en-US"/>
              <a:t> (input/output)</a:t>
            </a:r>
          </a:p>
          <a:p>
            <a:pPr lvl="1"/>
            <a:r>
              <a:rPr lang="en-US" altLang="en-US"/>
              <a:t>Head moves in and out across disk surface.</a:t>
            </a:r>
          </a:p>
          <a:p>
            <a:pPr lvl="1"/>
            <a:r>
              <a:rPr lang="en-US" altLang="en-US"/>
              <a:t>Transducer converts magnetic patterns to/from bits.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03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89075"/>
            <a:ext cx="7772400" cy="1254125"/>
          </a:xfrm>
          <a:noFill/>
        </p:spPr>
        <p:txBody>
          <a:bodyPr anchor="ctr"/>
          <a:lstStyle/>
          <a:p>
            <a:pPr algn="ctr"/>
            <a:r>
              <a:rPr lang="en-US" altLang="en-US"/>
              <a:t>Chapter 6. External Memory (</a:t>
            </a:r>
            <a:r>
              <a:rPr lang="en-US" altLang="en-US" i="1"/>
              <a:t>Cont.</a:t>
            </a:r>
            <a:r>
              <a:rPr lang="en-US" altLang="en-US"/>
              <a:t>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Functions of I/O Module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 sz="3200">
                <a:solidFill>
                  <a:srgbClr val="3333FF"/>
                </a:solidFill>
              </a:rPr>
              <a:t>Control &amp; Timing.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 sz="3200">
                <a:solidFill>
                  <a:srgbClr val="3333FF"/>
                </a:solidFill>
              </a:rPr>
              <a:t>CPU Communication.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 sz="3200">
                <a:solidFill>
                  <a:srgbClr val="3333FF"/>
                </a:solidFill>
              </a:rPr>
              <a:t>Device Communication.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 sz="3200">
                <a:solidFill>
                  <a:srgbClr val="3333FF"/>
                </a:solidFill>
              </a:rPr>
              <a:t>Data Buffering.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 sz="3200">
                <a:solidFill>
                  <a:srgbClr val="3333FF"/>
                </a:solidFill>
              </a:rPr>
              <a:t>Error Detection.</a:t>
            </a:r>
          </a:p>
        </p:txBody>
      </p:sp>
    </p:spTree>
    <p:extLst>
      <p:ext uri="{BB962C8B-B14F-4D97-AF65-F5344CB8AC3E}">
        <p14:creationId xmlns:p14="http://schemas.microsoft.com/office/powerpoint/2010/main" val="99324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Control &amp; Timing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I/O includes </a:t>
            </a:r>
            <a:r>
              <a:rPr lang="en-US" altLang="en-US">
                <a:solidFill>
                  <a:srgbClr val="FF0000"/>
                </a:solidFill>
              </a:rPr>
              <a:t>control &amp; timing</a:t>
            </a:r>
            <a:r>
              <a:rPr lang="en-US" altLang="en-US"/>
              <a:t> requirement to coordinate the flow of traffic between internal resources (CPU, MM, …) and external devices.</a:t>
            </a:r>
          </a:p>
          <a:p>
            <a:r>
              <a:rPr lang="en-US" altLang="en-US"/>
              <a:t>Ex.: Transfer data from input device to CPU:</a:t>
            </a:r>
          </a:p>
          <a:p>
            <a:pPr marL="914400" lvl="1" indent="-457200">
              <a:buFont typeface="Arial Black" panose="020B0A04020102020204" pitchFamily="34" charset="0"/>
              <a:buAutoNum type="arabicPeriod"/>
            </a:pPr>
            <a:r>
              <a:rPr lang="en-US" altLang="en-US"/>
              <a:t>CPU checks I/O module device status.</a:t>
            </a:r>
          </a:p>
          <a:p>
            <a:pPr marL="914400" lvl="1" indent="-457200">
              <a:buFont typeface="Arial Black" panose="020B0A04020102020204" pitchFamily="34" charset="0"/>
              <a:buAutoNum type="arabicPeriod"/>
            </a:pPr>
            <a:r>
              <a:rPr lang="en-US" altLang="en-US"/>
              <a:t>I/O module returns status.</a:t>
            </a:r>
          </a:p>
          <a:p>
            <a:pPr marL="914400" lvl="1" indent="-457200">
              <a:buFont typeface="Arial Black" panose="020B0A04020102020204" pitchFamily="34" charset="0"/>
              <a:buAutoNum type="arabicPeriod"/>
            </a:pPr>
            <a:r>
              <a:rPr lang="en-US" altLang="en-US"/>
              <a:t>If ready, CPU requests data transfer (command to I/O module).</a:t>
            </a:r>
          </a:p>
          <a:p>
            <a:pPr marL="914400" lvl="1" indent="-457200">
              <a:buFont typeface="Arial Black" panose="020B0A04020102020204" pitchFamily="34" charset="0"/>
              <a:buAutoNum type="arabicPeriod"/>
            </a:pPr>
            <a:r>
              <a:rPr lang="en-US" altLang="en-US"/>
              <a:t>I/O module gets data from external device.</a:t>
            </a:r>
          </a:p>
          <a:p>
            <a:pPr marL="914400" lvl="1" indent="-457200">
              <a:buFont typeface="Arial Black" panose="020B0A04020102020204" pitchFamily="34" charset="0"/>
              <a:buAutoNum type="arabicPeriod"/>
            </a:pPr>
            <a:r>
              <a:rPr lang="en-US" altLang="en-US"/>
              <a:t>I/O module transfers data to CPU.</a:t>
            </a:r>
          </a:p>
          <a:p>
            <a:r>
              <a:rPr lang="en-US" altLang="en-US"/>
              <a:t>If transfer goes through bus, each CPU/module interaction may involve 1</a:t>
            </a:r>
            <a:r>
              <a:rPr lang="en-US" altLang="en-US" baseline="30000"/>
              <a:t>+</a:t>
            </a:r>
            <a:r>
              <a:rPr lang="en-US" altLang="en-US"/>
              <a:t> bus arbitrations. </a:t>
            </a:r>
          </a:p>
        </p:txBody>
      </p:sp>
    </p:spTree>
    <p:extLst>
      <p:ext uri="{BB962C8B-B14F-4D97-AF65-F5344CB8AC3E}">
        <p14:creationId xmlns:p14="http://schemas.microsoft.com/office/powerpoint/2010/main" val="26816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CPU Communication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CPU communication involves the following:</a:t>
            </a:r>
          </a:p>
          <a:p>
            <a:pPr lvl="1"/>
            <a:r>
              <a:rPr lang="en-US" altLang="en-US" sz="2600">
                <a:solidFill>
                  <a:srgbClr val="3333FF"/>
                </a:solidFill>
              </a:rPr>
              <a:t>Command decoding</a:t>
            </a:r>
          </a:p>
          <a:p>
            <a:pPr lvl="2"/>
            <a:r>
              <a:rPr lang="en-US" altLang="en-US" sz="2200"/>
              <a:t>Module accepts commands from CPU on control lines.</a:t>
            </a:r>
          </a:p>
          <a:p>
            <a:pPr lvl="2"/>
            <a:r>
              <a:rPr lang="en-US" altLang="en-US" sz="2200"/>
              <a:t>Command parameters can be sent over data line.</a:t>
            </a:r>
          </a:p>
          <a:p>
            <a:pPr lvl="2"/>
            <a:r>
              <a:rPr lang="en-US" altLang="en-US" sz="2200"/>
              <a:t>e.g., SEEK track in a disk drive: SEEK command sent on control lines and track # sent on data lines.</a:t>
            </a:r>
          </a:p>
          <a:p>
            <a:pPr lvl="1"/>
            <a:r>
              <a:rPr lang="en-US" altLang="en-US" sz="2600">
                <a:solidFill>
                  <a:srgbClr val="3333FF"/>
                </a:solidFill>
              </a:rPr>
              <a:t>Address recognition</a:t>
            </a:r>
          </a:p>
          <a:p>
            <a:pPr lvl="2"/>
            <a:r>
              <a:rPr lang="en-US" altLang="en-US" sz="2200"/>
              <a:t>One unique address for each peripheral it controls.</a:t>
            </a:r>
          </a:p>
          <a:p>
            <a:pPr lvl="1"/>
            <a:r>
              <a:rPr lang="en-US" altLang="en-US" sz="2600">
                <a:solidFill>
                  <a:srgbClr val="3333FF"/>
                </a:solidFill>
              </a:rPr>
              <a:t>Data exchange</a:t>
            </a:r>
          </a:p>
          <a:p>
            <a:pPr lvl="2"/>
            <a:r>
              <a:rPr lang="en-US" altLang="en-US" sz="2200"/>
              <a:t>Between CPU and device over the data bus.</a:t>
            </a:r>
          </a:p>
          <a:p>
            <a:pPr lvl="1"/>
            <a:r>
              <a:rPr lang="en-US" altLang="en-US" sz="2600">
                <a:solidFill>
                  <a:srgbClr val="3333FF"/>
                </a:solidFill>
              </a:rPr>
              <a:t>Status reporting</a:t>
            </a:r>
          </a:p>
          <a:p>
            <a:pPr lvl="2"/>
            <a:r>
              <a:rPr lang="en-US" altLang="en-US" sz="2200"/>
              <a:t>BUSY, READY, or some error conditions.</a:t>
            </a:r>
          </a:p>
        </p:txBody>
      </p:sp>
    </p:spTree>
    <p:extLst>
      <p:ext uri="{BB962C8B-B14F-4D97-AF65-F5344CB8AC3E}">
        <p14:creationId xmlns:p14="http://schemas.microsoft.com/office/powerpoint/2010/main" val="101427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Device Communication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I/O module must also be able to do device communication:</a:t>
            </a:r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Commands</a:t>
            </a:r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Status information</a:t>
            </a:r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Data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160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2750"/>
            <a:ext cx="7391400" cy="577850"/>
          </a:xfrm>
        </p:spPr>
        <p:txBody>
          <a:bodyPr/>
          <a:lstStyle/>
          <a:p>
            <a:r>
              <a:rPr lang="en-GB" altLang="en-US"/>
              <a:t>4. Data Buffering (Speed Mismatch)</a:t>
            </a:r>
          </a:p>
        </p:txBody>
      </p:sp>
      <p:pic>
        <p:nvPicPr>
          <p:cNvPr id="8867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" t="11836" r="7161" b="80836"/>
          <a:stretch>
            <a:fillRect/>
          </a:stretch>
        </p:blipFill>
        <p:spPr bwMode="auto">
          <a:xfrm>
            <a:off x="222250" y="1095375"/>
            <a:ext cx="88677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867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" t="18736" r="7161" b="74995"/>
          <a:stretch>
            <a:fillRect/>
          </a:stretch>
        </p:blipFill>
        <p:spPr bwMode="auto">
          <a:xfrm>
            <a:off x="222250" y="1633538"/>
            <a:ext cx="88677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867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" t="24414" r="7161" b="69115"/>
          <a:stretch>
            <a:fillRect/>
          </a:stretch>
        </p:blipFill>
        <p:spPr bwMode="auto">
          <a:xfrm>
            <a:off x="222250" y="2076450"/>
            <a:ext cx="8867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867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" t="30275" r="7161" b="63252"/>
          <a:stretch>
            <a:fillRect/>
          </a:stretch>
        </p:blipFill>
        <p:spPr bwMode="auto">
          <a:xfrm>
            <a:off x="222250" y="2533650"/>
            <a:ext cx="8867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8679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" t="36137" r="7161" b="57228"/>
          <a:stretch>
            <a:fillRect/>
          </a:stretch>
        </p:blipFill>
        <p:spPr bwMode="auto">
          <a:xfrm>
            <a:off x="222250" y="2990850"/>
            <a:ext cx="88677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867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" t="42345" r="7161" b="51550"/>
          <a:stretch>
            <a:fillRect/>
          </a:stretch>
        </p:blipFill>
        <p:spPr bwMode="auto">
          <a:xfrm>
            <a:off x="222250" y="3475038"/>
            <a:ext cx="88677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8679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" t="48042" r="7161" b="45689"/>
          <a:stretch>
            <a:fillRect/>
          </a:stretch>
        </p:blipFill>
        <p:spPr bwMode="auto">
          <a:xfrm>
            <a:off x="222250" y="3919538"/>
            <a:ext cx="88677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8679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" t="53883" r="7161" b="39827"/>
          <a:stretch>
            <a:fillRect/>
          </a:stretch>
        </p:blipFill>
        <p:spPr bwMode="auto">
          <a:xfrm>
            <a:off x="222250" y="4375150"/>
            <a:ext cx="886777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8679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" t="59746" r="7161" b="33783"/>
          <a:stretch>
            <a:fillRect/>
          </a:stretch>
        </p:blipFill>
        <p:spPr bwMode="auto">
          <a:xfrm>
            <a:off x="222250" y="4832350"/>
            <a:ext cx="8867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8679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" t="65790" r="7161" b="28105"/>
          <a:stretch>
            <a:fillRect/>
          </a:stretch>
        </p:blipFill>
        <p:spPr bwMode="auto">
          <a:xfrm>
            <a:off x="222250" y="5303838"/>
            <a:ext cx="88677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8679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" t="71835" r="7161" b="21877"/>
          <a:stretch>
            <a:fillRect/>
          </a:stretch>
        </p:blipFill>
        <p:spPr bwMode="auto">
          <a:xfrm>
            <a:off x="222250" y="5775325"/>
            <a:ext cx="886777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8679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" t="77167" r="6627" b="14468"/>
          <a:stretch>
            <a:fillRect/>
          </a:stretch>
        </p:blipFill>
        <p:spPr bwMode="auto">
          <a:xfrm>
            <a:off x="222250" y="6191250"/>
            <a:ext cx="892175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886800" name="Line 16"/>
          <p:cNvSpPr>
            <a:spLocks noChangeShapeType="1"/>
          </p:cNvSpPr>
          <p:nvPr/>
        </p:nvSpPr>
        <p:spPr bwMode="auto">
          <a:xfrm>
            <a:off x="2552700" y="1193800"/>
            <a:ext cx="14288" cy="5043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6801" name="Line 17"/>
          <p:cNvSpPr>
            <a:spLocks noChangeShapeType="1"/>
          </p:cNvSpPr>
          <p:nvPr/>
        </p:nvSpPr>
        <p:spPr bwMode="auto">
          <a:xfrm>
            <a:off x="3467100" y="1181100"/>
            <a:ext cx="14288" cy="5043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6802" name="Line 18"/>
          <p:cNvSpPr>
            <a:spLocks noChangeShapeType="1"/>
          </p:cNvSpPr>
          <p:nvPr/>
        </p:nvSpPr>
        <p:spPr bwMode="auto">
          <a:xfrm>
            <a:off x="4394200" y="1206500"/>
            <a:ext cx="14288" cy="5043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6803" name="Line 19"/>
          <p:cNvSpPr>
            <a:spLocks noChangeShapeType="1"/>
          </p:cNvSpPr>
          <p:nvPr/>
        </p:nvSpPr>
        <p:spPr bwMode="auto">
          <a:xfrm>
            <a:off x="5308600" y="1193800"/>
            <a:ext cx="14288" cy="5043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6804" name="Line 20"/>
          <p:cNvSpPr>
            <a:spLocks noChangeShapeType="1"/>
          </p:cNvSpPr>
          <p:nvPr/>
        </p:nvSpPr>
        <p:spPr bwMode="auto">
          <a:xfrm>
            <a:off x="6223000" y="1181100"/>
            <a:ext cx="14288" cy="5043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6805" name="Line 21"/>
          <p:cNvSpPr>
            <a:spLocks noChangeShapeType="1"/>
          </p:cNvSpPr>
          <p:nvPr/>
        </p:nvSpPr>
        <p:spPr bwMode="auto">
          <a:xfrm>
            <a:off x="7150100" y="1168400"/>
            <a:ext cx="14288" cy="5043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6806" name="Line 22"/>
          <p:cNvSpPr>
            <a:spLocks noChangeShapeType="1"/>
          </p:cNvSpPr>
          <p:nvPr/>
        </p:nvSpPr>
        <p:spPr bwMode="auto">
          <a:xfrm>
            <a:off x="8064500" y="1181100"/>
            <a:ext cx="14288" cy="5043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6807" name="Line 23"/>
          <p:cNvSpPr>
            <a:spLocks noChangeShapeType="1"/>
          </p:cNvSpPr>
          <p:nvPr/>
        </p:nvSpPr>
        <p:spPr bwMode="auto">
          <a:xfrm>
            <a:off x="8991600" y="1181100"/>
            <a:ext cx="14288" cy="5043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6808" name="Line 24"/>
          <p:cNvSpPr>
            <a:spLocks noChangeShapeType="1"/>
          </p:cNvSpPr>
          <p:nvPr/>
        </p:nvSpPr>
        <p:spPr bwMode="auto">
          <a:xfrm>
            <a:off x="1638300" y="1181100"/>
            <a:ext cx="14288" cy="5043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6809" name="Text Box 25"/>
          <p:cNvSpPr txBox="1">
            <a:spLocks noChangeArrowheads="1"/>
          </p:cNvSpPr>
          <p:nvPr/>
        </p:nvSpPr>
        <p:spPr bwMode="auto">
          <a:xfrm rot="-1332021">
            <a:off x="279400" y="2544763"/>
            <a:ext cx="8861425" cy="1190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600" b="1">
                <a:solidFill>
                  <a:srgbClr val="CC0000"/>
                </a:solidFill>
                <a:latin typeface="Arial" panose="020B0604020202020204" pitchFamily="34" charset="0"/>
              </a:rPr>
              <a:t>I/O module must be able to operate at both device and memory/CPU speeds.</a:t>
            </a:r>
          </a:p>
        </p:txBody>
      </p:sp>
    </p:spTree>
    <p:extLst>
      <p:ext uri="{BB962C8B-B14F-4D97-AF65-F5344CB8AC3E}">
        <p14:creationId xmlns:p14="http://schemas.microsoft.com/office/powerpoint/2010/main" val="72915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680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5. Error Detection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Mechanical and electrical malfunctions</a:t>
            </a:r>
          </a:p>
          <a:p>
            <a:pPr lvl="1"/>
            <a:r>
              <a:rPr lang="en-US" altLang="en-US"/>
              <a:t>Report to CPU.</a:t>
            </a:r>
          </a:p>
          <a:p>
            <a:pPr lvl="1"/>
            <a:r>
              <a:rPr lang="en-US" altLang="en-US"/>
              <a:t>e.g., paper jam, bad disk sector/track.</a:t>
            </a:r>
          </a:p>
          <a:p>
            <a:r>
              <a:rPr lang="en-US" altLang="en-US"/>
              <a:t>Unintentional changes to transmitted bit pattern</a:t>
            </a:r>
          </a:p>
          <a:p>
            <a:pPr lvl="1"/>
            <a:r>
              <a:rPr lang="en-US" altLang="en-US"/>
              <a:t>Detected using error-detecting codes.</a:t>
            </a:r>
          </a:p>
          <a:p>
            <a:pPr lvl="1"/>
            <a:r>
              <a:rPr lang="en-US" altLang="en-US"/>
              <a:t>e.g., parity bit (ASCII).</a:t>
            </a:r>
          </a:p>
        </p:txBody>
      </p:sp>
    </p:spTree>
    <p:extLst>
      <p:ext uri="{BB962C8B-B14F-4D97-AF65-F5344CB8AC3E}">
        <p14:creationId xmlns:p14="http://schemas.microsoft.com/office/powerpoint/2010/main" val="49895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I/O Module Structure</a:t>
            </a:r>
          </a:p>
        </p:txBody>
      </p:sp>
      <p:sp>
        <p:nvSpPr>
          <p:cNvPr id="891912" name="Rectangle 8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686800" cy="1320800"/>
          </a:xfrm>
        </p:spPr>
        <p:txBody>
          <a:bodyPr>
            <a:spAutoFit/>
          </a:bodyPr>
          <a:lstStyle/>
          <a:p>
            <a:pPr marL="287338" indent="-287338">
              <a:lnSpc>
                <a:spcPct val="80000"/>
              </a:lnSpc>
              <a:tabLst>
                <a:tab pos="463550" algn="l"/>
              </a:tabLst>
            </a:pPr>
            <a:r>
              <a:rPr lang="en-US" altLang="en-US" sz="2100"/>
              <a:t>St./Ctrl. registers: hold device status or accept control info from CPU.</a:t>
            </a:r>
          </a:p>
          <a:p>
            <a:pPr marL="287338" indent="-287338">
              <a:lnSpc>
                <a:spcPct val="80000"/>
              </a:lnSpc>
              <a:tabLst>
                <a:tab pos="463550" algn="l"/>
              </a:tabLst>
            </a:pPr>
            <a:r>
              <a:rPr lang="en-US" altLang="en-US" sz="2100"/>
              <a:t>CPU issues commands to I/O module via control lines.</a:t>
            </a:r>
          </a:p>
          <a:p>
            <a:pPr marL="287338" indent="-287338">
              <a:lnSpc>
                <a:spcPct val="80000"/>
              </a:lnSpc>
              <a:tabLst>
                <a:tab pos="463550" algn="l"/>
              </a:tabLst>
            </a:pPr>
            <a:r>
              <a:rPr lang="en-US" altLang="en-US" sz="2100"/>
              <a:t>Some control lines are also used by I/O module for bus arbitration.</a:t>
            </a:r>
          </a:p>
          <a:p>
            <a:pPr marL="287338" indent="-287338">
              <a:lnSpc>
                <a:spcPct val="80000"/>
              </a:lnSpc>
              <a:tabLst>
                <a:tab pos="463550" algn="l"/>
              </a:tabLst>
            </a:pPr>
            <a:r>
              <a:rPr lang="en-US" altLang="en-US" sz="2100"/>
              <a:t>Module controlling more than 1 device has a set of unique addresses.</a:t>
            </a:r>
          </a:p>
        </p:txBody>
      </p:sp>
      <p:pic>
        <p:nvPicPr>
          <p:cNvPr id="8919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6" t="24911" r="77840" b="25117"/>
          <a:stretch>
            <a:fillRect/>
          </a:stretch>
        </p:blipFill>
        <p:spPr bwMode="auto">
          <a:xfrm>
            <a:off x="250825" y="2822575"/>
            <a:ext cx="1476375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919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57" t="24518" r="9837" b="25117"/>
          <a:stretch>
            <a:fillRect/>
          </a:stretch>
        </p:blipFill>
        <p:spPr bwMode="auto">
          <a:xfrm>
            <a:off x="7216775" y="2792413"/>
            <a:ext cx="1436688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9191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7" t="23700" r="20810" b="25117"/>
          <a:stretch>
            <a:fillRect/>
          </a:stretch>
        </p:blipFill>
        <p:spPr bwMode="auto">
          <a:xfrm>
            <a:off x="1649413" y="2727325"/>
            <a:ext cx="5886450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68313" y="2492375"/>
            <a:ext cx="1076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1400" b="1">
                <a:latin typeface="Times New Roman" panose="02020603050405020304" pitchFamily="18" charset="0"/>
              </a:rPr>
              <a:t>Interface to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1400" b="1">
                <a:latin typeface="Times New Roman" panose="02020603050405020304" pitchFamily="18" charset="0"/>
              </a:rPr>
              <a:t>System Bus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556500" y="2420938"/>
            <a:ext cx="1408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1400" b="1">
                <a:latin typeface="Times New Roman" panose="02020603050405020304" pitchFamily="18" charset="0"/>
              </a:rPr>
              <a:t>Interface to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1400" b="1">
                <a:latin typeface="Times New Roman" panose="02020603050405020304" pitchFamily="18" charset="0"/>
              </a:rPr>
              <a:t>External Device</a:t>
            </a:r>
          </a:p>
        </p:txBody>
      </p:sp>
      <p:sp>
        <p:nvSpPr>
          <p:cNvPr id="12" name="Left Brace 11"/>
          <p:cNvSpPr>
            <a:spLocks/>
          </p:cNvSpPr>
          <p:nvPr/>
        </p:nvSpPr>
        <p:spPr bwMode="auto">
          <a:xfrm rot="5400000">
            <a:off x="8136732" y="2404269"/>
            <a:ext cx="215900" cy="1296987"/>
          </a:xfrm>
          <a:prstGeom prst="leftBrace">
            <a:avLst>
              <a:gd name="adj1" fmla="val 8344"/>
              <a:gd name="adj2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Left Brace 12"/>
          <p:cNvSpPr>
            <a:spLocks/>
          </p:cNvSpPr>
          <p:nvPr/>
        </p:nvSpPr>
        <p:spPr bwMode="auto">
          <a:xfrm rot="5400000">
            <a:off x="863600" y="2457450"/>
            <a:ext cx="215900" cy="12954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23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912" grpId="0" build="p"/>
      <p:bldP spid="9" grpId="0"/>
      <p:bldP spid="11" grpId="0"/>
      <p:bldP spid="12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I/O Module Design Decisions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I/O module lets CPU view a wide range of devices in a simple-minded way.</a:t>
            </a:r>
          </a:p>
          <a:p>
            <a:r>
              <a:rPr lang="en-US" altLang="en-US"/>
              <a:t>Module may </a:t>
            </a:r>
            <a:r>
              <a:rPr lang="en-US" altLang="en-US">
                <a:solidFill>
                  <a:srgbClr val="3333FF"/>
                </a:solidFill>
              </a:rPr>
              <a:t>hide device properties</a:t>
            </a:r>
            <a:r>
              <a:rPr lang="en-US" altLang="en-US"/>
              <a:t> from CPU:</a:t>
            </a:r>
          </a:p>
          <a:p>
            <a:pPr lvl="1"/>
            <a:r>
              <a:rPr lang="en-US" altLang="en-US"/>
              <a:t>Quite </a:t>
            </a:r>
            <a:r>
              <a:rPr lang="en-US" altLang="en-US">
                <a:solidFill>
                  <a:srgbClr val="FF0000"/>
                </a:solidFill>
              </a:rPr>
              <a:t>complex module design</a:t>
            </a:r>
            <a:r>
              <a:rPr lang="en-US" altLang="en-US"/>
              <a:t>.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Simple CPU commands</a:t>
            </a:r>
            <a:r>
              <a:rPr lang="en-US" altLang="en-US"/>
              <a:t> (e.g., render object).</a:t>
            </a:r>
          </a:p>
          <a:p>
            <a:pPr lvl="1"/>
            <a:r>
              <a:rPr lang="en-US" altLang="en-US"/>
              <a:t>Referred to as </a:t>
            </a:r>
            <a:r>
              <a:rPr lang="en-US" altLang="en-US" b="1">
                <a:solidFill>
                  <a:srgbClr val="FF0000"/>
                </a:solidFill>
              </a:rPr>
              <a:t>I/O channel</a:t>
            </a:r>
            <a:r>
              <a:rPr lang="en-US" altLang="en-US"/>
              <a:t> (</a:t>
            </a:r>
            <a:r>
              <a:rPr lang="en-US" altLang="en-US" b="1">
                <a:solidFill>
                  <a:srgbClr val="FF0000"/>
                </a:solidFill>
              </a:rPr>
              <a:t>I/O processor</a:t>
            </a:r>
            <a:r>
              <a:rPr lang="en-US" altLang="en-US"/>
              <a:t>).</a:t>
            </a:r>
          </a:p>
          <a:p>
            <a:pPr lvl="1"/>
            <a:r>
              <a:rPr lang="en-US" altLang="en-US"/>
              <a:t>Common in mainframes.</a:t>
            </a:r>
          </a:p>
          <a:p>
            <a:r>
              <a:rPr lang="en-US" altLang="en-US"/>
              <a:t>Module may </a:t>
            </a:r>
            <a:r>
              <a:rPr lang="en-US" altLang="en-US">
                <a:solidFill>
                  <a:srgbClr val="3333FF"/>
                </a:solidFill>
              </a:rPr>
              <a:t>reveal device properties</a:t>
            </a:r>
            <a:r>
              <a:rPr lang="en-US" altLang="en-US"/>
              <a:t> to CPU:</a:t>
            </a:r>
          </a:p>
          <a:p>
            <a:pPr lvl="1"/>
            <a:r>
              <a:rPr lang="en-US" altLang="en-US"/>
              <a:t>Relatively </a:t>
            </a:r>
            <a:r>
              <a:rPr lang="en-US" altLang="en-US">
                <a:solidFill>
                  <a:srgbClr val="FF0000"/>
                </a:solidFill>
              </a:rPr>
              <a:t>simple module design</a:t>
            </a:r>
            <a:r>
              <a:rPr lang="en-US" altLang="en-US"/>
              <a:t>.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Detailed CPU commands</a:t>
            </a:r>
            <a:r>
              <a:rPr lang="en-US" altLang="en-US"/>
              <a:t> (e.g., rewind tape).</a:t>
            </a:r>
          </a:p>
          <a:p>
            <a:pPr lvl="1"/>
            <a:r>
              <a:rPr lang="en-US" altLang="en-US"/>
              <a:t>Referred to as </a:t>
            </a:r>
            <a:r>
              <a:rPr lang="en-US" altLang="en-US" b="1">
                <a:solidFill>
                  <a:srgbClr val="FF0000"/>
                </a:solidFill>
              </a:rPr>
              <a:t>I/O controller</a:t>
            </a:r>
            <a:r>
              <a:rPr lang="en-US" altLang="en-US"/>
              <a:t> (</a:t>
            </a:r>
            <a:r>
              <a:rPr lang="en-US" altLang="en-US" b="1">
                <a:solidFill>
                  <a:srgbClr val="FF0000"/>
                </a:solidFill>
              </a:rPr>
              <a:t>device controller</a:t>
            </a:r>
            <a:r>
              <a:rPr lang="en-US" altLang="en-US"/>
              <a:t>).</a:t>
            </a:r>
          </a:p>
          <a:p>
            <a:pPr lvl="1"/>
            <a:r>
              <a:rPr lang="en-US" altLang="en-US"/>
              <a:t>Common in microcomputers.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782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Reading Material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/>
              <a:t>Stallings, Chapter 6:</a:t>
            </a:r>
          </a:p>
          <a:p>
            <a:pPr lvl="1"/>
            <a:r>
              <a:rPr lang="en-US" altLang="en-US" dirty="0"/>
              <a:t>Pages 205 – 209</a:t>
            </a:r>
          </a:p>
          <a:p>
            <a:pPr lvl="1"/>
            <a:r>
              <a:rPr lang="en-US" altLang="en-US" dirty="0"/>
              <a:t>Pages 215 – 217</a:t>
            </a:r>
          </a:p>
          <a:p>
            <a:r>
              <a:rPr lang="en-US" altLang="en-US" dirty="0"/>
              <a:t>Stallings, Chapter 7:</a:t>
            </a:r>
          </a:p>
          <a:p>
            <a:pPr lvl="1"/>
            <a:r>
              <a:rPr lang="en-US" altLang="en-US" dirty="0"/>
              <a:t>Pages 222 – 228</a:t>
            </a:r>
          </a:p>
          <a:p>
            <a:endParaRPr lang="en-CA" altLang="en-US" dirty="0"/>
          </a:p>
          <a:p>
            <a:pPr lvl="1"/>
            <a:endParaRPr lang="en-US" altLang="en-US" dirty="0"/>
          </a:p>
          <a:p>
            <a:pPr lvl="1"/>
            <a:endParaRPr lang="en-CA" altLang="en-US" dirty="0"/>
          </a:p>
          <a:p>
            <a:pPr>
              <a:buFontTx/>
              <a:buNone/>
            </a:pP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99952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Types of External Memory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363"/>
              </a:lnSpc>
              <a:spcBef>
                <a:spcPts val="2400"/>
              </a:spcBef>
              <a:defRPr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Magnetic Disk</a:t>
            </a:r>
          </a:p>
          <a:p>
            <a:pPr>
              <a:lnSpc>
                <a:spcPts val="3363"/>
              </a:lnSpc>
              <a:spcBef>
                <a:spcPts val="2400"/>
              </a:spcBef>
              <a:defRPr/>
            </a:pP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Redundant Array of Independent Disks (RAID)</a:t>
            </a:r>
          </a:p>
          <a:p>
            <a:pPr>
              <a:lnSpc>
                <a:spcPts val="3363"/>
              </a:lnSpc>
              <a:spcBef>
                <a:spcPts val="2400"/>
              </a:spcBef>
              <a:defRPr/>
            </a:pP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Optical Disk</a:t>
            </a:r>
          </a:p>
          <a:p>
            <a:pPr>
              <a:lnSpc>
                <a:spcPts val="3363"/>
              </a:lnSpc>
              <a:spcBef>
                <a:spcPts val="2400"/>
              </a:spcBef>
              <a:defRPr/>
            </a:pPr>
            <a:r>
              <a:rPr lang="en-GB" dirty="0">
                <a:solidFill>
                  <a:srgbClr val="FF0000"/>
                </a:solidFill>
              </a:rPr>
              <a:t>Solid-State Drive (SSD)</a:t>
            </a:r>
          </a:p>
          <a:p>
            <a:pPr>
              <a:lnSpc>
                <a:spcPts val="3363"/>
              </a:lnSpc>
              <a:spcBef>
                <a:spcPts val="2400"/>
              </a:spcBef>
              <a:defRPr/>
            </a:pPr>
            <a:r>
              <a:rPr lang="en-GB" dirty="0">
                <a:solidFill>
                  <a:srgbClr val="FF0000"/>
                </a:solidFill>
              </a:rPr>
              <a:t>Magnetic Tape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Solid-State Drive (SSD)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Purpose</a:t>
            </a:r>
            <a:r>
              <a:rPr lang="en-US" altLang="en-US"/>
              <a:t>: complement or even replace HDDs!</a:t>
            </a:r>
          </a:p>
          <a:p>
            <a:r>
              <a:rPr lang="en-US" altLang="en-US"/>
              <a:t>The term “solid-state” refers to electronic circuitry built with semiconductors.</a:t>
            </a:r>
          </a:p>
          <a:p>
            <a:r>
              <a:rPr lang="en-US" altLang="en-US"/>
              <a:t>SSD’s store data in </a:t>
            </a:r>
            <a:r>
              <a:rPr lang="en-US" altLang="en-US">
                <a:solidFill>
                  <a:srgbClr val="FF0000"/>
                </a:solidFill>
              </a:rPr>
              <a:t>flash memory</a:t>
            </a:r>
            <a:r>
              <a:rPr lang="en-US" altLang="en-US"/>
              <a:t> cells.</a:t>
            </a:r>
          </a:p>
          <a:p>
            <a:r>
              <a:rPr lang="en-US" altLang="en-US"/>
              <a:t>Each flash memory cell is built using a </a:t>
            </a:r>
            <a:r>
              <a:rPr lang="en-US" altLang="en-US" b="1"/>
              <a:t>single</a:t>
            </a:r>
            <a:r>
              <a:rPr lang="en-US" altLang="en-US"/>
              <a:t> transistor: </a:t>
            </a:r>
            <a:r>
              <a:rPr lang="en-US" altLang="en-US">
                <a:solidFill>
                  <a:srgbClr val="FF0000"/>
                </a:solidFill>
              </a:rPr>
              <a:t>floating-gate MOSFET</a:t>
            </a:r>
            <a:r>
              <a:rPr lang="en-US" altLang="en-US"/>
              <a:t> (</a:t>
            </a:r>
            <a:r>
              <a:rPr lang="en-US" altLang="en-US">
                <a:solidFill>
                  <a:srgbClr val="FF0000"/>
                </a:solidFill>
              </a:rPr>
              <a:t>FG-MOSFET</a:t>
            </a:r>
            <a:r>
              <a:rPr lang="en-US" altLang="en-US"/>
              <a:t>)</a:t>
            </a:r>
            <a:r>
              <a:rPr lang="en-US" altLang="en-US">
                <a:sym typeface="Wingdings" panose="05000000000000000000" pitchFamily="2" charset="2"/>
              </a:rPr>
              <a:t>.</a:t>
            </a:r>
            <a:endParaRPr lang="en-US" altLang="en-US"/>
          </a:p>
        </p:txBody>
      </p:sp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221163"/>
            <a:ext cx="4503737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651500" y="4149725"/>
            <a:ext cx="2922588" cy="2087563"/>
            <a:chOff x="5652120" y="4149725"/>
            <a:chExt cx="2922588" cy="2087563"/>
          </a:xfrm>
        </p:grpSpPr>
        <p:sp>
          <p:nvSpPr>
            <p:cNvPr id="11270" name="Line 12"/>
            <p:cNvSpPr>
              <a:spLocks noChangeShapeType="1"/>
            </p:cNvSpPr>
            <p:nvPr/>
          </p:nvSpPr>
          <p:spPr bwMode="auto">
            <a:xfrm rot="5400000">
              <a:off x="7082458" y="4581525"/>
              <a:ext cx="0" cy="863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1" name="Line 13"/>
            <p:cNvSpPr>
              <a:spLocks noChangeShapeType="1"/>
            </p:cNvSpPr>
            <p:nvPr/>
          </p:nvSpPr>
          <p:spPr bwMode="auto">
            <a:xfrm rot="5400000">
              <a:off x="7082458" y="4797425"/>
              <a:ext cx="0" cy="863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2" name="Line 14"/>
            <p:cNvSpPr>
              <a:spLocks noChangeShapeType="1"/>
            </p:cNvSpPr>
            <p:nvPr/>
          </p:nvSpPr>
          <p:spPr bwMode="auto">
            <a:xfrm rot="5400000">
              <a:off x="7082458" y="5013325"/>
              <a:ext cx="0" cy="863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3" name="Line 15"/>
            <p:cNvSpPr>
              <a:spLocks noChangeShapeType="1"/>
            </p:cNvSpPr>
            <p:nvPr/>
          </p:nvSpPr>
          <p:spPr bwMode="auto">
            <a:xfrm rot="5400000" flipH="1">
              <a:off x="6866558" y="4797425"/>
              <a:ext cx="431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4" name="Line 16"/>
            <p:cNvSpPr>
              <a:spLocks noChangeShapeType="1"/>
            </p:cNvSpPr>
            <p:nvPr/>
          </p:nvSpPr>
          <p:spPr bwMode="auto">
            <a:xfrm rot="5400000" flipH="1">
              <a:off x="6471270" y="5626101"/>
              <a:ext cx="3587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5" name="Line 17"/>
            <p:cNvSpPr>
              <a:spLocks noChangeShapeType="1"/>
            </p:cNvSpPr>
            <p:nvPr/>
          </p:nvSpPr>
          <p:spPr bwMode="auto">
            <a:xfrm rot="5400000" flipH="1">
              <a:off x="7334870" y="5626101"/>
              <a:ext cx="3587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6" name="Line 18"/>
            <p:cNvSpPr>
              <a:spLocks noChangeShapeType="1"/>
            </p:cNvSpPr>
            <p:nvPr/>
          </p:nvSpPr>
          <p:spPr bwMode="auto">
            <a:xfrm rot="5400000">
              <a:off x="6218858" y="5373688"/>
              <a:ext cx="0" cy="863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7" name="Line 19"/>
            <p:cNvSpPr>
              <a:spLocks noChangeShapeType="1"/>
            </p:cNvSpPr>
            <p:nvPr/>
          </p:nvSpPr>
          <p:spPr bwMode="auto">
            <a:xfrm rot="5400000">
              <a:off x="7946058" y="5373688"/>
              <a:ext cx="0" cy="863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8" name="Oval 13"/>
            <p:cNvSpPr>
              <a:spLocks noChangeArrowheads="1"/>
            </p:cNvSpPr>
            <p:nvPr/>
          </p:nvSpPr>
          <p:spPr bwMode="auto">
            <a:xfrm>
              <a:off x="7011020" y="4508500"/>
              <a:ext cx="144463" cy="144463"/>
            </a:xfrm>
            <a:prstGeom prst="ellipse">
              <a:avLst/>
            </a:prstGeom>
            <a:solidFill>
              <a:schemeClr val="tx1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279" name="Oval 14"/>
            <p:cNvSpPr>
              <a:spLocks noChangeArrowheads="1"/>
            </p:cNvSpPr>
            <p:nvPr/>
          </p:nvSpPr>
          <p:spPr bwMode="auto">
            <a:xfrm>
              <a:off x="8308008" y="5732463"/>
              <a:ext cx="142875" cy="144462"/>
            </a:xfrm>
            <a:prstGeom prst="ellipse">
              <a:avLst/>
            </a:prstGeom>
            <a:solidFill>
              <a:schemeClr val="tx1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280" name="Oval 15"/>
            <p:cNvSpPr>
              <a:spLocks noChangeArrowheads="1"/>
            </p:cNvSpPr>
            <p:nvPr/>
          </p:nvSpPr>
          <p:spPr bwMode="auto">
            <a:xfrm>
              <a:off x="5715620" y="5732463"/>
              <a:ext cx="144463" cy="144462"/>
            </a:xfrm>
            <a:prstGeom prst="ellipse">
              <a:avLst/>
            </a:prstGeom>
            <a:solidFill>
              <a:schemeClr val="tx1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281" name="TextBox 16"/>
            <p:cNvSpPr txBox="1">
              <a:spLocks noChangeArrowheads="1"/>
            </p:cNvSpPr>
            <p:nvPr/>
          </p:nvSpPr>
          <p:spPr bwMode="auto">
            <a:xfrm>
              <a:off x="6841158" y="4149725"/>
              <a:ext cx="5302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latin typeface="Arial" panose="020B0604020202020204" pitchFamily="34" charset="0"/>
                  <a:cs typeface="Arial" panose="020B0604020202020204" pitchFamily="34" charset="0"/>
                </a:rPr>
                <a:t>CG</a:t>
              </a:r>
              <a:endParaRPr kumimoji="0"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82" name="TextBox 17"/>
            <p:cNvSpPr txBox="1">
              <a:spLocks noChangeArrowheads="1"/>
            </p:cNvSpPr>
            <p:nvPr/>
          </p:nvSpPr>
          <p:spPr bwMode="auto">
            <a:xfrm>
              <a:off x="5652120" y="5867400"/>
              <a:ext cx="3508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kumimoji="0"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83" name="TextBox 18"/>
            <p:cNvSpPr txBox="1">
              <a:spLocks noChangeArrowheads="1"/>
            </p:cNvSpPr>
            <p:nvPr/>
          </p:nvSpPr>
          <p:spPr bwMode="auto">
            <a:xfrm>
              <a:off x="8234983" y="5867400"/>
              <a:ext cx="3397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kumimoji="0"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84" name="TextBox 19"/>
            <p:cNvSpPr txBox="1">
              <a:spLocks noChangeArrowheads="1"/>
            </p:cNvSpPr>
            <p:nvPr/>
          </p:nvSpPr>
          <p:spPr bwMode="auto">
            <a:xfrm>
              <a:off x="7514258" y="5040313"/>
              <a:ext cx="5048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latin typeface="Arial" panose="020B0604020202020204" pitchFamily="34" charset="0"/>
                  <a:cs typeface="Arial" panose="020B0604020202020204" pitchFamily="34" charset="0"/>
                </a:rPr>
                <a:t>FG</a:t>
              </a:r>
              <a:endParaRPr kumimoji="0"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0"/>
          <p:cNvSpPr>
            <a:spLocks noChangeArrowheads="1"/>
          </p:cNvSpPr>
          <p:nvPr/>
        </p:nvSpPr>
        <p:spPr bwMode="auto">
          <a:xfrm>
            <a:off x="3933825" y="1339850"/>
            <a:ext cx="1368425" cy="360363"/>
          </a:xfrm>
          <a:prstGeom prst="rightArrow">
            <a:avLst>
              <a:gd name="adj1" fmla="val 50000"/>
              <a:gd name="adj2" fmla="val 96446"/>
            </a:avLst>
          </a:prstGeom>
          <a:solidFill>
            <a:srgbClr val="FF66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nl-NL" altLang="en-US" sz="1400" b="1">
                <a:latin typeface="Times New Roman" panose="02020603050405020304" pitchFamily="18" charset="0"/>
              </a:rPr>
              <a:t>programming</a:t>
            </a:r>
            <a:endParaRPr kumimoji="0" lang="en-US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8195" name="AutoShape 23"/>
          <p:cNvSpPr>
            <a:spLocks noChangeArrowheads="1"/>
          </p:cNvSpPr>
          <p:nvPr/>
        </p:nvSpPr>
        <p:spPr bwMode="auto">
          <a:xfrm flipH="1">
            <a:off x="3933825" y="1700213"/>
            <a:ext cx="1368425" cy="360362"/>
          </a:xfrm>
          <a:prstGeom prst="rightArrow">
            <a:avLst>
              <a:gd name="adj1" fmla="val 50000"/>
              <a:gd name="adj2" fmla="val 96376"/>
            </a:avLst>
          </a:prstGeom>
          <a:solidFill>
            <a:srgbClr val="FF66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nl-NL" altLang="en-US" sz="1400" b="1">
                <a:latin typeface="Times New Roman" panose="02020603050405020304" pitchFamily="18" charset="0"/>
              </a:rPr>
              <a:t>erasing</a:t>
            </a:r>
            <a:endParaRPr kumimoji="0" lang="en-US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22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States of FG-MOSFET</a:t>
            </a:r>
          </a:p>
        </p:txBody>
      </p:sp>
      <p:sp>
        <p:nvSpPr>
          <p:cNvPr id="8197" name="Content Placeholder 4"/>
          <p:cNvSpPr>
            <a:spLocks noGrp="1"/>
          </p:cNvSpPr>
          <p:nvPr>
            <p:ph sz="half" idx="2"/>
          </p:nvPr>
        </p:nvSpPr>
        <p:spPr>
          <a:xfrm>
            <a:off x="4622800" y="2492375"/>
            <a:ext cx="4013200" cy="421322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u="sng">
                <a:solidFill>
                  <a:srgbClr val="00B050"/>
                </a:solidFill>
              </a:rPr>
              <a:t>Logic 0</a:t>
            </a:r>
          </a:p>
          <a:p>
            <a:r>
              <a:rPr lang="en-US" altLang="en-US"/>
              <a:t>Electrons trapped on the FG.</a:t>
            </a:r>
          </a:p>
          <a:p>
            <a:r>
              <a:rPr lang="en-US" altLang="en-US">
                <a:solidFill>
                  <a:srgbClr val="00B050"/>
                </a:solidFill>
              </a:rPr>
              <a:t>Higher</a:t>
            </a:r>
            <a:r>
              <a:rPr lang="en-US" altLang="en-US"/>
              <a:t> threshold voltage (</a:t>
            </a:r>
            <a:r>
              <a:rPr lang="en-US" altLang="en-US" b="1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="1" i="1" baseline="-25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b="1" baseline="-25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Forming the channel (i.e., turning transistor on) requires applying a slightly </a:t>
            </a:r>
            <a:r>
              <a:rPr lang="en-US" altLang="en-US">
                <a:solidFill>
                  <a:srgbClr val="00B050"/>
                </a:solidFill>
              </a:rPr>
              <a:t>higher</a:t>
            </a:r>
            <a:r>
              <a:rPr lang="en-US" altLang="en-US"/>
              <a:t> voltage to CG.</a:t>
            </a:r>
          </a:p>
        </p:txBody>
      </p:sp>
      <p:sp>
        <p:nvSpPr>
          <p:cNvPr id="8198" name="Content Placeholder 6"/>
          <p:cNvSpPr>
            <a:spLocks noGrp="1"/>
          </p:cNvSpPr>
          <p:nvPr>
            <p:ph sz="half" idx="1"/>
          </p:nvPr>
        </p:nvSpPr>
        <p:spPr>
          <a:xfrm>
            <a:off x="457200" y="2492375"/>
            <a:ext cx="4013200" cy="421322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u="sng">
                <a:solidFill>
                  <a:srgbClr val="FF0000"/>
                </a:solidFill>
              </a:rPr>
              <a:t>Logic 1</a:t>
            </a:r>
          </a:p>
          <a:p>
            <a:r>
              <a:rPr lang="en-US" altLang="en-US"/>
              <a:t>No electrons trapped on the FG.</a:t>
            </a:r>
          </a:p>
          <a:p>
            <a:r>
              <a:rPr lang="en-US" altLang="en-US">
                <a:solidFill>
                  <a:srgbClr val="FF0000"/>
                </a:solidFill>
              </a:rPr>
              <a:t>Smaller</a:t>
            </a:r>
            <a:r>
              <a:rPr lang="en-US" altLang="en-US"/>
              <a:t> threshold voltage (</a:t>
            </a:r>
            <a:r>
              <a:rPr lang="en-US" altLang="en-US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="1" i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Forming the channel (i.e., turning transistor on) requires applying a relatively </a:t>
            </a:r>
            <a:r>
              <a:rPr lang="en-US" altLang="en-US">
                <a:solidFill>
                  <a:srgbClr val="FF0000"/>
                </a:solidFill>
              </a:rPr>
              <a:t>smaller</a:t>
            </a:r>
            <a:r>
              <a:rPr lang="en-US" altLang="en-US"/>
              <a:t> voltage to CG.</a:t>
            </a:r>
          </a:p>
        </p:txBody>
      </p:sp>
      <p:pic>
        <p:nvPicPr>
          <p:cNvPr id="81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1274763"/>
            <a:ext cx="2314575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3" y="1258888"/>
            <a:ext cx="2346325" cy="109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1" name="Line 5"/>
          <p:cNvSpPr>
            <a:spLocks noChangeShapeType="1"/>
          </p:cNvSpPr>
          <p:nvPr/>
        </p:nvSpPr>
        <p:spPr bwMode="auto">
          <a:xfrm flipV="1">
            <a:off x="3717925" y="1268413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Line 6"/>
          <p:cNvSpPr>
            <a:spLocks noChangeShapeType="1"/>
          </p:cNvSpPr>
          <p:nvPr/>
        </p:nvSpPr>
        <p:spPr bwMode="auto">
          <a:xfrm>
            <a:off x="3717925" y="2205038"/>
            <a:ext cx="1501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Freeform 7"/>
          <p:cNvSpPr>
            <a:spLocks/>
          </p:cNvSpPr>
          <p:nvPr/>
        </p:nvSpPr>
        <p:spPr bwMode="auto">
          <a:xfrm>
            <a:off x="3984625" y="1341438"/>
            <a:ext cx="587375" cy="863600"/>
          </a:xfrm>
          <a:custGeom>
            <a:avLst/>
            <a:gdLst>
              <a:gd name="T0" fmla="*/ 0 w 1225"/>
              <a:gd name="T1" fmla="*/ 2147483646 h 1339"/>
              <a:gd name="T2" fmla="*/ 2147483646 w 1225"/>
              <a:gd name="T3" fmla="*/ 2147483646 h 1339"/>
              <a:gd name="T4" fmla="*/ 2147483646 w 1225"/>
              <a:gd name="T5" fmla="*/ 2147483646 h 1339"/>
              <a:gd name="T6" fmla="*/ 2147483646 w 1225"/>
              <a:gd name="T7" fmla="*/ 0 h 1339"/>
              <a:gd name="T8" fmla="*/ 0 60000 65536"/>
              <a:gd name="T9" fmla="*/ 0 60000 65536"/>
              <a:gd name="T10" fmla="*/ 0 60000 65536"/>
              <a:gd name="T11" fmla="*/ 0 60000 65536"/>
              <a:gd name="T12" fmla="*/ 0 w 1225"/>
              <a:gd name="T13" fmla="*/ 0 h 1339"/>
              <a:gd name="T14" fmla="*/ 1225 w 1225"/>
              <a:gd name="T15" fmla="*/ 1339 h 13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5" h="1339">
                <a:moveTo>
                  <a:pt x="0" y="1316"/>
                </a:moveTo>
                <a:cubicBezTo>
                  <a:pt x="60" y="1293"/>
                  <a:pt x="212" y="1339"/>
                  <a:pt x="363" y="1180"/>
                </a:cubicBezTo>
                <a:cubicBezTo>
                  <a:pt x="514" y="1021"/>
                  <a:pt x="763" y="560"/>
                  <a:pt x="907" y="363"/>
                </a:cubicBezTo>
                <a:cubicBezTo>
                  <a:pt x="1051" y="166"/>
                  <a:pt x="1138" y="83"/>
                  <a:pt x="1225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Text Box 8"/>
          <p:cNvSpPr txBox="1">
            <a:spLocks noChangeArrowheads="1"/>
          </p:cNvSpPr>
          <p:nvPr/>
        </p:nvSpPr>
        <p:spPr bwMode="auto">
          <a:xfrm>
            <a:off x="3419475" y="1052513"/>
            <a:ext cx="3333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nl-NL" altLang="en-US" sz="1600" b="1" i="1">
                <a:latin typeface="Times New Roman" panose="02020603050405020304" pitchFamily="18" charset="0"/>
              </a:rPr>
              <a:t>I</a:t>
            </a:r>
            <a:r>
              <a:rPr kumimoji="0" lang="nl-NL" altLang="en-US" sz="1600" b="1" i="1" baseline="-25000">
                <a:latin typeface="Times New Roman" panose="02020603050405020304" pitchFamily="18" charset="0"/>
              </a:rPr>
              <a:t>d</a:t>
            </a:r>
            <a:endParaRPr kumimoji="0" lang="en-US" altLang="en-US" sz="16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205" name="Text Box 9"/>
          <p:cNvSpPr txBox="1">
            <a:spLocks noChangeArrowheads="1"/>
          </p:cNvSpPr>
          <p:nvPr/>
        </p:nvSpPr>
        <p:spPr bwMode="auto">
          <a:xfrm>
            <a:off x="5003800" y="2154238"/>
            <a:ext cx="442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nl-NL" altLang="en-US" sz="1600" b="1" i="1">
                <a:latin typeface="Times New Roman" panose="02020603050405020304" pitchFamily="18" charset="0"/>
              </a:rPr>
              <a:t>V</a:t>
            </a:r>
            <a:r>
              <a:rPr kumimoji="0" lang="nl-NL" altLang="en-US" sz="1600" b="1" i="1" baseline="-25000">
                <a:latin typeface="Times New Roman" panose="02020603050405020304" pitchFamily="18" charset="0"/>
              </a:rPr>
              <a:t>gs</a:t>
            </a:r>
            <a:endParaRPr kumimoji="0" lang="en-US" altLang="en-US" sz="16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206" name="Line 21"/>
          <p:cNvSpPr>
            <a:spLocks noChangeShapeType="1"/>
          </p:cNvSpPr>
          <p:nvPr/>
        </p:nvSpPr>
        <p:spPr bwMode="auto">
          <a:xfrm flipV="1">
            <a:off x="3979863" y="2111375"/>
            <a:ext cx="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7" name="Rectangle 22"/>
          <p:cNvSpPr>
            <a:spLocks noChangeArrowheads="1"/>
          </p:cNvSpPr>
          <p:nvPr/>
        </p:nvSpPr>
        <p:spPr bwMode="auto">
          <a:xfrm>
            <a:off x="3797300" y="2154238"/>
            <a:ext cx="473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nl-NL" altLang="en-US" sz="1600" b="1" i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kumimoji="0" lang="nl-NL" altLang="en-US" sz="16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kumimoji="0" lang="nl-NL" altLang="en-US" sz="16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kumimoji="0" lang="en-US" altLang="en-US" sz="1600" b="1" baseline="-25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8" name="Line 21"/>
          <p:cNvSpPr>
            <a:spLocks noChangeShapeType="1"/>
          </p:cNvSpPr>
          <p:nvPr/>
        </p:nvSpPr>
        <p:spPr bwMode="auto">
          <a:xfrm flipV="1">
            <a:off x="4405313" y="2111375"/>
            <a:ext cx="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9" name="Rectangle 22"/>
          <p:cNvSpPr>
            <a:spLocks noChangeArrowheads="1"/>
          </p:cNvSpPr>
          <p:nvPr/>
        </p:nvSpPr>
        <p:spPr bwMode="auto">
          <a:xfrm>
            <a:off x="4140200" y="2154238"/>
            <a:ext cx="473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nl-NL" altLang="en-US" sz="1600" b="1" i="1">
                <a:solidFill>
                  <a:srgbClr val="00B050"/>
                </a:solidFill>
                <a:latin typeface="Times New Roman" panose="02020603050405020304" pitchFamily="18" charset="0"/>
              </a:rPr>
              <a:t>V</a:t>
            </a:r>
            <a:r>
              <a:rPr kumimoji="0" lang="nl-NL" altLang="en-US" sz="1600" b="1" i="1" baseline="-25000">
                <a:solidFill>
                  <a:srgbClr val="00B050"/>
                </a:solidFill>
                <a:latin typeface="Times New Roman" panose="02020603050405020304" pitchFamily="18" charset="0"/>
              </a:rPr>
              <a:t>T</a:t>
            </a:r>
            <a:r>
              <a:rPr kumimoji="0" lang="nl-NL" altLang="en-US" sz="1600" b="1" baseline="-25000">
                <a:solidFill>
                  <a:srgbClr val="00B050"/>
                </a:solidFill>
                <a:latin typeface="Times New Roman" panose="02020603050405020304" pitchFamily="18" charset="0"/>
              </a:rPr>
              <a:t>0</a:t>
            </a:r>
            <a:endParaRPr kumimoji="0" lang="en-US" altLang="en-US" sz="1600" b="1" baseline="-2500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10" name="Freeform 7"/>
          <p:cNvSpPr>
            <a:spLocks/>
          </p:cNvSpPr>
          <p:nvPr/>
        </p:nvSpPr>
        <p:spPr bwMode="auto">
          <a:xfrm>
            <a:off x="4427538" y="1341438"/>
            <a:ext cx="587375" cy="863600"/>
          </a:xfrm>
          <a:custGeom>
            <a:avLst/>
            <a:gdLst>
              <a:gd name="T0" fmla="*/ 0 w 1225"/>
              <a:gd name="T1" fmla="*/ 2147483646 h 1339"/>
              <a:gd name="T2" fmla="*/ 2147483646 w 1225"/>
              <a:gd name="T3" fmla="*/ 2147483646 h 1339"/>
              <a:gd name="T4" fmla="*/ 2147483646 w 1225"/>
              <a:gd name="T5" fmla="*/ 2147483646 h 1339"/>
              <a:gd name="T6" fmla="*/ 2147483646 w 1225"/>
              <a:gd name="T7" fmla="*/ 0 h 1339"/>
              <a:gd name="T8" fmla="*/ 0 60000 65536"/>
              <a:gd name="T9" fmla="*/ 0 60000 65536"/>
              <a:gd name="T10" fmla="*/ 0 60000 65536"/>
              <a:gd name="T11" fmla="*/ 0 60000 65536"/>
              <a:gd name="T12" fmla="*/ 0 w 1225"/>
              <a:gd name="T13" fmla="*/ 0 h 1339"/>
              <a:gd name="T14" fmla="*/ 1225 w 1225"/>
              <a:gd name="T15" fmla="*/ 1339 h 13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5" h="1339">
                <a:moveTo>
                  <a:pt x="0" y="1316"/>
                </a:moveTo>
                <a:cubicBezTo>
                  <a:pt x="60" y="1293"/>
                  <a:pt x="212" y="1339"/>
                  <a:pt x="363" y="1180"/>
                </a:cubicBezTo>
                <a:cubicBezTo>
                  <a:pt x="514" y="1021"/>
                  <a:pt x="763" y="560"/>
                  <a:pt x="907" y="363"/>
                </a:cubicBezTo>
                <a:cubicBezTo>
                  <a:pt x="1051" y="166"/>
                  <a:pt x="1138" y="83"/>
                  <a:pt x="1225" y="0"/>
                </a:cubicBezTo>
              </a:path>
            </a:pathLst>
          </a:custGeom>
          <a:noFill/>
          <a:ln w="28575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TextBox 18"/>
          <p:cNvSpPr txBox="1">
            <a:spLocks noChangeArrowheads="1"/>
          </p:cNvSpPr>
          <p:nvPr/>
        </p:nvSpPr>
        <p:spPr bwMode="auto">
          <a:xfrm>
            <a:off x="4295775" y="1052513"/>
            <a:ext cx="492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600" b="1">
                <a:solidFill>
                  <a:srgbClr val="FF0000"/>
                </a:solidFill>
                <a:latin typeface="Times New Roman" panose="02020603050405020304" pitchFamily="18" charset="0"/>
              </a:rPr>
              <a:t>“1”</a:t>
            </a:r>
            <a:endParaRPr kumimoji="0" lang="en-US" altLang="en-US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12" name="TextBox 19"/>
          <p:cNvSpPr txBox="1">
            <a:spLocks noChangeArrowheads="1"/>
          </p:cNvSpPr>
          <p:nvPr/>
        </p:nvSpPr>
        <p:spPr bwMode="auto">
          <a:xfrm>
            <a:off x="4799013" y="1052513"/>
            <a:ext cx="4937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600" b="1">
                <a:solidFill>
                  <a:srgbClr val="00B050"/>
                </a:solidFill>
                <a:latin typeface="Times New Roman" panose="02020603050405020304" pitchFamily="18" charset="0"/>
              </a:rPr>
              <a:t>“0”</a:t>
            </a:r>
            <a:endParaRPr kumimoji="0" lang="en-US" altLang="en-US" sz="2400" b="1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nimBg="1"/>
      <p:bldP spid="8195" grpId="0" animBg="1"/>
      <p:bldP spid="8197" grpId="0" build="p"/>
      <p:bldP spid="8204" grpId="0"/>
      <p:bldP spid="8205" grpId="0"/>
      <p:bldP spid="8207" grpId="0"/>
      <p:bldP spid="8209" grpId="0"/>
      <p:bldP spid="8211" grpId="0"/>
      <p:bldP spid="82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Read/Program/Erase Flash Memory Cell </a:t>
            </a:r>
          </a:p>
        </p:txBody>
      </p:sp>
      <p:sp>
        <p:nvSpPr>
          <p:cNvPr id="921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To read:</a:t>
            </a:r>
          </a:p>
          <a:p>
            <a:pPr lvl="1"/>
            <a:r>
              <a:rPr lang="en-US" altLang="en-US"/>
              <a:t>Apply voltage </a:t>
            </a:r>
            <a:r>
              <a:rPr lang="en-US" altLang="en-US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="1" i="1" baseline="-25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/>
              <a:t> to CG s.t. </a:t>
            </a:r>
            <a:r>
              <a:rPr lang="en-US" altLang="en-US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="1" i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/>
              <a:t>&lt;</a:t>
            </a:r>
            <a:r>
              <a:rPr lang="en-US" altLang="en-US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="1" i="1" baseline="-25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/>
              <a:t>&lt;</a:t>
            </a:r>
            <a:r>
              <a:rPr lang="en-US" altLang="en-US" b="1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="1" i="1" baseline="-25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b="1" baseline="-25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Measure (sense) drain current 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/>
              <a:t>).</a:t>
            </a:r>
          </a:p>
          <a:p>
            <a:pPr lvl="2"/>
            <a:r>
              <a:rPr lang="en-US" altLang="en-US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i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>
                <a:solidFill>
                  <a:srgbClr val="FF0000"/>
                </a:solidFill>
              </a:rPr>
              <a:t> &gt; 0 </a:t>
            </a:r>
            <a:r>
              <a:rPr lang="en-US" altLang="en-US">
                <a:solidFill>
                  <a:srgbClr val="FF0000"/>
                </a:solidFill>
                <a:sym typeface="Wingdings" panose="05000000000000000000" pitchFamily="2" charset="2"/>
              </a:rPr>
              <a:t> transistor on  logic 1</a:t>
            </a:r>
            <a:r>
              <a:rPr lang="en-US" altLang="en-US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altLang="en-US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i="1" baseline="-25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lang="en-US" altLang="en-US">
                <a:solidFill>
                  <a:srgbClr val="00B050"/>
                </a:solidFill>
                <a:sym typeface="Wingdings" panose="05000000000000000000" pitchFamily="2" charset="2"/>
              </a:rPr>
              <a:t> = 0  transistor off  logic 0</a:t>
            </a:r>
            <a:r>
              <a:rPr lang="en-US" altLang="en-US">
                <a:sym typeface="Wingdings" panose="05000000000000000000" pitchFamily="2" charset="2"/>
              </a:rPr>
              <a:t>.</a:t>
            </a:r>
          </a:p>
          <a:p>
            <a:r>
              <a:rPr lang="en-US" altLang="en-US">
                <a:sym typeface="Wingdings" panose="05000000000000000000" pitchFamily="2" charset="2"/>
              </a:rPr>
              <a:t>To program (write “0”):</a:t>
            </a:r>
          </a:p>
          <a:p>
            <a:pPr lvl="1"/>
            <a:r>
              <a:rPr lang="en-US" altLang="en-US"/>
              <a:t>Apply high +ve voltage to CG &amp; D.</a:t>
            </a:r>
          </a:p>
          <a:p>
            <a:pPr lvl="1"/>
            <a:r>
              <a:rPr lang="en-US" altLang="en-US"/>
              <a:t>Electrons jump from channel through</a:t>
            </a:r>
          </a:p>
          <a:p>
            <a:pPr lvl="1">
              <a:buFontTx/>
              <a:buNone/>
            </a:pPr>
            <a:r>
              <a:rPr lang="en-US" altLang="en-US"/>
              <a:t>insulating layer onto FG </a:t>
            </a:r>
            <a:r>
              <a:rPr lang="en-US" altLang="en-US">
                <a:sym typeface="Wingdings" panose="05000000000000000000" pitchFamily="2" charset="2"/>
              </a:rPr>
              <a:t></a:t>
            </a:r>
            <a:r>
              <a:rPr lang="en-US" altLang="en-US"/>
              <a:t> </a:t>
            </a:r>
            <a:r>
              <a:rPr lang="en-US" altLang="en-US" b="1"/>
              <a:t>hot-electron injection</a:t>
            </a:r>
            <a:r>
              <a:rPr lang="en-US" altLang="en-US"/>
              <a:t>.</a:t>
            </a:r>
          </a:p>
          <a:p>
            <a:r>
              <a:rPr lang="en-US" altLang="en-US"/>
              <a:t>To erase (write “1”):</a:t>
            </a:r>
          </a:p>
          <a:p>
            <a:pPr lvl="1"/>
            <a:r>
              <a:rPr lang="en-US" altLang="en-US"/>
              <a:t>Apply high voltage diff. between D &amp; CG.</a:t>
            </a:r>
          </a:p>
          <a:p>
            <a:pPr lvl="1"/>
            <a:r>
              <a:rPr lang="en-US" altLang="en-US"/>
              <a:t>Electrons pulled off FG through insul-</a:t>
            </a:r>
          </a:p>
          <a:p>
            <a:pPr lvl="1">
              <a:buFontTx/>
              <a:buNone/>
            </a:pPr>
            <a:r>
              <a:rPr lang="en-US" altLang="en-US"/>
              <a:t>ating layer to D </a:t>
            </a:r>
            <a:r>
              <a:rPr lang="en-US" altLang="en-US">
                <a:sym typeface="Wingdings" panose="05000000000000000000" pitchFamily="2" charset="2"/>
              </a:rPr>
              <a:t> </a:t>
            </a:r>
            <a:r>
              <a:rPr lang="en-US" altLang="en-US" b="1">
                <a:sym typeface="Wingdings" panose="05000000000000000000" pitchFamily="2" charset="2"/>
              </a:rPr>
              <a:t>quantum tunneling</a:t>
            </a:r>
            <a:r>
              <a:rPr lang="en-US" altLang="en-US">
                <a:sym typeface="Wingdings" panose="05000000000000000000" pitchFamily="2" charset="2"/>
              </a:rPr>
              <a:t>.</a:t>
            </a:r>
            <a:endParaRPr lang="en-US" altLang="en-US"/>
          </a:p>
          <a:p>
            <a:pPr lvl="1"/>
            <a:endParaRPr lang="en-US" alt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7383463" y="2205038"/>
            <a:ext cx="361950" cy="633412"/>
            <a:chOff x="7383463" y="2205038"/>
            <a:chExt cx="361950" cy="633412"/>
          </a:xfrm>
        </p:grpSpPr>
        <p:cxnSp>
          <p:nvCxnSpPr>
            <p:cNvPr id="13333" name="Straight Arrow Connector 18"/>
            <p:cNvCxnSpPr>
              <a:cxnSpLocks noChangeShapeType="1"/>
            </p:cNvCxnSpPr>
            <p:nvPr/>
          </p:nvCxnSpPr>
          <p:spPr bwMode="auto">
            <a:xfrm flipV="1">
              <a:off x="7556500" y="2205038"/>
              <a:ext cx="11113" cy="358775"/>
            </a:xfrm>
            <a:prstGeom prst="straightConnector1">
              <a:avLst/>
            </a:prstGeom>
            <a:noFill/>
            <a:ln w="38100" algn="ctr">
              <a:solidFill>
                <a:srgbClr val="3333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34" name="Rectangle 22"/>
            <p:cNvSpPr>
              <a:spLocks noChangeArrowheads="1"/>
            </p:cNvSpPr>
            <p:nvPr/>
          </p:nvSpPr>
          <p:spPr bwMode="auto">
            <a:xfrm>
              <a:off x="7383463" y="2500313"/>
              <a:ext cx="3619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nl-NL" altLang="en-US" sz="1600" b="1" i="1">
                  <a:solidFill>
                    <a:srgbClr val="3333FF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0" lang="nl-NL" altLang="en-US" sz="1600" b="1" i="1" baseline="-25000">
                  <a:solidFill>
                    <a:srgbClr val="3333FF"/>
                  </a:solidFill>
                  <a:latin typeface="Times New Roman" panose="02020603050405020304" pitchFamily="18" charset="0"/>
                </a:rPr>
                <a:t>r</a:t>
              </a:r>
              <a:endParaRPr kumimoji="0" lang="en-US" altLang="en-US" sz="1600" b="1" baseline="-25000">
                <a:solidFill>
                  <a:srgbClr val="3333FF"/>
                </a:solidFill>
                <a:latin typeface="Times New Roman" panose="02020603050405020304" pitchFamily="18" charset="0"/>
              </a:endParaRPr>
            </a:p>
          </p:txBody>
        </p:sp>
      </p:grpSp>
      <p:pic>
        <p:nvPicPr>
          <p:cNvPr id="9232" name="Picture 2" descr="File:Flash-Programming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82"/>
          <a:stretch>
            <a:fillRect/>
          </a:stretch>
        </p:blipFill>
        <p:spPr bwMode="auto">
          <a:xfrm>
            <a:off x="6523038" y="2722563"/>
            <a:ext cx="2598737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3" name="Picture 4" descr="File:Flash eras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10"/>
          <a:stretch>
            <a:fillRect/>
          </a:stretch>
        </p:blipFill>
        <p:spPr bwMode="auto">
          <a:xfrm>
            <a:off x="6565900" y="4970463"/>
            <a:ext cx="2555875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615113" y="1052513"/>
            <a:ext cx="2060575" cy="1439862"/>
            <a:chOff x="6615113" y="1052513"/>
            <a:chExt cx="2060575" cy="1439862"/>
          </a:xfrm>
        </p:grpSpPr>
        <p:sp>
          <p:nvSpPr>
            <p:cNvPr id="13321" name="Line 5"/>
            <p:cNvSpPr>
              <a:spLocks noChangeShapeType="1"/>
            </p:cNvSpPr>
            <p:nvPr/>
          </p:nvSpPr>
          <p:spPr bwMode="auto">
            <a:xfrm flipV="1">
              <a:off x="6948488" y="1268413"/>
              <a:ext cx="0" cy="9366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2" name="Line 6"/>
            <p:cNvSpPr>
              <a:spLocks noChangeShapeType="1"/>
            </p:cNvSpPr>
            <p:nvPr/>
          </p:nvSpPr>
          <p:spPr bwMode="auto">
            <a:xfrm>
              <a:off x="6948488" y="2205038"/>
              <a:ext cx="14287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3" name="Freeform 7"/>
            <p:cNvSpPr>
              <a:spLocks/>
            </p:cNvSpPr>
            <p:nvPr/>
          </p:nvSpPr>
          <p:spPr bwMode="auto">
            <a:xfrm>
              <a:off x="7286625" y="1339850"/>
              <a:ext cx="587375" cy="865188"/>
            </a:xfrm>
            <a:custGeom>
              <a:avLst/>
              <a:gdLst>
                <a:gd name="T0" fmla="*/ 0 w 1225"/>
                <a:gd name="T1" fmla="*/ 2147483646 h 1339"/>
                <a:gd name="T2" fmla="*/ 2147483646 w 1225"/>
                <a:gd name="T3" fmla="*/ 2147483646 h 1339"/>
                <a:gd name="T4" fmla="*/ 2147483646 w 1225"/>
                <a:gd name="T5" fmla="*/ 2147483646 h 1339"/>
                <a:gd name="T6" fmla="*/ 2147483646 w 1225"/>
                <a:gd name="T7" fmla="*/ 0 h 13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25"/>
                <a:gd name="T13" fmla="*/ 0 h 1339"/>
                <a:gd name="T14" fmla="*/ 1225 w 1225"/>
                <a:gd name="T15" fmla="*/ 1339 h 13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25" h="1339">
                  <a:moveTo>
                    <a:pt x="0" y="1316"/>
                  </a:moveTo>
                  <a:cubicBezTo>
                    <a:pt x="60" y="1293"/>
                    <a:pt x="212" y="1339"/>
                    <a:pt x="363" y="1180"/>
                  </a:cubicBezTo>
                  <a:cubicBezTo>
                    <a:pt x="514" y="1021"/>
                    <a:pt x="763" y="560"/>
                    <a:pt x="907" y="363"/>
                  </a:cubicBezTo>
                  <a:cubicBezTo>
                    <a:pt x="1051" y="166"/>
                    <a:pt x="1138" y="83"/>
                    <a:pt x="1225" y="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4" name="Text Box 8"/>
            <p:cNvSpPr txBox="1">
              <a:spLocks noChangeArrowheads="1"/>
            </p:cNvSpPr>
            <p:nvPr/>
          </p:nvSpPr>
          <p:spPr bwMode="auto">
            <a:xfrm>
              <a:off x="6615113" y="1052513"/>
              <a:ext cx="3333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nl-NL" altLang="en-US" sz="1600" b="1" i="1">
                  <a:latin typeface="Times New Roman" panose="02020603050405020304" pitchFamily="18" charset="0"/>
                </a:rPr>
                <a:t>I</a:t>
              </a:r>
              <a:r>
                <a:rPr kumimoji="0" lang="nl-NL" altLang="en-US" sz="1600" b="1" i="1" baseline="-25000">
                  <a:latin typeface="Times New Roman" panose="02020603050405020304" pitchFamily="18" charset="0"/>
                </a:rPr>
                <a:t>d</a:t>
              </a:r>
              <a:endParaRPr kumimoji="0" lang="en-US" altLang="en-US" sz="16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3325" name="Text Box 9"/>
            <p:cNvSpPr txBox="1">
              <a:spLocks noChangeArrowheads="1"/>
            </p:cNvSpPr>
            <p:nvPr/>
          </p:nvSpPr>
          <p:spPr bwMode="auto">
            <a:xfrm>
              <a:off x="8234363" y="2154238"/>
              <a:ext cx="44132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nl-NL" altLang="en-US" sz="1600" b="1" i="1">
                  <a:latin typeface="Times New Roman" panose="02020603050405020304" pitchFamily="18" charset="0"/>
                </a:rPr>
                <a:t>V</a:t>
              </a:r>
              <a:r>
                <a:rPr kumimoji="0" lang="nl-NL" altLang="en-US" sz="1600" b="1" i="1" baseline="-25000">
                  <a:latin typeface="Times New Roman" panose="02020603050405020304" pitchFamily="18" charset="0"/>
                </a:rPr>
                <a:t>gs</a:t>
              </a:r>
              <a:endParaRPr kumimoji="0" lang="en-US" altLang="en-US" sz="16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3326" name="Line 21"/>
            <p:cNvSpPr>
              <a:spLocks noChangeShapeType="1"/>
            </p:cNvSpPr>
            <p:nvPr/>
          </p:nvSpPr>
          <p:spPr bwMode="auto">
            <a:xfrm flipV="1">
              <a:off x="7281863" y="2111375"/>
              <a:ext cx="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Rectangle 22"/>
            <p:cNvSpPr>
              <a:spLocks noChangeArrowheads="1"/>
            </p:cNvSpPr>
            <p:nvPr/>
          </p:nvSpPr>
          <p:spPr bwMode="auto">
            <a:xfrm>
              <a:off x="7099300" y="2154238"/>
              <a:ext cx="4730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nl-NL" altLang="en-US" sz="16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0" lang="nl-NL" altLang="en-US" sz="1600" b="1" i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T</a:t>
              </a:r>
              <a:r>
                <a:rPr kumimoji="0" lang="nl-NL" altLang="en-US" sz="16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kumimoji="0" lang="en-US" altLang="en-US" sz="1600" b="1" baseline="-25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8" name="Line 21"/>
            <p:cNvSpPr>
              <a:spLocks noChangeShapeType="1"/>
            </p:cNvSpPr>
            <p:nvPr/>
          </p:nvSpPr>
          <p:spPr bwMode="auto">
            <a:xfrm flipV="1">
              <a:off x="7721600" y="2111375"/>
              <a:ext cx="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Rectangle 22"/>
            <p:cNvSpPr>
              <a:spLocks noChangeArrowheads="1"/>
            </p:cNvSpPr>
            <p:nvPr/>
          </p:nvSpPr>
          <p:spPr bwMode="auto">
            <a:xfrm>
              <a:off x="7585075" y="2154238"/>
              <a:ext cx="4730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nl-NL" altLang="en-US" sz="1600" b="1" i="1">
                  <a:solidFill>
                    <a:srgbClr val="00B050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0" lang="nl-NL" altLang="en-US" sz="1600" b="1" i="1" baseline="-25000">
                  <a:solidFill>
                    <a:srgbClr val="00B050"/>
                  </a:solidFill>
                  <a:latin typeface="Times New Roman" panose="02020603050405020304" pitchFamily="18" charset="0"/>
                </a:rPr>
                <a:t>T</a:t>
              </a:r>
              <a:r>
                <a:rPr kumimoji="0" lang="nl-NL" altLang="en-US" sz="1600" b="1" baseline="-25000">
                  <a:solidFill>
                    <a:srgbClr val="00B050"/>
                  </a:solidFill>
                  <a:latin typeface="Times New Roman" panose="02020603050405020304" pitchFamily="18" charset="0"/>
                </a:rPr>
                <a:t>0</a:t>
              </a:r>
              <a:endParaRPr kumimoji="0" lang="en-US" altLang="en-US" sz="1600" b="1" baseline="-25000">
                <a:solidFill>
                  <a:srgbClr val="00B05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30" name="Freeform 7"/>
            <p:cNvSpPr>
              <a:spLocks/>
            </p:cNvSpPr>
            <p:nvPr/>
          </p:nvSpPr>
          <p:spPr bwMode="auto">
            <a:xfrm>
              <a:off x="7729538" y="1339850"/>
              <a:ext cx="587375" cy="865188"/>
            </a:xfrm>
            <a:custGeom>
              <a:avLst/>
              <a:gdLst>
                <a:gd name="T0" fmla="*/ 0 w 1225"/>
                <a:gd name="T1" fmla="*/ 2147483646 h 1339"/>
                <a:gd name="T2" fmla="*/ 2147483646 w 1225"/>
                <a:gd name="T3" fmla="*/ 2147483646 h 1339"/>
                <a:gd name="T4" fmla="*/ 2147483646 w 1225"/>
                <a:gd name="T5" fmla="*/ 2147483646 h 1339"/>
                <a:gd name="T6" fmla="*/ 2147483646 w 1225"/>
                <a:gd name="T7" fmla="*/ 0 h 13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25"/>
                <a:gd name="T13" fmla="*/ 0 h 1339"/>
                <a:gd name="T14" fmla="*/ 1225 w 1225"/>
                <a:gd name="T15" fmla="*/ 1339 h 13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25" h="1339">
                  <a:moveTo>
                    <a:pt x="0" y="1316"/>
                  </a:moveTo>
                  <a:cubicBezTo>
                    <a:pt x="60" y="1293"/>
                    <a:pt x="212" y="1339"/>
                    <a:pt x="363" y="1180"/>
                  </a:cubicBezTo>
                  <a:cubicBezTo>
                    <a:pt x="514" y="1021"/>
                    <a:pt x="763" y="560"/>
                    <a:pt x="907" y="363"/>
                  </a:cubicBezTo>
                  <a:cubicBezTo>
                    <a:pt x="1051" y="166"/>
                    <a:pt x="1138" y="83"/>
                    <a:pt x="1225" y="0"/>
                  </a:cubicBezTo>
                </a:path>
              </a:pathLst>
            </a:custGeom>
            <a:noFill/>
            <a:ln w="28575" cmpd="sng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1" name="TextBox 17"/>
            <p:cNvSpPr txBox="1">
              <a:spLocks noChangeArrowheads="1"/>
            </p:cNvSpPr>
            <p:nvPr/>
          </p:nvSpPr>
          <p:spPr bwMode="auto">
            <a:xfrm>
              <a:off x="7607300" y="1052513"/>
              <a:ext cx="4937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“1”</a:t>
              </a:r>
              <a:endParaRPr kumimoji="0"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32" name="TextBox 18"/>
            <p:cNvSpPr txBox="1">
              <a:spLocks noChangeArrowheads="1"/>
            </p:cNvSpPr>
            <p:nvPr/>
          </p:nvSpPr>
          <p:spPr bwMode="auto">
            <a:xfrm>
              <a:off x="8112125" y="1052513"/>
              <a:ext cx="49212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600" b="1">
                  <a:solidFill>
                    <a:srgbClr val="00B050"/>
                  </a:solidFill>
                  <a:latin typeface="Times New Roman" panose="02020603050405020304" pitchFamily="18" charset="0"/>
                </a:rPr>
                <a:t>“0”</a:t>
              </a:r>
              <a:endParaRPr kumimoji="0" lang="en-US" altLang="en-US" sz="2400" b="1">
                <a:solidFill>
                  <a:srgbClr val="00B05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236" name="Line Callout 3 19"/>
          <p:cNvSpPr>
            <a:spLocks/>
          </p:cNvSpPr>
          <p:nvPr/>
        </p:nvSpPr>
        <p:spPr bwMode="auto">
          <a:xfrm>
            <a:off x="4716463" y="3182938"/>
            <a:ext cx="1439862" cy="576262"/>
          </a:xfrm>
          <a:prstGeom prst="borderCallout3">
            <a:avLst>
              <a:gd name="adj1" fmla="val 45204"/>
              <a:gd name="adj2" fmla="val 98625"/>
              <a:gd name="adj3" fmla="val 76472"/>
              <a:gd name="adj4" fmla="val 118542"/>
              <a:gd name="adj5" fmla="val 34264"/>
              <a:gd name="adj6" fmla="val 123000"/>
              <a:gd name="adj7" fmla="val 66463"/>
              <a:gd name="adj8" fmla="val 142921"/>
            </a:avLst>
          </a:prstGeom>
          <a:solidFill>
            <a:srgbClr val="FF0000"/>
          </a:solidFill>
          <a:ln w="28575" algn="ctr">
            <a:solidFill>
              <a:srgbClr val="FF0000"/>
            </a:solidFill>
            <a:round/>
            <a:headEnd/>
            <a:tailEnd type="arrow" w="med" len="med"/>
          </a:ln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1400" b="1">
                <a:solidFill>
                  <a:schemeClr val="bg1"/>
                </a:solidFill>
                <a:latin typeface="Times New Roman" panose="02020603050405020304" pitchFamily="18" charset="0"/>
              </a:rPr>
              <a:t>Only Applicable to NOR flash!!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13" y="1341438"/>
            <a:ext cx="61341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663" y="4292600"/>
            <a:ext cx="615315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Layouts of Flash Memory</a:t>
            </a:r>
          </a:p>
        </p:txBody>
      </p:sp>
      <p:sp>
        <p:nvSpPr>
          <p:cNvPr id="10245" name="Content Placeholder 9"/>
          <p:cNvSpPr>
            <a:spLocks noGrp="1"/>
          </p:cNvSpPr>
          <p:nvPr>
            <p:ph sz="half" idx="1"/>
          </p:nvPr>
        </p:nvSpPr>
        <p:spPr>
          <a:xfrm>
            <a:off x="34925" y="1052513"/>
            <a:ext cx="2555875" cy="2808287"/>
          </a:xfrm>
        </p:spPr>
        <p:txBody>
          <a:bodyPr/>
          <a:lstStyle/>
          <a:p>
            <a:r>
              <a:rPr lang="en-US" altLang="en-US" sz="1400"/>
              <a:t>Faster read.</a:t>
            </a:r>
          </a:p>
          <a:p>
            <a:pPr lvl="1"/>
            <a:r>
              <a:rPr lang="en-US" altLang="en-US" sz="1400"/>
              <a:t>Transistors directly connected to BL.</a:t>
            </a:r>
          </a:p>
          <a:p>
            <a:r>
              <a:rPr lang="en-US" altLang="en-US" sz="1400"/>
              <a:t>Simpler Interface.</a:t>
            </a:r>
          </a:p>
          <a:p>
            <a:pPr lvl="1"/>
            <a:r>
              <a:rPr lang="en-US" altLang="en-US" sz="1400"/>
              <a:t>Random access.</a:t>
            </a:r>
          </a:p>
          <a:p>
            <a:r>
              <a:rPr lang="en-US" altLang="en-US" sz="1400"/>
              <a:t>Lower error rate.</a:t>
            </a:r>
          </a:p>
          <a:p>
            <a:r>
              <a:rPr lang="en-US" altLang="en-US" sz="1400"/>
              <a:t>Data units</a:t>
            </a:r>
          </a:p>
          <a:p>
            <a:pPr lvl="1"/>
            <a:r>
              <a:rPr lang="en-US" altLang="en-US" sz="1400"/>
              <a:t>Bytes/words.</a:t>
            </a:r>
          </a:p>
          <a:p>
            <a:r>
              <a:rPr lang="en-US" altLang="en-US" sz="1400"/>
              <a:t>Applications</a:t>
            </a:r>
          </a:p>
          <a:p>
            <a:pPr lvl="1"/>
            <a:r>
              <a:rPr lang="en-US" altLang="en-US" sz="1400"/>
              <a:t>ROM replacement.</a:t>
            </a:r>
          </a:p>
          <a:p>
            <a:r>
              <a:rPr lang="en-US" altLang="en-US" sz="1400"/>
              <a:t>Capacity: &lt; 2 Gb.</a:t>
            </a:r>
          </a:p>
        </p:txBody>
      </p:sp>
      <p:pic>
        <p:nvPicPr>
          <p:cNvPr id="10246" name="Picture 10" descr="File:NMOS NO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350" y="1719263"/>
            <a:ext cx="8477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TextBox 10"/>
          <p:cNvSpPr txBox="1">
            <a:spLocks noChangeArrowheads="1"/>
          </p:cNvSpPr>
          <p:nvPr/>
        </p:nvSpPr>
        <p:spPr bwMode="auto">
          <a:xfrm>
            <a:off x="3490913" y="981075"/>
            <a:ext cx="20177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b="1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 Flash</a:t>
            </a:r>
          </a:p>
        </p:txBody>
      </p:sp>
      <p:pic>
        <p:nvPicPr>
          <p:cNvPr id="10248" name="Picture 8" descr="File:NMOS NAND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463" y="4221163"/>
            <a:ext cx="87630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9" name="TextBox 11"/>
          <p:cNvSpPr txBox="1">
            <a:spLocks noChangeArrowheads="1"/>
          </p:cNvSpPr>
          <p:nvPr/>
        </p:nvSpPr>
        <p:spPr bwMode="auto">
          <a:xfrm>
            <a:off x="3419475" y="3933825"/>
            <a:ext cx="23764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b="1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NAND Flash</a:t>
            </a:r>
          </a:p>
        </p:txBody>
      </p:sp>
      <p:sp>
        <p:nvSpPr>
          <p:cNvPr id="10250" name="Content Placeholder 9"/>
          <p:cNvSpPr>
            <a:spLocks noGrp="1"/>
          </p:cNvSpPr>
          <p:nvPr>
            <p:ph sz="half" idx="1"/>
          </p:nvPr>
        </p:nvSpPr>
        <p:spPr>
          <a:xfrm>
            <a:off x="34925" y="4005263"/>
            <a:ext cx="2555875" cy="2736850"/>
          </a:xfrm>
        </p:spPr>
        <p:txBody>
          <a:bodyPr/>
          <a:lstStyle/>
          <a:p>
            <a:r>
              <a:rPr lang="en-US" altLang="en-US" sz="1400"/>
              <a:t>Faster program/erase.</a:t>
            </a:r>
          </a:p>
          <a:p>
            <a:r>
              <a:rPr lang="en-US" altLang="en-US" sz="1400"/>
              <a:t>Higher Density.</a:t>
            </a:r>
          </a:p>
          <a:p>
            <a:pPr lvl="1"/>
            <a:r>
              <a:rPr lang="en-US" altLang="en-US" sz="1400"/>
              <a:t>Less connections to GND/BL.</a:t>
            </a:r>
          </a:p>
          <a:p>
            <a:r>
              <a:rPr lang="en-US" altLang="en-US" sz="1400"/>
              <a:t>Longer life span.</a:t>
            </a:r>
          </a:p>
          <a:p>
            <a:r>
              <a:rPr lang="en-US" altLang="en-US" sz="1400"/>
              <a:t>Data units</a:t>
            </a:r>
          </a:p>
          <a:p>
            <a:pPr lvl="1"/>
            <a:r>
              <a:rPr lang="en-US" altLang="en-US" sz="1400"/>
              <a:t>Pages/blocks.</a:t>
            </a:r>
          </a:p>
          <a:p>
            <a:r>
              <a:rPr lang="en-US" altLang="en-US" sz="1400"/>
              <a:t>Applications</a:t>
            </a:r>
          </a:p>
          <a:p>
            <a:pPr lvl="1"/>
            <a:r>
              <a:rPr lang="en-US" altLang="en-US" sz="1400" b="1">
                <a:solidFill>
                  <a:srgbClr val="FF0000"/>
                </a:solidFill>
              </a:rPr>
              <a:t>SSDs</a:t>
            </a:r>
            <a:r>
              <a:rPr lang="en-US" altLang="en-US" sz="1400"/>
              <a:t>, USB drives, SD Cards.</a:t>
            </a:r>
          </a:p>
          <a:p>
            <a:r>
              <a:rPr lang="en-US" altLang="en-US" sz="1400"/>
              <a:t>Capacity: &lt; 2 Tb.</a:t>
            </a:r>
          </a:p>
        </p:txBody>
      </p:sp>
      <p:cxnSp>
        <p:nvCxnSpPr>
          <p:cNvPr id="10251" name="Straight Connector 15"/>
          <p:cNvCxnSpPr>
            <a:cxnSpLocks noChangeShapeType="1"/>
          </p:cNvCxnSpPr>
          <p:nvPr/>
        </p:nvCxnSpPr>
        <p:spPr bwMode="auto">
          <a:xfrm>
            <a:off x="468313" y="3933825"/>
            <a:ext cx="8207375" cy="0"/>
          </a:xfrm>
          <a:prstGeom prst="line">
            <a:avLst/>
          </a:prstGeom>
          <a:noFill/>
          <a:ln w="76200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2" name="Picture 7" descr="C:\Users\hshehata\AppData\Local\Microsoft\Windows\Temporary Internet Files\Content.IE5\IC7L5VA3\MC900441322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75" y="981075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7" descr="C:\Users\hshehata\AppData\Local\Microsoft\Windows\Temporary Internet Files\Content.IE5\IC7L5VA3\MC900441322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701800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 descr="C:\Users\hshehata\AppData\Local\Microsoft\Windows\Temporary Internet Files\Content.IE5\IC7L5VA3\MC900441322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205038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7" descr="C:\Users\hshehata\AppData\Local\Microsoft\Windows\Temporary Internet Files\Content.IE5\IC7L5VA3\MC900441322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933825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" descr="C:\Users\hshehata\AppData\Local\Microsoft\Windows\Temporary Internet Files\Content.IE5\IC7L5VA3\MC900441322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1767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7" descr="C:\Users\hshehata\AppData\Local\Microsoft\Windows\Temporary Internet Files\Content.IE5\IC7L5VA3\MC900441322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910138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/>
      <p:bldP spid="10247" grpId="0"/>
      <p:bldP spid="10249" grpId="0"/>
      <p:bldP spid="1025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13" y="1341438"/>
            <a:ext cx="61341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663" y="4292600"/>
            <a:ext cx="615315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NAND/NOR Flash – Reading</a:t>
            </a:r>
          </a:p>
        </p:txBody>
      </p:sp>
      <p:cxnSp>
        <p:nvCxnSpPr>
          <p:cNvPr id="15365" name="Straight Connector 15"/>
          <p:cNvCxnSpPr>
            <a:cxnSpLocks noChangeShapeType="1"/>
          </p:cNvCxnSpPr>
          <p:nvPr/>
        </p:nvCxnSpPr>
        <p:spPr bwMode="auto">
          <a:xfrm>
            <a:off x="468313" y="3933825"/>
            <a:ext cx="8207375" cy="0"/>
          </a:xfrm>
          <a:prstGeom prst="line">
            <a:avLst/>
          </a:prstGeom>
          <a:noFill/>
          <a:ln w="76200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971550" y="2925763"/>
            <a:ext cx="361950" cy="633412"/>
            <a:chOff x="971550" y="2925763"/>
            <a:chExt cx="361950" cy="633412"/>
          </a:xfrm>
        </p:grpSpPr>
        <p:cxnSp>
          <p:nvCxnSpPr>
            <p:cNvPr id="15422" name="Straight Arrow Connector 18"/>
            <p:cNvCxnSpPr>
              <a:cxnSpLocks noChangeShapeType="1"/>
            </p:cNvCxnSpPr>
            <p:nvPr/>
          </p:nvCxnSpPr>
          <p:spPr bwMode="auto">
            <a:xfrm flipV="1">
              <a:off x="1144588" y="2925763"/>
              <a:ext cx="11112" cy="358775"/>
            </a:xfrm>
            <a:prstGeom prst="straightConnector1">
              <a:avLst/>
            </a:prstGeom>
            <a:noFill/>
            <a:ln w="38100" algn="ctr">
              <a:solidFill>
                <a:srgbClr val="3333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23" name="Rectangle 22"/>
            <p:cNvSpPr>
              <a:spLocks noChangeArrowheads="1"/>
            </p:cNvSpPr>
            <p:nvPr/>
          </p:nvSpPr>
          <p:spPr bwMode="auto">
            <a:xfrm>
              <a:off x="971550" y="3221038"/>
              <a:ext cx="3619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nl-NL" altLang="en-US" sz="1600" b="1" i="1">
                  <a:solidFill>
                    <a:srgbClr val="3333FF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0" lang="nl-NL" altLang="en-US" sz="1600" b="1" i="1" baseline="-25000">
                  <a:solidFill>
                    <a:srgbClr val="3333FF"/>
                  </a:solidFill>
                  <a:latin typeface="Times New Roman" panose="02020603050405020304" pitchFamily="18" charset="0"/>
                </a:rPr>
                <a:t>r</a:t>
              </a:r>
              <a:endParaRPr kumimoji="0" lang="en-US" altLang="en-US" sz="1600" b="1" baseline="-25000">
                <a:solidFill>
                  <a:srgbClr val="3333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206375" y="1773238"/>
            <a:ext cx="2062163" cy="1439862"/>
            <a:chOff x="206375" y="1773238"/>
            <a:chExt cx="2062163" cy="1439862"/>
          </a:xfrm>
        </p:grpSpPr>
        <p:sp>
          <p:nvSpPr>
            <p:cNvPr id="15410" name="Line 5"/>
            <p:cNvSpPr>
              <a:spLocks noChangeShapeType="1"/>
            </p:cNvSpPr>
            <p:nvPr/>
          </p:nvSpPr>
          <p:spPr bwMode="auto">
            <a:xfrm flipV="1">
              <a:off x="539750" y="1989138"/>
              <a:ext cx="0" cy="9366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1" name="Line 6"/>
            <p:cNvSpPr>
              <a:spLocks noChangeShapeType="1"/>
            </p:cNvSpPr>
            <p:nvPr/>
          </p:nvSpPr>
          <p:spPr bwMode="auto">
            <a:xfrm>
              <a:off x="539750" y="2924175"/>
              <a:ext cx="1430338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2" name="Freeform 7"/>
            <p:cNvSpPr>
              <a:spLocks/>
            </p:cNvSpPr>
            <p:nvPr/>
          </p:nvSpPr>
          <p:spPr bwMode="auto">
            <a:xfrm>
              <a:off x="877888" y="2060575"/>
              <a:ext cx="587375" cy="865188"/>
            </a:xfrm>
            <a:custGeom>
              <a:avLst/>
              <a:gdLst>
                <a:gd name="T0" fmla="*/ 0 w 1225"/>
                <a:gd name="T1" fmla="*/ 2147483646 h 1339"/>
                <a:gd name="T2" fmla="*/ 2147483646 w 1225"/>
                <a:gd name="T3" fmla="*/ 2147483646 h 1339"/>
                <a:gd name="T4" fmla="*/ 2147483646 w 1225"/>
                <a:gd name="T5" fmla="*/ 2147483646 h 1339"/>
                <a:gd name="T6" fmla="*/ 2147483646 w 1225"/>
                <a:gd name="T7" fmla="*/ 0 h 13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25"/>
                <a:gd name="T13" fmla="*/ 0 h 1339"/>
                <a:gd name="T14" fmla="*/ 1225 w 1225"/>
                <a:gd name="T15" fmla="*/ 1339 h 13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25" h="1339">
                  <a:moveTo>
                    <a:pt x="0" y="1316"/>
                  </a:moveTo>
                  <a:cubicBezTo>
                    <a:pt x="60" y="1293"/>
                    <a:pt x="212" y="1339"/>
                    <a:pt x="363" y="1180"/>
                  </a:cubicBezTo>
                  <a:cubicBezTo>
                    <a:pt x="514" y="1021"/>
                    <a:pt x="763" y="560"/>
                    <a:pt x="907" y="363"/>
                  </a:cubicBezTo>
                  <a:cubicBezTo>
                    <a:pt x="1051" y="166"/>
                    <a:pt x="1138" y="83"/>
                    <a:pt x="1225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3" name="Text Box 8"/>
            <p:cNvSpPr txBox="1">
              <a:spLocks noChangeArrowheads="1"/>
            </p:cNvSpPr>
            <p:nvPr/>
          </p:nvSpPr>
          <p:spPr bwMode="auto">
            <a:xfrm>
              <a:off x="206375" y="1773238"/>
              <a:ext cx="3333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nl-NL" altLang="en-US" sz="1600" b="1" i="1">
                  <a:latin typeface="Times New Roman" panose="02020603050405020304" pitchFamily="18" charset="0"/>
                </a:rPr>
                <a:t>I</a:t>
              </a:r>
              <a:r>
                <a:rPr kumimoji="0" lang="nl-NL" altLang="en-US" sz="1600" b="1" i="1" baseline="-25000">
                  <a:latin typeface="Times New Roman" panose="02020603050405020304" pitchFamily="18" charset="0"/>
                </a:rPr>
                <a:t>d</a:t>
              </a:r>
              <a:endParaRPr kumimoji="0" lang="en-US" altLang="en-US" sz="16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5414" name="Text Box 9"/>
            <p:cNvSpPr txBox="1">
              <a:spLocks noChangeArrowheads="1"/>
            </p:cNvSpPr>
            <p:nvPr/>
          </p:nvSpPr>
          <p:spPr bwMode="auto">
            <a:xfrm>
              <a:off x="1827213" y="2874963"/>
              <a:ext cx="44132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nl-NL" altLang="en-US" sz="1600" b="1" i="1">
                  <a:latin typeface="Times New Roman" panose="02020603050405020304" pitchFamily="18" charset="0"/>
                </a:rPr>
                <a:t>V</a:t>
              </a:r>
              <a:r>
                <a:rPr kumimoji="0" lang="nl-NL" altLang="en-US" sz="1600" b="1" i="1" baseline="-25000">
                  <a:latin typeface="Times New Roman" panose="02020603050405020304" pitchFamily="18" charset="0"/>
                </a:rPr>
                <a:t>gs</a:t>
              </a:r>
              <a:endParaRPr kumimoji="0" lang="en-US" altLang="en-US" sz="16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5415" name="Line 21"/>
            <p:cNvSpPr>
              <a:spLocks noChangeShapeType="1"/>
            </p:cNvSpPr>
            <p:nvPr/>
          </p:nvSpPr>
          <p:spPr bwMode="auto">
            <a:xfrm flipV="1">
              <a:off x="874713" y="2832100"/>
              <a:ext cx="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6" name="Rectangle 22"/>
            <p:cNvSpPr>
              <a:spLocks noChangeArrowheads="1"/>
            </p:cNvSpPr>
            <p:nvPr/>
          </p:nvSpPr>
          <p:spPr bwMode="auto">
            <a:xfrm>
              <a:off x="690563" y="2874963"/>
              <a:ext cx="4730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nl-NL" altLang="en-US" sz="1600" b="1" i="1">
                  <a:latin typeface="Times New Roman" panose="02020603050405020304" pitchFamily="18" charset="0"/>
                </a:rPr>
                <a:t>V</a:t>
              </a:r>
              <a:r>
                <a:rPr kumimoji="0" lang="nl-NL" altLang="en-US" sz="1600" b="1" i="1" baseline="-25000">
                  <a:latin typeface="Times New Roman" panose="02020603050405020304" pitchFamily="18" charset="0"/>
                </a:rPr>
                <a:t>T</a:t>
              </a:r>
              <a:r>
                <a:rPr kumimoji="0" lang="nl-NL" altLang="en-US" sz="1600" b="1" baseline="-25000">
                  <a:latin typeface="Times New Roman" panose="02020603050405020304" pitchFamily="18" charset="0"/>
                </a:rPr>
                <a:t>1</a:t>
              </a:r>
              <a:endParaRPr kumimoji="0" lang="en-US" altLang="en-US" sz="16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5417" name="Line 21"/>
            <p:cNvSpPr>
              <a:spLocks noChangeShapeType="1"/>
            </p:cNvSpPr>
            <p:nvPr/>
          </p:nvSpPr>
          <p:spPr bwMode="auto">
            <a:xfrm flipV="1">
              <a:off x="1312863" y="2832100"/>
              <a:ext cx="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8" name="Rectangle 22"/>
            <p:cNvSpPr>
              <a:spLocks noChangeArrowheads="1"/>
            </p:cNvSpPr>
            <p:nvPr/>
          </p:nvSpPr>
          <p:spPr bwMode="auto">
            <a:xfrm>
              <a:off x="1176338" y="2874963"/>
              <a:ext cx="4730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nl-NL" altLang="en-US" sz="1600" b="1" i="1">
                  <a:latin typeface="Times New Roman" panose="02020603050405020304" pitchFamily="18" charset="0"/>
                </a:rPr>
                <a:t>V</a:t>
              </a:r>
              <a:r>
                <a:rPr kumimoji="0" lang="nl-NL" altLang="en-US" sz="1600" b="1" i="1" baseline="-25000">
                  <a:latin typeface="Times New Roman" panose="02020603050405020304" pitchFamily="18" charset="0"/>
                </a:rPr>
                <a:t>T</a:t>
              </a:r>
              <a:r>
                <a:rPr kumimoji="0" lang="nl-NL" altLang="en-US" sz="1600" b="1" baseline="-25000">
                  <a:latin typeface="Times New Roman" panose="02020603050405020304" pitchFamily="18" charset="0"/>
                </a:rPr>
                <a:t>0</a:t>
              </a:r>
              <a:endParaRPr kumimoji="0" lang="en-US" altLang="en-US" sz="16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5419" name="Freeform 7"/>
            <p:cNvSpPr>
              <a:spLocks/>
            </p:cNvSpPr>
            <p:nvPr/>
          </p:nvSpPr>
          <p:spPr bwMode="auto">
            <a:xfrm>
              <a:off x="1322388" y="2060575"/>
              <a:ext cx="587375" cy="865188"/>
            </a:xfrm>
            <a:custGeom>
              <a:avLst/>
              <a:gdLst>
                <a:gd name="T0" fmla="*/ 0 w 1225"/>
                <a:gd name="T1" fmla="*/ 2147483646 h 1339"/>
                <a:gd name="T2" fmla="*/ 2147483646 w 1225"/>
                <a:gd name="T3" fmla="*/ 2147483646 h 1339"/>
                <a:gd name="T4" fmla="*/ 2147483646 w 1225"/>
                <a:gd name="T5" fmla="*/ 2147483646 h 1339"/>
                <a:gd name="T6" fmla="*/ 2147483646 w 1225"/>
                <a:gd name="T7" fmla="*/ 0 h 13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25"/>
                <a:gd name="T13" fmla="*/ 0 h 1339"/>
                <a:gd name="T14" fmla="*/ 1225 w 1225"/>
                <a:gd name="T15" fmla="*/ 1339 h 13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25" h="1339">
                  <a:moveTo>
                    <a:pt x="0" y="1316"/>
                  </a:moveTo>
                  <a:cubicBezTo>
                    <a:pt x="60" y="1293"/>
                    <a:pt x="212" y="1339"/>
                    <a:pt x="363" y="1180"/>
                  </a:cubicBezTo>
                  <a:cubicBezTo>
                    <a:pt x="514" y="1021"/>
                    <a:pt x="763" y="560"/>
                    <a:pt x="907" y="363"/>
                  </a:cubicBezTo>
                  <a:cubicBezTo>
                    <a:pt x="1051" y="166"/>
                    <a:pt x="1138" y="83"/>
                    <a:pt x="1225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20" name="TextBox 25"/>
            <p:cNvSpPr txBox="1">
              <a:spLocks noChangeArrowheads="1"/>
            </p:cNvSpPr>
            <p:nvPr/>
          </p:nvSpPr>
          <p:spPr bwMode="auto">
            <a:xfrm>
              <a:off x="1200150" y="1773238"/>
              <a:ext cx="49212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600" b="1">
                  <a:latin typeface="Times New Roman" panose="02020603050405020304" pitchFamily="18" charset="0"/>
                </a:rPr>
                <a:t>“1”</a:t>
              </a:r>
              <a:endParaRPr kumimoji="0" lang="en-U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5421" name="TextBox 26"/>
            <p:cNvSpPr txBox="1">
              <a:spLocks noChangeArrowheads="1"/>
            </p:cNvSpPr>
            <p:nvPr/>
          </p:nvSpPr>
          <p:spPr bwMode="auto">
            <a:xfrm>
              <a:off x="1703388" y="1773238"/>
              <a:ext cx="493712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600" b="1">
                  <a:latin typeface="Times New Roman" panose="02020603050405020304" pitchFamily="18" charset="0"/>
                </a:rPr>
                <a:t>“0”</a:t>
              </a:r>
              <a:endParaRPr kumimoji="0" lang="en-US" altLang="en-US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495300" y="2924175"/>
            <a:ext cx="454025" cy="635000"/>
            <a:chOff x="495300" y="2924175"/>
            <a:chExt cx="454025" cy="635000"/>
          </a:xfrm>
        </p:grpSpPr>
        <p:cxnSp>
          <p:nvCxnSpPr>
            <p:cNvPr id="15408" name="Straight Arrow Connector 18"/>
            <p:cNvCxnSpPr>
              <a:cxnSpLocks noChangeShapeType="1"/>
            </p:cNvCxnSpPr>
            <p:nvPr/>
          </p:nvCxnSpPr>
          <p:spPr bwMode="auto">
            <a:xfrm flipV="1">
              <a:off x="668338" y="2924175"/>
              <a:ext cx="11112" cy="358775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09" name="Rectangle 22"/>
            <p:cNvSpPr>
              <a:spLocks noChangeArrowheads="1"/>
            </p:cNvSpPr>
            <p:nvPr/>
          </p:nvSpPr>
          <p:spPr bwMode="auto">
            <a:xfrm>
              <a:off x="495300" y="3219450"/>
              <a:ext cx="4540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nl-NL" altLang="en-US" sz="16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0" lang="nl-NL" altLang="en-US" sz="1600" b="1" i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off</a:t>
              </a:r>
              <a:endParaRPr kumimoji="0" lang="en-US" altLang="en-US" sz="1600" b="1" baseline="-25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287" name="Rectangle 22"/>
          <p:cNvSpPr>
            <a:spLocks noChangeArrowheads="1"/>
          </p:cNvSpPr>
          <p:nvPr/>
        </p:nvSpPr>
        <p:spPr bwMode="auto">
          <a:xfrm>
            <a:off x="3132138" y="1628775"/>
            <a:ext cx="454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nl-NL" altLang="en-US" sz="1600" b="1" i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kumimoji="0" lang="nl-NL" altLang="en-US" sz="16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off</a:t>
            </a:r>
            <a:endParaRPr kumimoji="0" lang="en-US" altLang="en-US" sz="1600" b="1" baseline="-25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88" name="Rectangle 22"/>
          <p:cNvSpPr>
            <a:spLocks noChangeArrowheads="1"/>
          </p:cNvSpPr>
          <p:nvPr/>
        </p:nvSpPr>
        <p:spPr bwMode="auto">
          <a:xfrm>
            <a:off x="4751388" y="1651000"/>
            <a:ext cx="4556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nl-NL" altLang="en-US" sz="1600" b="1" i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kumimoji="0" lang="nl-NL" altLang="en-US" sz="16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off</a:t>
            </a:r>
            <a:endParaRPr kumimoji="0" lang="en-US" altLang="en-US" sz="1600" b="1" baseline="-25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89" name="Rectangle 22"/>
          <p:cNvSpPr>
            <a:spLocks noChangeArrowheads="1"/>
          </p:cNvSpPr>
          <p:nvPr/>
        </p:nvSpPr>
        <p:spPr bwMode="auto">
          <a:xfrm>
            <a:off x="3979863" y="1651000"/>
            <a:ext cx="361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nl-NL" altLang="en-US" sz="1600" b="1" i="1">
                <a:solidFill>
                  <a:srgbClr val="3333FF"/>
                </a:solidFill>
                <a:latin typeface="Times New Roman" panose="02020603050405020304" pitchFamily="18" charset="0"/>
              </a:rPr>
              <a:t>V</a:t>
            </a:r>
            <a:r>
              <a:rPr kumimoji="0" lang="nl-NL" altLang="en-US" sz="1600" b="1" i="1" baseline="-25000">
                <a:solidFill>
                  <a:srgbClr val="3333FF"/>
                </a:solidFill>
                <a:latin typeface="Times New Roman" panose="02020603050405020304" pitchFamily="18" charset="0"/>
              </a:rPr>
              <a:t>r</a:t>
            </a:r>
            <a:endParaRPr kumimoji="0" lang="en-US" altLang="en-US" sz="1600" b="1" baseline="-25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3851275" y="1584325"/>
            <a:ext cx="649288" cy="1081088"/>
          </a:xfrm>
          <a:prstGeom prst="ellips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en-US"/>
          </a:p>
        </p:txBody>
      </p:sp>
      <p:sp>
        <p:nvSpPr>
          <p:cNvPr id="11292" name="Rectangle 22"/>
          <p:cNvSpPr>
            <a:spLocks noChangeArrowheads="1"/>
          </p:cNvSpPr>
          <p:nvPr/>
        </p:nvSpPr>
        <p:spPr bwMode="auto">
          <a:xfrm>
            <a:off x="5565775" y="1628775"/>
            <a:ext cx="4556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nl-NL" altLang="en-US" sz="1600" b="1" i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kumimoji="0" lang="nl-NL" altLang="en-US" sz="16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off</a:t>
            </a:r>
            <a:endParaRPr kumimoji="0" lang="en-US" altLang="en-US" sz="1600" b="1" baseline="-25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93" name="Rectangle 22"/>
          <p:cNvSpPr>
            <a:spLocks noChangeArrowheads="1"/>
          </p:cNvSpPr>
          <p:nvPr/>
        </p:nvSpPr>
        <p:spPr bwMode="auto">
          <a:xfrm>
            <a:off x="6372225" y="1651000"/>
            <a:ext cx="454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nl-NL" altLang="en-US" sz="1600" b="1" i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kumimoji="0" lang="nl-NL" altLang="en-US" sz="16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off</a:t>
            </a:r>
            <a:endParaRPr kumimoji="0" lang="en-US" altLang="en-US" sz="1600" b="1" baseline="-25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94" name="Rectangle 22"/>
          <p:cNvSpPr>
            <a:spLocks noChangeArrowheads="1"/>
          </p:cNvSpPr>
          <p:nvPr/>
        </p:nvSpPr>
        <p:spPr bwMode="auto">
          <a:xfrm>
            <a:off x="7186613" y="1651000"/>
            <a:ext cx="454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nl-NL" altLang="en-US" sz="1600" b="1" i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kumimoji="0" lang="nl-NL" altLang="en-US" sz="16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off</a:t>
            </a:r>
            <a:endParaRPr kumimoji="0" lang="en-US" altLang="en-US" sz="1600" b="1" baseline="-25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971550" y="5748338"/>
            <a:ext cx="361950" cy="633412"/>
            <a:chOff x="971550" y="5748338"/>
            <a:chExt cx="361950" cy="633412"/>
          </a:xfrm>
        </p:grpSpPr>
        <p:cxnSp>
          <p:nvCxnSpPr>
            <p:cNvPr id="15406" name="Straight Arrow Connector 18"/>
            <p:cNvCxnSpPr>
              <a:cxnSpLocks noChangeShapeType="1"/>
            </p:cNvCxnSpPr>
            <p:nvPr/>
          </p:nvCxnSpPr>
          <p:spPr bwMode="auto">
            <a:xfrm flipV="1">
              <a:off x="1144588" y="5748338"/>
              <a:ext cx="11112" cy="358775"/>
            </a:xfrm>
            <a:prstGeom prst="straightConnector1">
              <a:avLst/>
            </a:prstGeom>
            <a:noFill/>
            <a:ln w="38100" algn="ctr">
              <a:solidFill>
                <a:srgbClr val="3333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07" name="Rectangle 22"/>
            <p:cNvSpPr>
              <a:spLocks noChangeArrowheads="1"/>
            </p:cNvSpPr>
            <p:nvPr/>
          </p:nvSpPr>
          <p:spPr bwMode="auto">
            <a:xfrm>
              <a:off x="971550" y="6043613"/>
              <a:ext cx="3619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nl-NL" altLang="en-US" sz="1600" b="1" i="1">
                  <a:solidFill>
                    <a:srgbClr val="3333FF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0" lang="nl-NL" altLang="en-US" sz="1600" b="1" i="1" baseline="-25000">
                  <a:solidFill>
                    <a:srgbClr val="3333FF"/>
                  </a:solidFill>
                  <a:latin typeface="Times New Roman" panose="02020603050405020304" pitchFamily="18" charset="0"/>
                </a:rPr>
                <a:t>r</a:t>
              </a:r>
              <a:endParaRPr kumimoji="0" lang="en-US" altLang="en-US" sz="1600" b="1" baseline="-25000">
                <a:solidFill>
                  <a:srgbClr val="3333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206375" y="4595813"/>
            <a:ext cx="2062163" cy="1439862"/>
            <a:chOff x="206375" y="4595813"/>
            <a:chExt cx="2062163" cy="1439862"/>
          </a:xfrm>
        </p:grpSpPr>
        <p:sp>
          <p:nvSpPr>
            <p:cNvPr id="15394" name="Line 5"/>
            <p:cNvSpPr>
              <a:spLocks noChangeShapeType="1"/>
            </p:cNvSpPr>
            <p:nvPr/>
          </p:nvSpPr>
          <p:spPr bwMode="auto">
            <a:xfrm flipV="1">
              <a:off x="539750" y="4811713"/>
              <a:ext cx="0" cy="9366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5" name="Line 6"/>
            <p:cNvSpPr>
              <a:spLocks noChangeShapeType="1"/>
            </p:cNvSpPr>
            <p:nvPr/>
          </p:nvSpPr>
          <p:spPr bwMode="auto">
            <a:xfrm>
              <a:off x="539750" y="5746750"/>
              <a:ext cx="1430338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6" name="Freeform 7"/>
            <p:cNvSpPr>
              <a:spLocks/>
            </p:cNvSpPr>
            <p:nvPr/>
          </p:nvSpPr>
          <p:spPr bwMode="auto">
            <a:xfrm>
              <a:off x="877888" y="4883150"/>
              <a:ext cx="587375" cy="865188"/>
            </a:xfrm>
            <a:custGeom>
              <a:avLst/>
              <a:gdLst>
                <a:gd name="T0" fmla="*/ 0 w 1225"/>
                <a:gd name="T1" fmla="*/ 2147483646 h 1339"/>
                <a:gd name="T2" fmla="*/ 2147483646 w 1225"/>
                <a:gd name="T3" fmla="*/ 2147483646 h 1339"/>
                <a:gd name="T4" fmla="*/ 2147483646 w 1225"/>
                <a:gd name="T5" fmla="*/ 2147483646 h 1339"/>
                <a:gd name="T6" fmla="*/ 2147483646 w 1225"/>
                <a:gd name="T7" fmla="*/ 0 h 13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25"/>
                <a:gd name="T13" fmla="*/ 0 h 1339"/>
                <a:gd name="T14" fmla="*/ 1225 w 1225"/>
                <a:gd name="T15" fmla="*/ 1339 h 13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25" h="1339">
                  <a:moveTo>
                    <a:pt x="0" y="1316"/>
                  </a:moveTo>
                  <a:cubicBezTo>
                    <a:pt x="60" y="1293"/>
                    <a:pt x="212" y="1339"/>
                    <a:pt x="363" y="1180"/>
                  </a:cubicBezTo>
                  <a:cubicBezTo>
                    <a:pt x="514" y="1021"/>
                    <a:pt x="763" y="560"/>
                    <a:pt x="907" y="363"/>
                  </a:cubicBezTo>
                  <a:cubicBezTo>
                    <a:pt x="1051" y="166"/>
                    <a:pt x="1138" y="83"/>
                    <a:pt x="1225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7" name="Text Box 8"/>
            <p:cNvSpPr txBox="1">
              <a:spLocks noChangeArrowheads="1"/>
            </p:cNvSpPr>
            <p:nvPr/>
          </p:nvSpPr>
          <p:spPr bwMode="auto">
            <a:xfrm>
              <a:off x="206375" y="4595813"/>
              <a:ext cx="3333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nl-NL" altLang="en-US" sz="1600" b="1" i="1">
                  <a:latin typeface="Times New Roman" panose="02020603050405020304" pitchFamily="18" charset="0"/>
                </a:rPr>
                <a:t>I</a:t>
              </a:r>
              <a:r>
                <a:rPr kumimoji="0" lang="nl-NL" altLang="en-US" sz="1600" b="1" i="1" baseline="-25000">
                  <a:latin typeface="Times New Roman" panose="02020603050405020304" pitchFamily="18" charset="0"/>
                </a:rPr>
                <a:t>d</a:t>
              </a:r>
              <a:endParaRPr kumimoji="0" lang="en-US" altLang="en-US" sz="16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5398" name="Text Box 9"/>
            <p:cNvSpPr txBox="1">
              <a:spLocks noChangeArrowheads="1"/>
            </p:cNvSpPr>
            <p:nvPr/>
          </p:nvSpPr>
          <p:spPr bwMode="auto">
            <a:xfrm>
              <a:off x="1827213" y="5697538"/>
              <a:ext cx="44132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nl-NL" altLang="en-US" sz="1600" b="1" i="1">
                  <a:latin typeface="Times New Roman" panose="02020603050405020304" pitchFamily="18" charset="0"/>
                </a:rPr>
                <a:t>V</a:t>
              </a:r>
              <a:r>
                <a:rPr kumimoji="0" lang="nl-NL" altLang="en-US" sz="1600" b="1" i="1" baseline="-25000">
                  <a:latin typeface="Times New Roman" panose="02020603050405020304" pitchFamily="18" charset="0"/>
                </a:rPr>
                <a:t>gs</a:t>
              </a:r>
              <a:endParaRPr kumimoji="0" lang="en-US" altLang="en-US" sz="16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5399" name="Line 21"/>
            <p:cNvSpPr>
              <a:spLocks noChangeShapeType="1"/>
            </p:cNvSpPr>
            <p:nvPr/>
          </p:nvSpPr>
          <p:spPr bwMode="auto">
            <a:xfrm flipV="1">
              <a:off x="874713" y="5654675"/>
              <a:ext cx="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0" name="Rectangle 22"/>
            <p:cNvSpPr>
              <a:spLocks noChangeArrowheads="1"/>
            </p:cNvSpPr>
            <p:nvPr/>
          </p:nvSpPr>
          <p:spPr bwMode="auto">
            <a:xfrm>
              <a:off x="690563" y="5697538"/>
              <a:ext cx="4730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nl-NL" altLang="en-US" sz="1600" b="1" i="1">
                  <a:latin typeface="Times New Roman" panose="02020603050405020304" pitchFamily="18" charset="0"/>
                </a:rPr>
                <a:t>V</a:t>
              </a:r>
              <a:r>
                <a:rPr kumimoji="0" lang="nl-NL" altLang="en-US" sz="1600" b="1" i="1" baseline="-25000">
                  <a:latin typeface="Times New Roman" panose="02020603050405020304" pitchFamily="18" charset="0"/>
                </a:rPr>
                <a:t>T</a:t>
              </a:r>
              <a:r>
                <a:rPr kumimoji="0" lang="nl-NL" altLang="en-US" sz="1600" b="1" baseline="-25000">
                  <a:latin typeface="Times New Roman" panose="02020603050405020304" pitchFamily="18" charset="0"/>
                </a:rPr>
                <a:t>1</a:t>
              </a:r>
              <a:endParaRPr kumimoji="0" lang="en-US" altLang="en-US" sz="16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5401" name="Line 21"/>
            <p:cNvSpPr>
              <a:spLocks noChangeShapeType="1"/>
            </p:cNvSpPr>
            <p:nvPr/>
          </p:nvSpPr>
          <p:spPr bwMode="auto">
            <a:xfrm flipV="1">
              <a:off x="1314450" y="5654675"/>
              <a:ext cx="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2" name="Rectangle 22"/>
            <p:cNvSpPr>
              <a:spLocks noChangeArrowheads="1"/>
            </p:cNvSpPr>
            <p:nvPr/>
          </p:nvSpPr>
          <p:spPr bwMode="auto">
            <a:xfrm>
              <a:off x="1176338" y="5697538"/>
              <a:ext cx="4730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nl-NL" altLang="en-US" sz="1600" b="1" i="1">
                  <a:latin typeface="Times New Roman" panose="02020603050405020304" pitchFamily="18" charset="0"/>
                </a:rPr>
                <a:t>V</a:t>
              </a:r>
              <a:r>
                <a:rPr kumimoji="0" lang="nl-NL" altLang="en-US" sz="1600" b="1" i="1" baseline="-25000">
                  <a:latin typeface="Times New Roman" panose="02020603050405020304" pitchFamily="18" charset="0"/>
                </a:rPr>
                <a:t>T</a:t>
              </a:r>
              <a:r>
                <a:rPr kumimoji="0" lang="nl-NL" altLang="en-US" sz="1600" b="1" baseline="-25000">
                  <a:latin typeface="Times New Roman" panose="02020603050405020304" pitchFamily="18" charset="0"/>
                </a:rPr>
                <a:t>0</a:t>
              </a:r>
              <a:endParaRPr kumimoji="0" lang="en-US" altLang="en-US" sz="16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5403" name="Freeform 7"/>
            <p:cNvSpPr>
              <a:spLocks/>
            </p:cNvSpPr>
            <p:nvPr/>
          </p:nvSpPr>
          <p:spPr bwMode="auto">
            <a:xfrm>
              <a:off x="1322388" y="4883150"/>
              <a:ext cx="587375" cy="865188"/>
            </a:xfrm>
            <a:custGeom>
              <a:avLst/>
              <a:gdLst>
                <a:gd name="T0" fmla="*/ 0 w 1225"/>
                <a:gd name="T1" fmla="*/ 2147483646 h 1339"/>
                <a:gd name="T2" fmla="*/ 2147483646 w 1225"/>
                <a:gd name="T3" fmla="*/ 2147483646 h 1339"/>
                <a:gd name="T4" fmla="*/ 2147483646 w 1225"/>
                <a:gd name="T5" fmla="*/ 2147483646 h 1339"/>
                <a:gd name="T6" fmla="*/ 2147483646 w 1225"/>
                <a:gd name="T7" fmla="*/ 0 h 13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25"/>
                <a:gd name="T13" fmla="*/ 0 h 1339"/>
                <a:gd name="T14" fmla="*/ 1225 w 1225"/>
                <a:gd name="T15" fmla="*/ 1339 h 13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25" h="1339">
                  <a:moveTo>
                    <a:pt x="0" y="1316"/>
                  </a:moveTo>
                  <a:cubicBezTo>
                    <a:pt x="60" y="1293"/>
                    <a:pt x="212" y="1339"/>
                    <a:pt x="363" y="1180"/>
                  </a:cubicBezTo>
                  <a:cubicBezTo>
                    <a:pt x="514" y="1021"/>
                    <a:pt x="763" y="560"/>
                    <a:pt x="907" y="363"/>
                  </a:cubicBezTo>
                  <a:cubicBezTo>
                    <a:pt x="1051" y="166"/>
                    <a:pt x="1138" y="83"/>
                    <a:pt x="1225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4" name="TextBox 55"/>
            <p:cNvSpPr txBox="1">
              <a:spLocks noChangeArrowheads="1"/>
            </p:cNvSpPr>
            <p:nvPr/>
          </p:nvSpPr>
          <p:spPr bwMode="auto">
            <a:xfrm>
              <a:off x="1200150" y="4595813"/>
              <a:ext cx="49212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600" b="1">
                  <a:latin typeface="Times New Roman" panose="02020603050405020304" pitchFamily="18" charset="0"/>
                </a:rPr>
                <a:t>“1”</a:t>
              </a:r>
              <a:endParaRPr kumimoji="0" lang="en-U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5405" name="TextBox 56"/>
            <p:cNvSpPr txBox="1">
              <a:spLocks noChangeArrowheads="1"/>
            </p:cNvSpPr>
            <p:nvPr/>
          </p:nvSpPr>
          <p:spPr bwMode="auto">
            <a:xfrm>
              <a:off x="1703388" y="4595813"/>
              <a:ext cx="493712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600" b="1">
                  <a:latin typeface="Times New Roman" panose="02020603050405020304" pitchFamily="18" charset="0"/>
                </a:rPr>
                <a:t>“0”</a:t>
              </a:r>
              <a:endParaRPr kumimoji="0" lang="en-US" altLang="en-US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66"/>
          <p:cNvGrpSpPr>
            <a:grpSpLocks/>
          </p:cNvGrpSpPr>
          <p:nvPr/>
        </p:nvGrpSpPr>
        <p:grpSpPr bwMode="auto">
          <a:xfrm>
            <a:off x="1431925" y="5746750"/>
            <a:ext cx="441325" cy="635000"/>
            <a:chOff x="1431925" y="5746750"/>
            <a:chExt cx="441325" cy="635000"/>
          </a:xfrm>
        </p:grpSpPr>
        <p:cxnSp>
          <p:nvCxnSpPr>
            <p:cNvPr id="15392" name="Straight Arrow Connector 18"/>
            <p:cNvCxnSpPr>
              <a:cxnSpLocks noChangeShapeType="1"/>
            </p:cNvCxnSpPr>
            <p:nvPr/>
          </p:nvCxnSpPr>
          <p:spPr bwMode="auto">
            <a:xfrm flipV="1">
              <a:off x="1638300" y="5746750"/>
              <a:ext cx="11113" cy="358775"/>
            </a:xfrm>
            <a:prstGeom prst="straightConnector1">
              <a:avLst/>
            </a:prstGeom>
            <a:noFill/>
            <a:ln w="38100" algn="ctr">
              <a:solidFill>
                <a:srgbClr val="00B05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93" name="Rectangle 22"/>
            <p:cNvSpPr>
              <a:spLocks noChangeArrowheads="1"/>
            </p:cNvSpPr>
            <p:nvPr/>
          </p:nvSpPr>
          <p:spPr bwMode="auto">
            <a:xfrm>
              <a:off x="1431925" y="6042025"/>
              <a:ext cx="4413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nl-NL" altLang="en-US" sz="1600" b="1" i="1">
                  <a:solidFill>
                    <a:srgbClr val="00B050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0" lang="nl-NL" altLang="en-US" sz="1600" b="1" i="1" baseline="-25000">
                  <a:solidFill>
                    <a:srgbClr val="00B050"/>
                  </a:solidFill>
                  <a:latin typeface="Times New Roman" panose="02020603050405020304" pitchFamily="18" charset="0"/>
                </a:rPr>
                <a:t>on</a:t>
              </a:r>
              <a:endParaRPr kumimoji="0" lang="en-US" altLang="en-US" sz="1600" b="1" baseline="-25000">
                <a:solidFill>
                  <a:srgbClr val="00B05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311" name="Rectangle 22"/>
          <p:cNvSpPr>
            <a:spLocks noChangeArrowheads="1"/>
          </p:cNvSpPr>
          <p:nvPr/>
        </p:nvSpPr>
        <p:spPr bwMode="auto">
          <a:xfrm>
            <a:off x="3905250" y="4616450"/>
            <a:ext cx="361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nl-NL" altLang="en-US" sz="1600" b="1" i="1">
                <a:solidFill>
                  <a:srgbClr val="3333FF"/>
                </a:solidFill>
                <a:latin typeface="Times New Roman" panose="02020603050405020304" pitchFamily="18" charset="0"/>
              </a:rPr>
              <a:t>V</a:t>
            </a:r>
            <a:r>
              <a:rPr kumimoji="0" lang="nl-NL" altLang="en-US" sz="1600" b="1" i="1" baseline="-25000">
                <a:solidFill>
                  <a:srgbClr val="3333FF"/>
                </a:solidFill>
                <a:latin typeface="Times New Roman" panose="02020603050405020304" pitchFamily="18" charset="0"/>
              </a:rPr>
              <a:t>r</a:t>
            </a:r>
            <a:endParaRPr kumimoji="0" lang="en-US" altLang="en-US" sz="1600" b="1" baseline="-25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12" name="Rectangle 22"/>
          <p:cNvSpPr>
            <a:spLocks noChangeArrowheads="1"/>
          </p:cNvSpPr>
          <p:nvPr/>
        </p:nvSpPr>
        <p:spPr bwMode="auto">
          <a:xfrm>
            <a:off x="3317875" y="4594225"/>
            <a:ext cx="4413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nl-NL" altLang="en-US" sz="1600" b="1" i="1">
                <a:solidFill>
                  <a:srgbClr val="00B050"/>
                </a:solidFill>
                <a:latin typeface="Times New Roman" panose="02020603050405020304" pitchFamily="18" charset="0"/>
              </a:rPr>
              <a:t>V</a:t>
            </a:r>
            <a:r>
              <a:rPr kumimoji="0" lang="nl-NL" altLang="en-US" sz="1600" b="1" i="1" baseline="-25000">
                <a:solidFill>
                  <a:srgbClr val="00B050"/>
                </a:solidFill>
                <a:latin typeface="Times New Roman" panose="02020603050405020304" pitchFamily="18" charset="0"/>
              </a:rPr>
              <a:t>on</a:t>
            </a:r>
            <a:endParaRPr kumimoji="0" lang="en-US" altLang="en-US" sz="1600" b="1" baseline="-2500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13" name="Rectangle 22"/>
          <p:cNvSpPr>
            <a:spLocks noChangeArrowheads="1"/>
          </p:cNvSpPr>
          <p:nvPr/>
        </p:nvSpPr>
        <p:spPr bwMode="auto">
          <a:xfrm>
            <a:off x="2713038" y="4602163"/>
            <a:ext cx="563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nl-NL" altLang="en-US" sz="1600" b="1" i="1">
                <a:solidFill>
                  <a:srgbClr val="00B050"/>
                </a:solidFill>
                <a:latin typeface="Times New Roman" panose="02020603050405020304" pitchFamily="18" charset="0"/>
              </a:rPr>
              <a:t>V</a:t>
            </a:r>
            <a:r>
              <a:rPr kumimoji="0" lang="nl-NL" altLang="en-US" sz="1600" b="1" i="1" baseline="-25000">
                <a:solidFill>
                  <a:srgbClr val="00B050"/>
                </a:solidFill>
                <a:latin typeface="Times New Roman" panose="02020603050405020304" pitchFamily="18" charset="0"/>
              </a:rPr>
              <a:t>on</a:t>
            </a:r>
            <a:endParaRPr kumimoji="0" lang="en-US" altLang="en-US" sz="1600" b="1" baseline="-2500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14" name="Rectangle 22"/>
          <p:cNvSpPr>
            <a:spLocks noChangeArrowheads="1"/>
          </p:cNvSpPr>
          <p:nvPr/>
        </p:nvSpPr>
        <p:spPr bwMode="auto">
          <a:xfrm>
            <a:off x="7607300" y="4594225"/>
            <a:ext cx="561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nl-NL" altLang="en-US" sz="1600" b="1" i="1">
                <a:solidFill>
                  <a:srgbClr val="00B050"/>
                </a:solidFill>
                <a:latin typeface="Times New Roman" panose="02020603050405020304" pitchFamily="18" charset="0"/>
              </a:rPr>
              <a:t>V</a:t>
            </a:r>
            <a:r>
              <a:rPr kumimoji="0" lang="nl-NL" altLang="en-US" sz="1600" b="1" i="1" baseline="-25000">
                <a:solidFill>
                  <a:srgbClr val="00B050"/>
                </a:solidFill>
                <a:latin typeface="Times New Roman" panose="02020603050405020304" pitchFamily="18" charset="0"/>
              </a:rPr>
              <a:t>on</a:t>
            </a:r>
            <a:endParaRPr kumimoji="0" lang="en-US" altLang="en-US" sz="1600" b="1" baseline="-2500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15" name="Rectangle 22"/>
          <p:cNvSpPr>
            <a:spLocks noChangeArrowheads="1"/>
          </p:cNvSpPr>
          <p:nvPr/>
        </p:nvSpPr>
        <p:spPr bwMode="auto">
          <a:xfrm>
            <a:off x="4397375" y="4602163"/>
            <a:ext cx="4429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nl-NL" altLang="en-US" sz="1600" b="1" i="1">
                <a:solidFill>
                  <a:srgbClr val="00B050"/>
                </a:solidFill>
                <a:latin typeface="Times New Roman" panose="02020603050405020304" pitchFamily="18" charset="0"/>
              </a:rPr>
              <a:t>V</a:t>
            </a:r>
            <a:r>
              <a:rPr kumimoji="0" lang="nl-NL" altLang="en-US" sz="1600" b="1" i="1" baseline="-25000">
                <a:solidFill>
                  <a:srgbClr val="00B050"/>
                </a:solidFill>
                <a:latin typeface="Times New Roman" panose="02020603050405020304" pitchFamily="18" charset="0"/>
              </a:rPr>
              <a:t>on</a:t>
            </a:r>
            <a:endParaRPr kumimoji="0" lang="en-US" altLang="en-US" sz="1600" b="1" baseline="-2500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3765550" y="4537075"/>
            <a:ext cx="649288" cy="1079500"/>
          </a:xfrm>
          <a:prstGeom prst="ellips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en-US"/>
          </a:p>
        </p:txBody>
      </p:sp>
      <p:sp>
        <p:nvSpPr>
          <p:cNvPr id="11317" name="Rectangle 22"/>
          <p:cNvSpPr>
            <a:spLocks noChangeArrowheads="1"/>
          </p:cNvSpPr>
          <p:nvPr/>
        </p:nvSpPr>
        <p:spPr bwMode="auto">
          <a:xfrm>
            <a:off x="4962525" y="4602163"/>
            <a:ext cx="4429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nl-NL" altLang="en-US" sz="1600" b="1" i="1">
                <a:solidFill>
                  <a:srgbClr val="00B050"/>
                </a:solidFill>
                <a:latin typeface="Times New Roman" panose="02020603050405020304" pitchFamily="18" charset="0"/>
              </a:rPr>
              <a:t>V</a:t>
            </a:r>
            <a:r>
              <a:rPr kumimoji="0" lang="nl-NL" altLang="en-US" sz="1600" b="1" i="1" baseline="-25000">
                <a:solidFill>
                  <a:srgbClr val="00B050"/>
                </a:solidFill>
                <a:latin typeface="Times New Roman" panose="02020603050405020304" pitchFamily="18" charset="0"/>
              </a:rPr>
              <a:t>on</a:t>
            </a:r>
            <a:endParaRPr kumimoji="0" lang="en-US" altLang="en-US" sz="1600" b="1" baseline="-2500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18" name="Rectangle 22"/>
          <p:cNvSpPr>
            <a:spLocks noChangeArrowheads="1"/>
          </p:cNvSpPr>
          <p:nvPr/>
        </p:nvSpPr>
        <p:spPr bwMode="auto">
          <a:xfrm>
            <a:off x="5511800" y="4602163"/>
            <a:ext cx="4429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nl-NL" altLang="en-US" sz="1600" b="1" i="1">
                <a:solidFill>
                  <a:srgbClr val="00B050"/>
                </a:solidFill>
                <a:latin typeface="Times New Roman" panose="02020603050405020304" pitchFamily="18" charset="0"/>
              </a:rPr>
              <a:t>V</a:t>
            </a:r>
            <a:r>
              <a:rPr kumimoji="0" lang="nl-NL" altLang="en-US" sz="1600" b="1" i="1" baseline="-25000">
                <a:solidFill>
                  <a:srgbClr val="00B050"/>
                </a:solidFill>
                <a:latin typeface="Times New Roman" panose="02020603050405020304" pitchFamily="18" charset="0"/>
              </a:rPr>
              <a:t>on</a:t>
            </a:r>
            <a:endParaRPr kumimoji="0" lang="en-US" altLang="en-US" sz="1600" b="1" baseline="-2500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19" name="Rectangle 22"/>
          <p:cNvSpPr>
            <a:spLocks noChangeArrowheads="1"/>
          </p:cNvSpPr>
          <p:nvPr/>
        </p:nvSpPr>
        <p:spPr bwMode="auto">
          <a:xfrm>
            <a:off x="6053138" y="4602163"/>
            <a:ext cx="4429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nl-NL" altLang="en-US" sz="1600" b="1" i="1">
                <a:solidFill>
                  <a:srgbClr val="00B050"/>
                </a:solidFill>
                <a:latin typeface="Times New Roman" panose="02020603050405020304" pitchFamily="18" charset="0"/>
              </a:rPr>
              <a:t>V</a:t>
            </a:r>
            <a:r>
              <a:rPr kumimoji="0" lang="nl-NL" altLang="en-US" sz="1600" b="1" i="1" baseline="-25000">
                <a:solidFill>
                  <a:srgbClr val="00B050"/>
                </a:solidFill>
                <a:latin typeface="Times New Roman" panose="02020603050405020304" pitchFamily="18" charset="0"/>
              </a:rPr>
              <a:t>on</a:t>
            </a:r>
            <a:endParaRPr kumimoji="0" lang="en-US" altLang="en-US" sz="1600" b="1" baseline="-2500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20" name="Rectangle 22"/>
          <p:cNvSpPr>
            <a:spLocks noChangeArrowheads="1"/>
          </p:cNvSpPr>
          <p:nvPr/>
        </p:nvSpPr>
        <p:spPr bwMode="auto">
          <a:xfrm>
            <a:off x="6605588" y="4602163"/>
            <a:ext cx="4429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nl-NL" altLang="en-US" sz="1600" b="1" i="1">
                <a:solidFill>
                  <a:srgbClr val="00B050"/>
                </a:solidFill>
                <a:latin typeface="Times New Roman" panose="02020603050405020304" pitchFamily="18" charset="0"/>
              </a:rPr>
              <a:t>V</a:t>
            </a:r>
            <a:r>
              <a:rPr kumimoji="0" lang="nl-NL" altLang="en-US" sz="1600" b="1" i="1" baseline="-25000">
                <a:solidFill>
                  <a:srgbClr val="00B050"/>
                </a:solidFill>
                <a:latin typeface="Times New Roman" panose="02020603050405020304" pitchFamily="18" charset="0"/>
              </a:rPr>
              <a:t>on</a:t>
            </a:r>
            <a:endParaRPr kumimoji="0" lang="en-US" altLang="en-US" sz="1600" b="1" baseline="-2500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21" name="Rectangle 22"/>
          <p:cNvSpPr>
            <a:spLocks noChangeArrowheads="1"/>
          </p:cNvSpPr>
          <p:nvPr/>
        </p:nvSpPr>
        <p:spPr bwMode="auto">
          <a:xfrm>
            <a:off x="7167563" y="4602163"/>
            <a:ext cx="4429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nl-NL" altLang="en-US" sz="1600" b="1" i="1">
                <a:solidFill>
                  <a:srgbClr val="00B050"/>
                </a:solidFill>
                <a:latin typeface="Times New Roman" panose="02020603050405020304" pitchFamily="18" charset="0"/>
              </a:rPr>
              <a:t>V</a:t>
            </a:r>
            <a:r>
              <a:rPr kumimoji="0" lang="nl-NL" altLang="en-US" sz="1600" b="1" i="1" baseline="-25000">
                <a:solidFill>
                  <a:srgbClr val="00B050"/>
                </a:solidFill>
                <a:latin typeface="Times New Roman" panose="02020603050405020304" pitchFamily="18" charset="0"/>
              </a:rPr>
              <a:t>on</a:t>
            </a:r>
            <a:endParaRPr kumimoji="0" lang="en-US" altLang="en-US" sz="1600" b="1" baseline="-2500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90" name="TextBox 10"/>
          <p:cNvSpPr txBox="1">
            <a:spLocks noChangeArrowheads="1"/>
          </p:cNvSpPr>
          <p:nvPr/>
        </p:nvSpPr>
        <p:spPr bwMode="auto">
          <a:xfrm>
            <a:off x="3490913" y="981075"/>
            <a:ext cx="20177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b="1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 Flash</a:t>
            </a:r>
          </a:p>
        </p:txBody>
      </p:sp>
      <p:sp>
        <p:nvSpPr>
          <p:cNvPr id="15391" name="TextBox 11"/>
          <p:cNvSpPr txBox="1">
            <a:spLocks noChangeArrowheads="1"/>
          </p:cNvSpPr>
          <p:nvPr/>
        </p:nvSpPr>
        <p:spPr bwMode="auto">
          <a:xfrm>
            <a:off x="3419475" y="3933825"/>
            <a:ext cx="23764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b="1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NAND Flash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7" grpId="0"/>
      <p:bldP spid="11288" grpId="0"/>
      <p:bldP spid="11289" grpId="0"/>
      <p:bldP spid="30" grpId="0" animBg="1"/>
      <p:bldP spid="11292" grpId="0"/>
      <p:bldP spid="11293" grpId="0"/>
      <p:bldP spid="11294" grpId="0"/>
      <p:bldP spid="11311" grpId="0"/>
      <p:bldP spid="11312" grpId="0"/>
      <p:bldP spid="11313" grpId="0"/>
      <p:bldP spid="11314" grpId="0"/>
      <p:bldP spid="11315" grpId="0"/>
      <p:bldP spid="61" grpId="0" animBg="1"/>
      <p:bldP spid="11317" grpId="0"/>
      <p:bldP spid="11318" grpId="0"/>
      <p:bldP spid="11319" grpId="0"/>
      <p:bldP spid="11320" grpId="0"/>
      <p:bldP spid="11321" grpId="0"/>
    </p:bldLst>
  </p:timing>
</p:sld>
</file>

<file path=ppt/theme/theme1.xml><?xml version="1.0" encoding="utf-8"?>
<a:theme xmlns:a="http://schemas.openxmlformats.org/drawingml/2006/main" name="ajp2">
  <a:themeElements>
    <a:clrScheme name="ajp2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jp2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jp2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Settings\adrian\Application Data\Microsoft\Templates\ajp2.pot</Template>
  <TotalTime>32643</TotalTime>
  <Words>2094</Words>
  <Application>Microsoft Office PowerPoint</Application>
  <PresentationFormat>On-screen Show (4:3)</PresentationFormat>
  <Paragraphs>462</Paragraphs>
  <Slides>38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Arial Black</vt:lpstr>
      <vt:lpstr>Tahoma</vt:lpstr>
      <vt:lpstr>Times New Roman</vt:lpstr>
      <vt:lpstr>Wingdings</vt:lpstr>
      <vt:lpstr>ajp2</vt:lpstr>
      <vt:lpstr>PowerPoint Presentation</vt:lpstr>
      <vt:lpstr>Adminstrivia</vt:lpstr>
      <vt:lpstr>Chapter 6. External Memory (Cont.)</vt:lpstr>
      <vt:lpstr>Types of External Memory</vt:lpstr>
      <vt:lpstr>Solid-State Drive (SSD)</vt:lpstr>
      <vt:lpstr>States of FG-MOSFET</vt:lpstr>
      <vt:lpstr>Read/Program/Erase Flash Memory Cell </vt:lpstr>
      <vt:lpstr>Layouts of Flash Memory</vt:lpstr>
      <vt:lpstr>NAND/NOR Flash – Reading</vt:lpstr>
      <vt:lpstr>NAND/NOR Flash – Programming (X  0)</vt:lpstr>
      <vt:lpstr>NAND/NOR Flash – Block Erasure (X  1)</vt:lpstr>
      <vt:lpstr>NAND Flash Block Organization</vt:lpstr>
      <vt:lpstr>NAND Flash Memory Architecture</vt:lpstr>
      <vt:lpstr>SSD Architecture</vt:lpstr>
      <vt:lpstr>SSD vs. HDD</vt:lpstr>
      <vt:lpstr>Types of External Memory</vt:lpstr>
      <vt:lpstr>Magnetic Tape</vt:lpstr>
      <vt:lpstr>Data Layout and Recording Techniques</vt:lpstr>
      <vt:lpstr>Serial Recording</vt:lpstr>
      <vt:lpstr>Serpentine Recording</vt:lpstr>
      <vt:lpstr>Linear Tape-Open (LTO)</vt:lpstr>
      <vt:lpstr>Chapter 7. Input / Output</vt:lpstr>
      <vt:lpstr>Outline</vt:lpstr>
      <vt:lpstr>Terms</vt:lpstr>
      <vt:lpstr>Input/Output Problems</vt:lpstr>
      <vt:lpstr>I/O Module</vt:lpstr>
      <vt:lpstr>Types of Peripherals</vt:lpstr>
      <vt:lpstr>Peripheral (External) Device</vt:lpstr>
      <vt:lpstr>Examples: Keyboard/Monitor, and Disk Drive</vt:lpstr>
      <vt:lpstr>Functions of I/O Module</vt:lpstr>
      <vt:lpstr>1. Control &amp; Timing</vt:lpstr>
      <vt:lpstr>2. CPU Communication</vt:lpstr>
      <vt:lpstr>3. Device Communication</vt:lpstr>
      <vt:lpstr>4. Data Buffering (Speed Mismatch)</vt:lpstr>
      <vt:lpstr>5. Error Detection</vt:lpstr>
      <vt:lpstr>I/O Module Structure</vt:lpstr>
      <vt:lpstr>I/O Module Design Decisions</vt:lpstr>
      <vt:lpstr>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Adrian &amp; Wendy</dc:creator>
  <cp:lastModifiedBy>Hazem</cp:lastModifiedBy>
  <cp:revision>1181</cp:revision>
  <dcterms:created xsi:type="dcterms:W3CDTF">1998-10-18T09:28:37Z</dcterms:created>
  <dcterms:modified xsi:type="dcterms:W3CDTF">2017-03-15T23:15:30Z</dcterms:modified>
</cp:coreProperties>
</file>