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583" r:id="rId2"/>
    <p:sldId id="550" r:id="rId3"/>
    <p:sldId id="559" r:id="rId4"/>
    <p:sldId id="527" r:id="rId5"/>
    <p:sldId id="580" r:id="rId6"/>
    <p:sldId id="562" r:id="rId7"/>
    <p:sldId id="582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6" r:id="rId20"/>
    <p:sldId id="577" r:id="rId21"/>
    <p:sldId id="578" r:id="rId22"/>
    <p:sldId id="553" r:id="rId23"/>
    <p:sldId id="552" r:id="rId24"/>
    <p:sldId id="528" r:id="rId25"/>
    <p:sldId id="554" r:id="rId26"/>
    <p:sldId id="531" r:id="rId27"/>
    <p:sldId id="532" r:id="rId28"/>
    <p:sldId id="533" r:id="rId29"/>
    <p:sldId id="534" r:id="rId30"/>
    <p:sldId id="555" r:id="rId31"/>
    <p:sldId id="556" r:id="rId32"/>
    <p:sldId id="579" r:id="rId3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3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16.xml"/><Relationship Id="rId7" Type="http://schemas.openxmlformats.org/officeDocument/2006/relationships/slide" Target="slides/slide24.xml"/><Relationship Id="rId2" Type="http://schemas.openxmlformats.org/officeDocument/2006/relationships/slide" Target="slides/slide15.xml"/><Relationship Id="rId1" Type="http://schemas.openxmlformats.org/officeDocument/2006/relationships/slide" Target="slides/slide4.xml"/><Relationship Id="rId6" Type="http://schemas.openxmlformats.org/officeDocument/2006/relationships/slide" Target="slides/slide23.xml"/><Relationship Id="rId5" Type="http://schemas.openxmlformats.org/officeDocument/2006/relationships/slide" Target="slides/slide19.xml"/><Relationship Id="rId4" Type="http://schemas.openxmlformats.org/officeDocument/2006/relationships/slide" Target="slides/slide17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240578-FDB2-4743-B9E7-59A6F9D7334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EE18A2-D42B-4A25-AB7A-0607A21D41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6398E2-DCB8-4DF6-8715-5892F821BC3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AD72BE-96F7-42DA-9E28-2745FB8E87D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D5B586-7BB3-4B65-AB11-B5C1350048E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403505-D842-4BFF-8528-39769FF047C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8BF62-4215-41C4-BD02-1D262696D88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A31C53-2F03-4C3C-AB42-DE6B80615E5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06AE08-F2C7-4673-A558-75C44544C04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6978FE-7CDA-4A90-86C5-ADECDC008A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6B745F-03E9-4E81-8AC4-F8C07E4CB8F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7CC890-F1F8-47D2-A629-19E1164DD1D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26811-6005-4F4D-848C-22D6C8F914E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1002AB-A70A-435A-A6B7-9624F6FD8D5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913437-8827-4DBC-92A8-C70F3FC2DFB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46481B-10D0-4BEB-BA7B-A64FACB61B1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5584BECE-2D28-4B2B-9CD3-3894905BB4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004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96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19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1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90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26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09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69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#3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Interconnection Structures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computer components/modules must be connected.</a:t>
            </a:r>
          </a:p>
          <a:p>
            <a:r>
              <a:rPr lang="en-US" altLang="en-US"/>
              <a:t>Collection of paths connecting various modules is called: Interconnection Structures</a:t>
            </a:r>
          </a:p>
          <a:p>
            <a:r>
              <a:rPr lang="en-US" altLang="en-US"/>
              <a:t>Different type of connection is required for different type of module.</a:t>
            </a:r>
          </a:p>
          <a:p>
            <a:pPr lvl="1"/>
            <a:r>
              <a:rPr lang="en-US" altLang="en-US"/>
              <a:t>CPU</a:t>
            </a:r>
          </a:p>
          <a:p>
            <a:pPr lvl="1"/>
            <a:r>
              <a:rPr lang="en-US" altLang="en-US"/>
              <a:t>Memory</a:t>
            </a:r>
          </a:p>
          <a:p>
            <a:pPr lvl="1"/>
            <a:r>
              <a:rPr lang="en-US" altLang="en-US"/>
              <a:t>Input/Output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Connection</a:t>
            </a:r>
            <a:endParaRPr lang="en-US" altLang="en-US">
              <a:cs typeface="Times New Roman" panose="02020603050405020304" pitchFamily="18" charset="0"/>
            </a:endParaRPr>
          </a:p>
        </p:txBody>
      </p:sp>
      <p:pic>
        <p:nvPicPr>
          <p:cNvPr id="253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3" t="63617" r="40703" b="15909"/>
          <a:stretch>
            <a:fillRect/>
          </a:stretch>
        </p:blipFill>
        <p:spPr bwMode="auto">
          <a:xfrm>
            <a:off x="3492500" y="1196975"/>
            <a:ext cx="21590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9" t="63617" r="25850" b="29277"/>
          <a:stretch>
            <a:fillRect/>
          </a:stretch>
        </p:blipFill>
        <p:spPr bwMode="auto">
          <a:xfrm>
            <a:off x="5651500" y="1196975"/>
            <a:ext cx="15128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9" t="71265" r="25850" b="23822"/>
          <a:stretch>
            <a:fillRect/>
          </a:stretch>
        </p:blipFill>
        <p:spPr bwMode="auto">
          <a:xfrm>
            <a:off x="5651500" y="2205038"/>
            <a:ext cx="1512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1" t="72360" r="61897" b="22185"/>
          <a:stretch>
            <a:fillRect/>
          </a:stretch>
        </p:blipFill>
        <p:spPr bwMode="auto">
          <a:xfrm>
            <a:off x="1979613" y="2349500"/>
            <a:ext cx="151288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7" t="77275" r="25150" b="18353"/>
          <a:stretch>
            <a:fillRect/>
          </a:stretch>
        </p:blipFill>
        <p:spPr bwMode="auto">
          <a:xfrm>
            <a:off x="5651500" y="2997200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66351" r="61897" b="29277"/>
          <a:stretch>
            <a:fillRect/>
          </a:stretch>
        </p:blipFill>
        <p:spPr bwMode="auto">
          <a:xfrm>
            <a:off x="1908175" y="155733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2" t="78371" r="61897" b="17270"/>
          <a:stretch>
            <a:fillRect/>
          </a:stretch>
        </p:blipFill>
        <p:spPr bwMode="auto">
          <a:xfrm>
            <a:off x="1835150" y="3141663"/>
            <a:ext cx="16573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149725"/>
            <a:ext cx="8178800" cy="2555875"/>
          </a:xfrm>
        </p:spPr>
        <p:txBody>
          <a:bodyPr/>
          <a:lstStyle/>
          <a:p>
            <a:r>
              <a:rPr lang="en-US" altLang="en-US"/>
              <a:t>Reads instructions and data</a:t>
            </a:r>
          </a:p>
          <a:p>
            <a:r>
              <a:rPr lang="en-US" altLang="en-US"/>
              <a:t>Writes out data (after processing)</a:t>
            </a:r>
          </a:p>
          <a:p>
            <a:r>
              <a:rPr lang="en-US" altLang="en-US"/>
              <a:t>Sends control signals to other units</a:t>
            </a:r>
          </a:p>
          <a:p>
            <a:r>
              <a:rPr lang="en-US" altLang="en-US"/>
              <a:t>Receives (&amp; acts on)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Connection</a:t>
            </a:r>
            <a:endParaRPr lang="en-US" altLang="en-US">
              <a:cs typeface="Times New Roman" panose="02020603050405020304" pitchFamily="18" charset="0"/>
            </a:endParaRPr>
          </a:p>
        </p:txBody>
      </p:sp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28867"/>
          <a:stretch>
            <a:fillRect/>
          </a:stretch>
        </p:blipFill>
        <p:spPr bwMode="auto">
          <a:xfrm>
            <a:off x="3492500" y="1166813"/>
            <a:ext cx="2232025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9" t="41780" r="1364" b="39540"/>
          <a:stretch>
            <a:fillRect/>
          </a:stretch>
        </p:blipFill>
        <p:spPr bwMode="auto">
          <a:xfrm>
            <a:off x="5653088" y="2292350"/>
            <a:ext cx="15113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84" r="70134" b="7425"/>
          <a:stretch>
            <a:fillRect/>
          </a:stretch>
        </p:blipFill>
        <p:spPr bwMode="auto">
          <a:xfrm>
            <a:off x="2000250" y="3084513"/>
            <a:ext cx="15636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2" r="70134" b="34178"/>
          <a:stretch>
            <a:fillRect/>
          </a:stretch>
        </p:blipFill>
        <p:spPr bwMode="auto">
          <a:xfrm>
            <a:off x="2000250" y="2436813"/>
            <a:ext cx="15636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 r="70134" b="58220"/>
          <a:stretch>
            <a:fillRect/>
          </a:stretch>
        </p:blipFill>
        <p:spPr bwMode="auto">
          <a:xfrm>
            <a:off x="2000250" y="1284288"/>
            <a:ext cx="15636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802063"/>
            <a:ext cx="8178800" cy="2867025"/>
          </a:xfrm>
        </p:spPr>
        <p:txBody>
          <a:bodyPr/>
          <a:lstStyle/>
          <a:p>
            <a:r>
              <a:rPr lang="en-US" altLang="en-US"/>
              <a:t>Receives control signals.</a:t>
            </a:r>
          </a:p>
          <a:p>
            <a:pPr lvl="1"/>
            <a:r>
              <a:rPr lang="en-US" altLang="en-US"/>
              <a:t>Read</a:t>
            </a:r>
          </a:p>
          <a:p>
            <a:pPr lvl="1"/>
            <a:r>
              <a:rPr lang="en-US" altLang="en-US"/>
              <a:t>Write</a:t>
            </a:r>
          </a:p>
          <a:p>
            <a:r>
              <a:rPr lang="en-US" altLang="en-US"/>
              <a:t>Receives addresses (of locations).</a:t>
            </a:r>
          </a:p>
          <a:p>
            <a:r>
              <a:rPr lang="en-US" altLang="en-US"/>
              <a:t>Sends data (read operation).</a:t>
            </a:r>
          </a:p>
          <a:p>
            <a:r>
              <a:rPr lang="en-US" altLang="en-US"/>
              <a:t>Receives data (write operation).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I/O Connection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Similar to memory from computer’s viewpoint.</a:t>
            </a:r>
          </a:p>
          <a:p>
            <a:r>
              <a:rPr lang="en-US" altLang="en-US" sz="2400"/>
              <a:t>Receives control signals from computer.</a:t>
            </a:r>
          </a:p>
          <a:p>
            <a:pPr lvl="1"/>
            <a:r>
              <a:rPr lang="en-US" altLang="en-US" sz="2000"/>
              <a:t>e.g., read and write.</a:t>
            </a:r>
          </a:p>
          <a:p>
            <a:r>
              <a:rPr lang="en-US" altLang="en-US" sz="2400"/>
              <a:t>Receives addresses from computer</a:t>
            </a:r>
          </a:p>
          <a:p>
            <a:pPr lvl="1"/>
            <a:r>
              <a:rPr lang="en-US" altLang="en-US" sz="2000"/>
              <a:t>e.g., port no. to identify peripheral.</a:t>
            </a:r>
            <a:endParaRPr lang="en-US" altLang="en-US"/>
          </a:p>
          <a:p>
            <a:r>
              <a:rPr lang="en-US" altLang="en-US" sz="2400"/>
              <a:t>Output</a:t>
            </a:r>
          </a:p>
          <a:p>
            <a:pPr lvl="1"/>
            <a:r>
              <a:rPr lang="en-US" altLang="en-US" sz="2000"/>
              <a:t>Receives data from computer</a:t>
            </a:r>
          </a:p>
          <a:p>
            <a:pPr lvl="1"/>
            <a:r>
              <a:rPr lang="en-US" altLang="en-US" sz="2000"/>
              <a:t>Sends data to peripheral</a:t>
            </a:r>
          </a:p>
          <a:p>
            <a:r>
              <a:rPr lang="en-US" altLang="en-US" sz="2400"/>
              <a:t>Input</a:t>
            </a:r>
          </a:p>
          <a:p>
            <a:pPr lvl="1"/>
            <a:r>
              <a:rPr lang="en-US" altLang="en-US" sz="2000"/>
              <a:t>Receives data from peripheral </a:t>
            </a:r>
          </a:p>
          <a:p>
            <a:pPr lvl="1"/>
            <a:r>
              <a:rPr lang="en-US" altLang="en-US" sz="2000"/>
              <a:t>Sends data to computer</a:t>
            </a:r>
          </a:p>
          <a:p>
            <a:r>
              <a:rPr lang="en-US" altLang="en-US" sz="2400"/>
              <a:t>Sends control signals to peripherals.</a:t>
            </a:r>
          </a:p>
          <a:p>
            <a:pPr lvl="1"/>
            <a:r>
              <a:rPr lang="en-US" altLang="en-US" sz="2000"/>
              <a:t>I/o commands (e.g., spin disk).</a:t>
            </a:r>
          </a:p>
          <a:p>
            <a:r>
              <a:rPr lang="en-US" altLang="en-US" sz="2400"/>
              <a:t>Sends interrupt signals to computer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443663" y="2827338"/>
            <a:ext cx="1584325" cy="2781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2000" b="1" dirty="0"/>
              <a:t>I/O Module</a:t>
            </a:r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i="1" dirty="0"/>
          </a:p>
          <a:p>
            <a:pPr algn="ctr">
              <a:defRPr/>
            </a:pPr>
            <a:endParaRPr lang="en-US" sz="2000" b="1" i="1" dirty="0"/>
          </a:p>
          <a:p>
            <a:pPr algn="ctr">
              <a:defRPr/>
            </a:pPr>
            <a:r>
              <a:rPr lang="en-US" sz="1600" b="1" i="1" dirty="0"/>
              <a:t>M</a:t>
            </a:r>
            <a:r>
              <a:rPr lang="en-US" sz="1600" b="1" dirty="0"/>
              <a:t> Ports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5508625" y="3016250"/>
            <a:ext cx="93503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5508625" y="3305175"/>
            <a:ext cx="93503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80063" y="2708275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Read</a:t>
            </a:r>
            <a:endParaRPr lang="en-US" altLang="en-US" sz="14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80063" y="2997200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Write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535613" y="3836988"/>
            <a:ext cx="812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Internal</a:t>
            </a:r>
          </a:p>
          <a:p>
            <a:pPr algn="ctr"/>
            <a:r>
              <a:rPr lang="en-US" altLang="en-US" sz="1400" b="1"/>
              <a:t>Data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508625" y="3894138"/>
            <a:ext cx="935038" cy="419100"/>
            <a:chOff x="4644008" y="2636912"/>
            <a:chExt cx="1008112" cy="432048"/>
          </a:xfrm>
        </p:grpSpPr>
        <p:cxnSp>
          <p:nvCxnSpPr>
            <p:cNvPr id="15407" name="Straight Connector 18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8" name="Straight Connector 20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9" name="Straight Connector 22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0" name="Straight Connector 24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8"/>
          <p:cNvGrpSpPr>
            <a:grpSpLocks/>
          </p:cNvGrpSpPr>
          <p:nvPr/>
        </p:nvGrpSpPr>
        <p:grpSpPr bwMode="auto">
          <a:xfrm rot="10800000">
            <a:off x="5435600" y="4451350"/>
            <a:ext cx="1008063" cy="417513"/>
            <a:chOff x="4644008" y="2636912"/>
            <a:chExt cx="1008112" cy="432048"/>
          </a:xfrm>
        </p:grpSpPr>
        <p:cxnSp>
          <p:nvCxnSpPr>
            <p:cNvPr id="15403" name="Straight Connector 29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4" name="Straight Connector 30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5" name="Straight Connector 31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6" name="Straight Connector 32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603875" y="4391025"/>
            <a:ext cx="812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Internal</a:t>
            </a:r>
          </a:p>
          <a:p>
            <a:pPr algn="ctr"/>
            <a:r>
              <a:rPr lang="en-US" altLang="en-US" sz="1400" b="1"/>
              <a:t>Data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535613" y="3459163"/>
            <a:ext cx="811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Address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508625" y="3448050"/>
            <a:ext cx="935038" cy="360363"/>
            <a:chOff x="4644008" y="2636912"/>
            <a:chExt cx="1008112" cy="432048"/>
          </a:xfrm>
        </p:grpSpPr>
        <p:cxnSp>
          <p:nvCxnSpPr>
            <p:cNvPr id="15399" name="Straight Connector 41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0" name="Straight Connector 42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1" name="Straight Connector 43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2" name="Straight Connector 44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 rot="10800000">
            <a:off x="5435600" y="4999038"/>
            <a:ext cx="1008063" cy="417512"/>
            <a:chOff x="4644008" y="2636912"/>
            <a:chExt cx="1008112" cy="432048"/>
          </a:xfrm>
        </p:grpSpPr>
        <p:cxnSp>
          <p:nvCxnSpPr>
            <p:cNvPr id="15395" name="Straight Connector 46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6" name="Straight Connector 47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7" name="Straight Connector 48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8" name="Straight Connector 49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581650" y="4941888"/>
            <a:ext cx="91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Interrupt</a:t>
            </a:r>
          </a:p>
          <a:p>
            <a:pPr algn="ctr"/>
            <a:r>
              <a:rPr lang="en-US" altLang="en-US" sz="1400" b="1"/>
              <a:t>Signals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015288" y="3836988"/>
            <a:ext cx="8524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External</a:t>
            </a:r>
          </a:p>
          <a:p>
            <a:pPr algn="ctr"/>
            <a:r>
              <a:rPr lang="en-US" altLang="en-US" sz="1400" b="1"/>
              <a:t>Data</a:t>
            </a: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8015288" y="3894138"/>
            <a:ext cx="1020762" cy="419100"/>
            <a:chOff x="4644008" y="2636912"/>
            <a:chExt cx="1008112" cy="432048"/>
          </a:xfrm>
        </p:grpSpPr>
        <p:cxnSp>
          <p:nvCxnSpPr>
            <p:cNvPr id="15391" name="Straight Connector 54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2" name="Straight Connector 55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3" name="Straight Connector 56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4" name="Straight Connector 57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58"/>
          <p:cNvGrpSpPr>
            <a:grpSpLocks/>
          </p:cNvGrpSpPr>
          <p:nvPr/>
        </p:nvGrpSpPr>
        <p:grpSpPr bwMode="auto">
          <a:xfrm rot="10800000">
            <a:off x="8027988" y="4441825"/>
            <a:ext cx="936625" cy="419100"/>
            <a:chOff x="4644008" y="2636912"/>
            <a:chExt cx="1008112" cy="432048"/>
          </a:xfrm>
        </p:grpSpPr>
        <p:cxnSp>
          <p:nvCxnSpPr>
            <p:cNvPr id="15387" name="Straight Connector 59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8" name="Straight Connector 60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9" name="Straight Connector 61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0" name="Straight Connector 62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8183563" y="4384675"/>
            <a:ext cx="852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External</a:t>
            </a:r>
          </a:p>
          <a:p>
            <a:pPr algn="ctr"/>
            <a:r>
              <a:rPr lang="en-US" altLang="en-US" sz="1400" b="1"/>
              <a:t>Data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058150" y="3257550"/>
            <a:ext cx="77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Control</a:t>
            </a:r>
          </a:p>
          <a:p>
            <a:pPr algn="ctr"/>
            <a:r>
              <a:rPr lang="en-US" altLang="en-US" sz="1400" b="1"/>
              <a:t>Signals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8015288" y="3305175"/>
            <a:ext cx="1020762" cy="431800"/>
            <a:chOff x="4644008" y="2636912"/>
            <a:chExt cx="1008112" cy="432048"/>
          </a:xfrm>
        </p:grpSpPr>
        <p:cxnSp>
          <p:nvCxnSpPr>
            <p:cNvPr id="15383" name="Straight Connector 66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Straight Connector 67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Straight Connector 68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Straight Connector 69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15" grpId="0"/>
      <p:bldP spid="16" grpId="0"/>
      <p:bldP spid="17" grpId="0"/>
      <p:bldP spid="39" grpId="0"/>
      <p:bldP spid="40" grpId="0"/>
      <p:bldP spid="51" grpId="0"/>
      <p:bldP spid="53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CPU to memory.</a:t>
            </a:r>
          </a:p>
          <a:p>
            <a:r>
              <a:rPr lang="en-US" altLang="en-US"/>
              <a:t>Memory to CPU.</a:t>
            </a:r>
          </a:p>
          <a:p>
            <a:r>
              <a:rPr lang="en-US" altLang="en-US"/>
              <a:t>CPU to I/O.</a:t>
            </a:r>
          </a:p>
          <a:p>
            <a:r>
              <a:rPr lang="en-US" altLang="en-US"/>
              <a:t>I/O to CPU.</a:t>
            </a:r>
          </a:p>
          <a:p>
            <a:r>
              <a:rPr lang="en-US" altLang="en-US"/>
              <a:t>I/O to memory.</a:t>
            </a:r>
          </a:p>
          <a:p>
            <a:r>
              <a:rPr lang="en-US" altLang="en-US"/>
              <a:t>Memory to I/O.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Transfers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58052" name="AutoShape 4"/>
          <p:cNvSpPr>
            <a:spLocks/>
          </p:cNvSpPr>
          <p:nvPr/>
        </p:nvSpPr>
        <p:spPr bwMode="auto">
          <a:xfrm>
            <a:off x="3749675" y="3230563"/>
            <a:ext cx="174625" cy="846137"/>
          </a:xfrm>
          <a:prstGeom prst="rightBrace">
            <a:avLst>
              <a:gd name="adj1" fmla="val 40379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3924300" y="3213100"/>
            <a:ext cx="2511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Memory Access (DMA)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58052" grpId="0" animBg="1"/>
      <p:bldP spid="2580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Bus Interconnection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a number of possible interconnection systems.</a:t>
            </a:r>
          </a:p>
          <a:p>
            <a:r>
              <a:rPr lang="en-US" altLang="en-US" dirty="0"/>
              <a:t>Single and multiple Bus structures are most common.</a:t>
            </a:r>
          </a:p>
          <a:p>
            <a:r>
              <a:rPr lang="en-US" altLang="en-US" dirty="0"/>
              <a:t>Examples of a bus:</a:t>
            </a:r>
          </a:p>
          <a:p>
            <a:pPr lvl="1"/>
            <a:r>
              <a:rPr lang="en-US" altLang="en-US" dirty="0"/>
              <a:t>Internal: PCI, SATA</a:t>
            </a:r>
          </a:p>
          <a:p>
            <a:pPr lvl="1"/>
            <a:r>
              <a:rPr lang="en-US" altLang="en-US" dirty="0"/>
              <a:t>External: USB</a:t>
            </a:r>
          </a:p>
          <a:p>
            <a:pPr lvl="1"/>
            <a:r>
              <a:rPr lang="en-US" altLang="en-US" dirty="0"/>
              <a:t>Internal/external: SCSI</a:t>
            </a:r>
          </a:p>
        </p:txBody>
      </p:sp>
      <p:pic>
        <p:nvPicPr>
          <p:cNvPr id="17415" name="Picture 7" descr="http://www.sierra-cables.com/cables/Images/SATA-Signal-Cabl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2565400"/>
            <a:ext cx="13239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 descr="}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552700"/>
            <a:ext cx="1944687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1" descr="https://upload.wikimedia.org/wikipedia/commons/thumb/a/a5/Male_and_Female_USB_Connectors.jpg/800px-Male_and_Female_USB_Connecto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6" b="31033"/>
          <a:stretch>
            <a:fillRect/>
          </a:stretch>
        </p:blipFill>
        <p:spPr bwMode="auto">
          <a:xfrm>
            <a:off x="3492500" y="3789363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https://upload.wikimedia.org/wikipedia/commons/thumb/1/1b/Scsi-1_gehaeuse.jpg/800px-Scsi-1_gehaeus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221163"/>
            <a:ext cx="20558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What is a Bus?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communication pathway connecting two or more devices.</a:t>
            </a:r>
          </a:p>
          <a:p>
            <a:r>
              <a:rPr lang="en-US" altLang="en-US"/>
              <a:t>Usually by </a:t>
            </a:r>
            <a:r>
              <a:rPr lang="en-US" altLang="en-US">
                <a:solidFill>
                  <a:srgbClr val="FF0000"/>
                </a:solidFill>
              </a:rPr>
              <a:t>broadcast</a:t>
            </a:r>
            <a:r>
              <a:rPr lang="en-US" altLang="en-US"/>
              <a:t>.</a:t>
            </a:r>
          </a:p>
          <a:p>
            <a:r>
              <a:rPr lang="en-US" altLang="en-US"/>
              <a:t>Consists of multiple lines (each carries 1 bit)</a:t>
            </a:r>
          </a:p>
          <a:p>
            <a:pPr lvl="1"/>
            <a:r>
              <a:rPr lang="en-US" altLang="en-US"/>
              <a:t>e.g. 32 lines are needed to transfer 32 bits of data in parallel.</a:t>
            </a:r>
          </a:p>
          <a:p>
            <a:r>
              <a:rPr lang="en-US" altLang="en-US"/>
              <a:t>Bus lines typically:</a:t>
            </a:r>
          </a:p>
          <a:p>
            <a:pPr lvl="1"/>
            <a:r>
              <a:rPr lang="en-US" altLang="en-US"/>
              <a:t>carry address, data, and/or control information</a:t>
            </a:r>
          </a:p>
          <a:p>
            <a:pPr lvl="1"/>
            <a:r>
              <a:rPr lang="en-US" altLang="en-US"/>
              <a:t>supply power (VCC, GND, … etc.)</a:t>
            </a:r>
          </a:p>
          <a:p>
            <a:r>
              <a:rPr lang="en-US" altLang="en-US"/>
              <a:t>Power lines may not be shown.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What is a Bus?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Data lines</a:t>
            </a:r>
          </a:p>
          <a:p>
            <a:pPr lvl="1"/>
            <a:r>
              <a:rPr lang="en-US" altLang="en-US" sz="2000"/>
              <a:t>Carries data: Remember that there is no difference between “data” and “instruction” at this level!</a:t>
            </a:r>
          </a:p>
          <a:p>
            <a:pPr lvl="1"/>
            <a:r>
              <a:rPr lang="en-US" altLang="en-US" sz="2000"/>
              <a:t>Width is a key determinant of performance: 8, 16, 32, 64 bit.</a:t>
            </a:r>
          </a:p>
          <a:p>
            <a:r>
              <a:rPr lang="en-US" altLang="en-US" sz="2400"/>
              <a:t>Address lines</a:t>
            </a:r>
          </a:p>
          <a:p>
            <a:pPr lvl="1"/>
            <a:r>
              <a:rPr lang="en-US" altLang="en-US" sz="2000"/>
              <a:t>Identify the source or destination of data.</a:t>
            </a:r>
          </a:p>
          <a:p>
            <a:pPr lvl="2"/>
            <a:r>
              <a:rPr lang="en-US" altLang="en-US" sz="1800"/>
              <a:t>e.g. CPU needs to read an instruction (data) from a given location in memory.</a:t>
            </a:r>
          </a:p>
          <a:p>
            <a:pPr lvl="1"/>
            <a:r>
              <a:rPr lang="en-US" altLang="en-US" sz="2000"/>
              <a:t>Bus width determines maximum memory capacity of system.</a:t>
            </a:r>
          </a:p>
          <a:p>
            <a:pPr lvl="2"/>
            <a:r>
              <a:rPr lang="en-US" altLang="en-US" sz="1800"/>
              <a:t>e.g. 8080 has 16 bit address bus giving 64k address space.</a:t>
            </a:r>
          </a:p>
          <a:p>
            <a:r>
              <a:rPr lang="en-US" altLang="en-US" sz="2400"/>
              <a:t>Control lines</a:t>
            </a:r>
          </a:p>
          <a:p>
            <a:pPr lvl="1"/>
            <a:r>
              <a:rPr lang="en-US" altLang="en-US" sz="2000"/>
              <a:t>Control and timing information: memory read/write signal, interrupt request, clock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 Interconnection Scheme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51038"/>
            <a:ext cx="8964613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Single Bus Problems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great number of devices are connected to bus, performance will suffer. Why?</a:t>
            </a:r>
          </a:p>
          <a:p>
            <a:pPr lvl="1"/>
            <a:r>
              <a:rPr lang="en-US" altLang="en-US"/>
              <a:t>G</a:t>
            </a:r>
            <a:r>
              <a:rPr lang="en-US" altLang="en-US">
                <a:sym typeface="Wingdings" panose="05000000000000000000" pitchFamily="2" charset="2"/>
              </a:rPr>
              <a:t>reater bus length  greater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propagation</a:t>
            </a:r>
            <a:r>
              <a:rPr lang="en-US" altLang="en-US">
                <a:sym typeface="Wingdings" panose="05000000000000000000" pitchFamily="2" charset="2"/>
              </a:rPr>
              <a:t> delay  more time required for device coordination</a:t>
            </a:r>
            <a:endParaRPr lang="en-US" altLang="en-US"/>
          </a:p>
          <a:p>
            <a:pPr lvl="1"/>
            <a:r>
              <a:rPr lang="en-US" altLang="en-US"/>
              <a:t>Aggregate data transfer demand approaches bus capacity </a:t>
            </a:r>
            <a:r>
              <a:rPr lang="en-US" altLang="en-US">
                <a:sym typeface="Wingdings" panose="05000000000000000000" pitchFamily="2" charset="2"/>
              </a:rPr>
              <a:t> bus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speed</a:t>
            </a:r>
            <a:r>
              <a:rPr lang="en-US" altLang="en-US">
                <a:sym typeface="Wingdings" panose="05000000000000000000" pitchFamily="2" charset="2"/>
              </a:rPr>
              <a:t> becomes a bottleneck</a:t>
            </a:r>
            <a:r>
              <a:rPr lang="en-US" altLang="en-US"/>
              <a:t>.</a:t>
            </a:r>
          </a:p>
          <a:p>
            <a:r>
              <a:rPr lang="en-US" altLang="en-US"/>
              <a:t>To overcome this problem:</a:t>
            </a:r>
          </a:p>
          <a:p>
            <a:pPr lvl="1"/>
            <a:r>
              <a:rPr lang="en-US" altLang="en-US"/>
              <a:t>Most systems use multiple buses laid out hierarchically.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Office Hours:</a:t>
            </a:r>
          </a:p>
          <a:p>
            <a:pPr lvl="1"/>
            <a:r>
              <a:rPr lang="en-US" altLang="en-US" sz="2000" dirty="0"/>
              <a:t>Sunday 1:00pm – 2:00pm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dirty="0"/>
              <a:t>Tutorials:</a:t>
            </a:r>
          </a:p>
          <a:p>
            <a:pPr lvl="1"/>
            <a:r>
              <a:rPr lang="en-US" altLang="en-US" sz="2000" dirty="0"/>
              <a:t>Day/Time: </a:t>
            </a:r>
            <a:r>
              <a:rPr lang="en-US" altLang="en-US" sz="2000" b="1" dirty="0">
                <a:solidFill>
                  <a:srgbClr val="FF0000"/>
                </a:solidFill>
              </a:rPr>
              <a:t>Tuesday 8:30am – 10:00am</a:t>
            </a:r>
            <a:r>
              <a:rPr lang="en-US" altLang="en-US" sz="2000" dirty="0"/>
              <a:t>.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dirty="0"/>
              <a:t>Assignment #1:</a:t>
            </a:r>
          </a:p>
          <a:p>
            <a:pPr lvl="1"/>
            <a:r>
              <a:rPr lang="en-US" altLang="en-US" sz="2000" dirty="0"/>
              <a:t>Released: by the end of this week.</a:t>
            </a:r>
          </a:p>
          <a:p>
            <a:pPr lvl="1"/>
            <a:r>
              <a:rPr lang="en-US" altLang="en-US" sz="2000" dirty="0"/>
              <a:t>Due on: by the end of next week.</a:t>
            </a:r>
          </a:p>
          <a:p>
            <a:pPr lvl="1"/>
            <a:r>
              <a:rPr lang="en-US" altLang="en-US" sz="2000" dirty="0"/>
              <a:t>Work in groups of two.</a:t>
            </a:r>
          </a:p>
          <a:p>
            <a:r>
              <a:rPr lang="en-US" altLang="en-US" dirty="0"/>
              <a:t>Academic integrity:</a:t>
            </a:r>
          </a:p>
          <a:p>
            <a:pPr lvl="1"/>
            <a:r>
              <a:rPr lang="en-US" altLang="en-US" sz="2000" dirty="0"/>
              <a:t>Copying assignments will not be tolerated.</a:t>
            </a:r>
          </a:p>
          <a:p>
            <a:pPr lvl="1"/>
            <a:r>
              <a:rPr lang="en-US" altLang="en-US" sz="2000" dirty="0"/>
              <a:t>Involved groups get 0 points!!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/>
              <a:t>Sunday 1:00pm – 2:00pm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Traditional Bus Architecture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33661"/>
            <a:ext cx="8896350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High Performance Bus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052513"/>
            <a:ext cx="9093200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Bus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Bus Type</a:t>
            </a:r>
          </a:p>
          <a:p>
            <a:r>
              <a:rPr lang="en-US" altLang="en-US"/>
              <a:t>Method of Arbitration</a:t>
            </a:r>
          </a:p>
          <a:p>
            <a:r>
              <a:rPr lang="en-US" altLang="en-US"/>
              <a:t>Timing</a:t>
            </a:r>
          </a:p>
          <a:p>
            <a:r>
              <a:rPr lang="en-US" altLang="en-US"/>
              <a:t>Data Transfer Type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Bus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Dedicated</a:t>
            </a:r>
          </a:p>
          <a:p>
            <a:pPr lvl="1"/>
            <a:r>
              <a:rPr lang="en-US" altLang="en-US"/>
              <a:t>Functional: separate data &amp; address lines.</a:t>
            </a:r>
          </a:p>
          <a:p>
            <a:pPr lvl="1"/>
            <a:r>
              <a:rPr lang="en-US" altLang="en-US"/>
              <a:t>Physical: multiple buses connecting different subsets of modules.</a:t>
            </a:r>
          </a:p>
          <a:p>
            <a:r>
              <a:rPr lang="en-GB" altLang="en-US"/>
              <a:t>Multiplexed</a:t>
            </a:r>
          </a:p>
          <a:p>
            <a:pPr lvl="1"/>
            <a:r>
              <a:rPr lang="en-GB" altLang="en-US"/>
              <a:t>Shared lines.</a:t>
            </a:r>
          </a:p>
          <a:p>
            <a:pPr lvl="1"/>
            <a:r>
              <a:rPr lang="en-GB" altLang="en-US"/>
              <a:t>Address valid or data valid control line.</a:t>
            </a:r>
          </a:p>
          <a:p>
            <a:pPr lvl="1"/>
            <a:r>
              <a:rPr lang="en-GB" altLang="en-US"/>
              <a:t>Advantages:</a:t>
            </a:r>
          </a:p>
          <a:p>
            <a:pPr lvl="2"/>
            <a:r>
              <a:rPr lang="en-GB" altLang="en-US"/>
              <a:t>fewer lines.</a:t>
            </a:r>
          </a:p>
          <a:p>
            <a:pPr lvl="1"/>
            <a:r>
              <a:rPr lang="en-GB" altLang="en-US"/>
              <a:t>Disadvantages</a:t>
            </a:r>
          </a:p>
          <a:p>
            <a:pPr lvl="2"/>
            <a:r>
              <a:rPr lang="en-GB" altLang="en-US"/>
              <a:t>More complex control.</a:t>
            </a:r>
          </a:p>
          <a:p>
            <a:pPr lvl="2"/>
            <a:r>
              <a:rPr lang="en-GB" altLang="en-US"/>
              <a:t>Lower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Bus Arbitration (I)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More than one module controlling the bus.</a:t>
            </a:r>
          </a:p>
          <a:p>
            <a:pPr lvl="1"/>
            <a:r>
              <a:rPr lang="en-GB" altLang="en-US"/>
              <a:t>e.g. CPU and DMA controller.</a:t>
            </a:r>
          </a:p>
          <a:p>
            <a:r>
              <a:rPr lang="en-GB" altLang="en-US"/>
              <a:t>Only one module may control bus at a time.</a:t>
            </a:r>
          </a:p>
          <a:p>
            <a:r>
              <a:rPr lang="en-GB" altLang="en-US"/>
              <a:t>Need a special h/w for arbitration.</a:t>
            </a:r>
          </a:p>
          <a:p>
            <a:r>
              <a:rPr lang="en-GB" altLang="en-US"/>
              <a:t>Arbitration may be centralized or distributed.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Bus Arbitration (II)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Centralized Arbitration</a:t>
            </a:r>
          </a:p>
          <a:p>
            <a:pPr lvl="1"/>
            <a:r>
              <a:rPr lang="en-US" altLang="en-US"/>
              <a:t>Single hardware device controlling bus access</a:t>
            </a:r>
          </a:p>
          <a:p>
            <a:pPr lvl="2"/>
            <a:r>
              <a:rPr lang="en-US" altLang="en-US"/>
              <a:t>Bus controller or arbiter.</a:t>
            </a:r>
          </a:p>
          <a:p>
            <a:pPr lvl="1"/>
            <a:r>
              <a:rPr lang="en-US" altLang="en-US"/>
              <a:t>May be part of CPU or separate.</a:t>
            </a:r>
          </a:p>
          <a:p>
            <a:r>
              <a:rPr lang="en-US" altLang="en-US"/>
              <a:t>Distributed Arbitration</a:t>
            </a:r>
          </a:p>
          <a:p>
            <a:pPr lvl="1"/>
            <a:r>
              <a:rPr lang="en-US" altLang="en-US"/>
              <a:t>Each module may claim the bus.</a:t>
            </a:r>
          </a:p>
          <a:p>
            <a:pPr lvl="1"/>
            <a:r>
              <a:rPr lang="en-US" altLang="en-US"/>
              <a:t>Control logic on all modules.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Timing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Coordination of events on bus.</a:t>
            </a:r>
          </a:p>
          <a:p>
            <a:r>
              <a:rPr lang="en-US" altLang="en-US"/>
              <a:t>Synchronous</a:t>
            </a:r>
          </a:p>
          <a:p>
            <a:pPr lvl="1"/>
            <a:r>
              <a:rPr lang="en-US" altLang="en-US"/>
              <a:t>Events determined by clock signals.</a:t>
            </a:r>
          </a:p>
          <a:p>
            <a:pPr lvl="1"/>
            <a:r>
              <a:rPr lang="en-US" altLang="en-US"/>
              <a:t>Clock line belongs to the control bus.</a:t>
            </a:r>
          </a:p>
          <a:p>
            <a:pPr lvl="1"/>
            <a:r>
              <a:rPr lang="en-US" altLang="en-US"/>
              <a:t>A single 1-0 is a bus cycle.</a:t>
            </a:r>
          </a:p>
          <a:p>
            <a:pPr lvl="1"/>
            <a:r>
              <a:rPr lang="en-US" altLang="en-US"/>
              <a:t>All devices can read clock line.</a:t>
            </a:r>
          </a:p>
          <a:p>
            <a:pPr lvl="1"/>
            <a:r>
              <a:rPr lang="en-US" altLang="en-US"/>
              <a:t>Usually sync on leading edge.</a:t>
            </a:r>
          </a:p>
          <a:p>
            <a:pPr lvl="1"/>
            <a:r>
              <a:rPr lang="en-US" altLang="en-US"/>
              <a:t>Usually a single cycle for an event.</a:t>
            </a:r>
          </a:p>
          <a:p>
            <a:r>
              <a:rPr lang="en-US" altLang="en-US"/>
              <a:t>Asynchronous</a:t>
            </a:r>
          </a:p>
          <a:p>
            <a:pPr lvl="1"/>
            <a:r>
              <a:rPr lang="en-US" altLang="en-US"/>
              <a:t>Occurrence of one event on a bus follows and depends on the occurrence of a previous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84" b="25276"/>
          <a:stretch>
            <a:fillRect/>
          </a:stretch>
        </p:blipFill>
        <p:spPr bwMode="auto">
          <a:xfrm>
            <a:off x="1042988" y="3789363"/>
            <a:ext cx="65532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Synchronous Timing Diagram</a:t>
            </a:r>
            <a:endParaRPr lang="en-US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6"/>
          <a:stretch>
            <a:fillRect/>
          </a:stretch>
        </p:blipFill>
        <p:spPr bwMode="auto">
          <a:xfrm>
            <a:off x="1042988" y="5108575"/>
            <a:ext cx="65532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48"/>
          <a:stretch>
            <a:fillRect/>
          </a:stretch>
        </p:blipFill>
        <p:spPr bwMode="auto">
          <a:xfrm>
            <a:off x="1044575" y="1209675"/>
            <a:ext cx="65516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0" b="47118"/>
          <a:stretch>
            <a:fillRect/>
          </a:stretch>
        </p:blipFill>
        <p:spPr bwMode="auto">
          <a:xfrm>
            <a:off x="1042988" y="2565400"/>
            <a:ext cx="65532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Asynchronous Timing Diagram - Read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2"/>
          <a:stretch>
            <a:fillRect/>
          </a:stretch>
        </p:blipFill>
        <p:spPr bwMode="auto">
          <a:xfrm>
            <a:off x="107950" y="1773238"/>
            <a:ext cx="889317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Asynchronous Timing Diagram - Write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2"/>
          <a:stretch>
            <a:fillRect/>
          </a:stretch>
        </p:blipFill>
        <p:spPr bwMode="auto">
          <a:xfrm>
            <a:off x="34925" y="1844675"/>
            <a:ext cx="9072563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3600">
                <a:cs typeface="Times New Roman" panose="02020603050405020304" pitchFamily="18" charset="0"/>
              </a:rPr>
              <a:t>Chapter 3. A Top-Level View of Computer Function and Interconnection (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Cont.</a:t>
            </a:r>
            <a:r>
              <a:rPr lang="en-US" altLang="en-US" sz="3600"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Transfer Type (I)</a:t>
            </a:r>
          </a:p>
        </p:txBody>
      </p:sp>
      <p:pic>
        <p:nvPicPr>
          <p:cNvPr id="15363" name="Picture 5" descr="f2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03" b="42888"/>
          <a:stretch>
            <a:fillRect/>
          </a:stretch>
        </p:blipFill>
        <p:spPr bwMode="auto">
          <a:xfrm>
            <a:off x="107950" y="1527175"/>
            <a:ext cx="410845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f2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4" b="40862"/>
          <a:stretch>
            <a:fillRect/>
          </a:stretch>
        </p:blipFill>
        <p:spPr bwMode="auto">
          <a:xfrm>
            <a:off x="4284663" y="1557338"/>
            <a:ext cx="4630737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2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4" t="63068" r="3474" b="-7880"/>
          <a:stretch>
            <a:fillRect/>
          </a:stretch>
        </p:blipFill>
        <p:spPr bwMode="auto">
          <a:xfrm>
            <a:off x="4211638" y="4292600"/>
            <a:ext cx="43211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2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63068" r="56563" b="-7880"/>
          <a:stretch>
            <a:fillRect/>
          </a:stretch>
        </p:blipFill>
        <p:spPr bwMode="auto">
          <a:xfrm>
            <a:off x="250825" y="4292600"/>
            <a:ext cx="374491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agonal Stripe 8">
            <a:extLst>
              <a:ext uri="{FF2B5EF4-FFF2-40B4-BE49-F238E27FC236}">
                <a16:creationId xmlns:a16="http://schemas.microsoft.com/office/drawing/2014/main" id="{96922A05-51D5-4553-86D0-DAAFA84CA142}"/>
              </a:ext>
            </a:extLst>
          </p:cNvPr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E7DFC-0AB8-46CD-B29F-547AE0AECF78}"/>
              </a:ext>
            </a:extLst>
          </p:cNvPr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Transfer Type (II)</a:t>
            </a:r>
          </a:p>
        </p:txBody>
      </p:sp>
      <p:pic>
        <p:nvPicPr>
          <p:cNvPr id="16387" name="Picture 3" descr="f2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1"/>
          <a:stretch>
            <a:fillRect/>
          </a:stretch>
        </p:blipFill>
        <p:spPr bwMode="auto">
          <a:xfrm>
            <a:off x="1909763" y="1268413"/>
            <a:ext cx="5759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2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8" b="33792"/>
          <a:stretch>
            <a:fillRect/>
          </a:stretch>
        </p:blipFill>
        <p:spPr bwMode="auto">
          <a:xfrm>
            <a:off x="1908175" y="3068638"/>
            <a:ext cx="575945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2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62" b="-1340"/>
          <a:stretch>
            <a:fillRect/>
          </a:stretch>
        </p:blipFill>
        <p:spPr bwMode="auto">
          <a:xfrm>
            <a:off x="1908175" y="4941888"/>
            <a:ext cx="575945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gonal Stripe 5">
            <a:extLst>
              <a:ext uri="{FF2B5EF4-FFF2-40B4-BE49-F238E27FC236}">
                <a16:creationId xmlns:a16="http://schemas.microsoft.com/office/drawing/2014/main" id="{8AD2FB7C-7DB6-41F8-83E1-FC33AB2D9B21}"/>
              </a:ext>
            </a:extLst>
          </p:cNvPr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F1C22A-6BCA-4A19-8ACE-19034679458C}"/>
              </a:ext>
            </a:extLst>
          </p:cNvPr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3: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80 – 93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Computer Structure (Components):</a:t>
            </a:r>
          </a:p>
          <a:p>
            <a:pPr lvl="1"/>
            <a:r>
              <a:rPr lang="en-CA" altLang="en-US" dirty="0"/>
              <a:t>CPU, Memory, I/O.</a:t>
            </a:r>
          </a:p>
          <a:p>
            <a:r>
              <a:rPr lang="en-CA" altLang="en-US" dirty="0"/>
              <a:t>Computer Function:</a:t>
            </a:r>
          </a:p>
          <a:p>
            <a:pPr lvl="1"/>
            <a:r>
              <a:rPr lang="en-CA" altLang="en-US" dirty="0"/>
              <a:t>Instruction Fetch/Execute.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Interrupts.</a:t>
            </a:r>
          </a:p>
          <a:p>
            <a:r>
              <a:rPr lang="en-CA" altLang="en-US" dirty="0">
                <a:solidFill>
                  <a:srgbClr val="FF0000"/>
                </a:solidFill>
              </a:rPr>
              <a:t>Interconnection Structure: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Transfer between mem. &amp; proc., i/o &amp; proc. … etc.</a:t>
            </a:r>
          </a:p>
          <a:p>
            <a:r>
              <a:rPr lang="en-CA" altLang="en-US" dirty="0">
                <a:solidFill>
                  <a:srgbClr val="FF0000"/>
                </a:solidFill>
              </a:rPr>
              <a:t>Bus Interconnection: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Bus structure: address, data, and control lines.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Multiple-bus hierarchies.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Elements of bus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12746" r="54901" b="35559"/>
          <a:stretch>
            <a:fillRect/>
          </a:stretch>
        </p:blipFill>
        <p:spPr bwMode="auto">
          <a:xfrm>
            <a:off x="250825" y="1119188"/>
            <a:ext cx="4378325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12746" r="28029" b="35559"/>
          <a:stretch>
            <a:fillRect/>
          </a:stretch>
        </p:blipFill>
        <p:spPr bwMode="auto">
          <a:xfrm>
            <a:off x="4556125" y="1147763"/>
            <a:ext cx="3817938" cy="56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 of Control via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Interrupts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Disable interrupts</a:t>
            </a:r>
          </a:p>
          <a:p>
            <a:pPr lvl="1"/>
            <a:r>
              <a:rPr lang="en-US" altLang="en-US"/>
              <a:t>Processor will ignore further interrupts while processing one interrupt.</a:t>
            </a:r>
          </a:p>
          <a:p>
            <a:pPr lvl="1"/>
            <a:r>
              <a:rPr lang="en-US" altLang="en-US"/>
              <a:t>Interrupts remain pending and are checked after first interrupt has been processed.</a:t>
            </a:r>
          </a:p>
          <a:p>
            <a:pPr lvl="1"/>
            <a:r>
              <a:rPr lang="en-US" altLang="en-US"/>
              <a:t>Interrupts handled in </a:t>
            </a:r>
            <a:r>
              <a:rPr lang="en-US" altLang="en-US" b="1"/>
              <a:t>sequence</a:t>
            </a:r>
            <a:r>
              <a:rPr lang="en-US" altLang="en-US"/>
              <a:t> as they occur.</a:t>
            </a:r>
          </a:p>
          <a:p>
            <a:r>
              <a:rPr lang="en-US" altLang="en-US">
                <a:solidFill>
                  <a:srgbClr val="3333FF"/>
                </a:solidFill>
              </a:rPr>
              <a:t>Define priorities</a:t>
            </a:r>
          </a:p>
          <a:p>
            <a:pPr lvl="1"/>
            <a:r>
              <a:rPr lang="en-US" altLang="en-US"/>
              <a:t>Low priority interrupts can be interrupted by higher priority interrupts.</a:t>
            </a:r>
          </a:p>
          <a:p>
            <a:pPr lvl="1"/>
            <a:r>
              <a:rPr lang="en-US" altLang="en-US"/>
              <a:t>When higher priority interrupt has been processed, processor returns to previous interrupt.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5" t="11438" r="30887" b="48715"/>
          <a:stretch>
            <a:fillRect/>
          </a:stretch>
        </p:blipFill>
        <p:spPr bwMode="auto">
          <a:xfrm>
            <a:off x="1979613" y="1125538"/>
            <a:ext cx="3313112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11438" r="58015" b="8829"/>
          <a:stretch>
            <a:fillRect/>
          </a:stretch>
        </p:blipFill>
        <p:spPr bwMode="auto">
          <a:xfrm>
            <a:off x="468313" y="1125538"/>
            <a:ext cx="15113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11438" r="2876" b="8829"/>
          <a:stretch>
            <a:fillRect/>
          </a:stretch>
        </p:blipFill>
        <p:spPr bwMode="auto">
          <a:xfrm>
            <a:off x="468313" y="1125538"/>
            <a:ext cx="8243887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Interrupts - Sequential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5650" y="2722563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755650" y="3030538"/>
            <a:ext cx="360363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Line Callout 1 14"/>
          <p:cNvSpPr>
            <a:spLocks/>
          </p:cNvSpPr>
          <p:nvPr/>
        </p:nvSpPr>
        <p:spPr bwMode="auto">
          <a:xfrm>
            <a:off x="6156325" y="1844675"/>
            <a:ext cx="2303463" cy="576263"/>
          </a:xfrm>
          <a:prstGeom prst="borderCallout1">
            <a:avLst>
              <a:gd name="adj1" fmla="val 47611"/>
              <a:gd name="adj2" fmla="val -519"/>
              <a:gd name="adj3" fmla="val 4273"/>
              <a:gd name="adj4" fmla="val -56972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processing further interrupts!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11638" y="2400300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4211638" y="2708275"/>
            <a:ext cx="360362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Line Callout 1 17"/>
          <p:cNvSpPr>
            <a:spLocks/>
          </p:cNvSpPr>
          <p:nvPr/>
        </p:nvSpPr>
        <p:spPr bwMode="auto">
          <a:xfrm>
            <a:off x="6156325" y="2852738"/>
            <a:ext cx="2303463" cy="576262"/>
          </a:xfrm>
          <a:prstGeom prst="borderCallout1">
            <a:avLst>
              <a:gd name="adj1" fmla="val 47611"/>
              <a:gd name="adj2" fmla="val -519"/>
              <a:gd name="adj3" fmla="val 124523"/>
              <a:gd name="adj4" fmla="val -56972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processing further interrupts!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795 0.0419 " pathEditMode="relative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795 0.0419 " pathEditMode="relative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5" grpId="0" animBg="1"/>
      <p:bldP spid="16" grpId="0"/>
      <p:bldP spid="16" grpId="1"/>
      <p:bldP spid="16" grpId="2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Interrupts – Nested</a:t>
            </a:r>
            <a:endParaRPr lang="en-US" altLang="en-US"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11438" r="57961" b="9813"/>
          <a:stretch>
            <a:fillRect/>
          </a:stretch>
        </p:blipFill>
        <p:spPr bwMode="auto">
          <a:xfrm>
            <a:off x="468313" y="1182688"/>
            <a:ext cx="1511300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9" t="11438" r="31303" b="49388"/>
          <a:stretch>
            <a:fillRect/>
          </a:stretch>
        </p:blipFill>
        <p:spPr bwMode="auto">
          <a:xfrm>
            <a:off x="1979613" y="1182688"/>
            <a:ext cx="324008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11438" r="2876" b="9813"/>
          <a:stretch>
            <a:fillRect/>
          </a:stretch>
        </p:blipFill>
        <p:spPr bwMode="auto">
          <a:xfrm>
            <a:off x="468313" y="1182688"/>
            <a:ext cx="8207375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650" y="2722563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755650" y="3030538"/>
            <a:ext cx="360363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11638" y="2257425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211638" y="2565400"/>
            <a:ext cx="360362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Interrupts – Nested (example)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395288" y="1060450"/>
            <a:ext cx="8280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Interrupt priorities: Printer (P):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, Disk (D):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, Communication line (C):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ISR execution: </a:t>
            </a: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 units, Interrupt scenario: P @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t=10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, C @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t=15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 @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t=20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87450" y="2492375"/>
            <a:ext cx="1541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User Program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02013" y="2420938"/>
            <a:ext cx="1244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Printer ISR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87925" y="1916113"/>
            <a:ext cx="213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Communication ISR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788150" y="4581525"/>
            <a:ext cx="1079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Disk ISR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57338" y="2709863"/>
            <a:ext cx="9810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73463" y="2708275"/>
            <a:ext cx="9826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18150" y="2133600"/>
            <a:ext cx="98107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859588" y="4724400"/>
            <a:ext cx="98107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395538" y="27813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 rot="-3287368">
            <a:off x="2525713" y="3527425"/>
            <a:ext cx="712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10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3129579">
            <a:off x="4519613" y="2846388"/>
            <a:ext cx="712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15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 rot="1203734">
            <a:off x="4705350" y="3683000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25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rot="1555142">
            <a:off x="5894388" y="4402138"/>
            <a:ext cx="71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25</a:t>
            </a:r>
          </a:p>
        </p:txBody>
      </p: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V="1">
            <a:off x="2466975" y="2997200"/>
            <a:ext cx="1081088" cy="15113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V="1">
            <a:off x="4475163" y="2420938"/>
            <a:ext cx="1016000" cy="1327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>
            <a:off x="4483100" y="3860800"/>
            <a:ext cx="2376488" cy="11525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 flipH="1" flipV="1">
            <a:off x="4483100" y="3789363"/>
            <a:ext cx="936625" cy="3365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 flipH="1" flipV="1">
            <a:off x="4452938" y="3900488"/>
            <a:ext cx="2335212" cy="2768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82"/>
          <p:cNvSpPr txBox="1">
            <a:spLocks noChangeArrowheads="1"/>
          </p:cNvSpPr>
          <p:nvPr/>
        </p:nvSpPr>
        <p:spPr bwMode="auto">
          <a:xfrm rot="3028927">
            <a:off x="5780882" y="5514181"/>
            <a:ext cx="71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35</a:t>
            </a:r>
          </a:p>
        </p:txBody>
      </p: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flipH="1" flipV="1">
            <a:off x="2466975" y="4581525"/>
            <a:ext cx="1081088" cy="133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Box 92"/>
          <p:cNvSpPr txBox="1">
            <a:spLocks noChangeArrowheads="1"/>
          </p:cNvSpPr>
          <p:nvPr/>
        </p:nvSpPr>
        <p:spPr bwMode="auto">
          <a:xfrm rot="396386">
            <a:off x="2746375" y="4352925"/>
            <a:ext cx="71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40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243013" y="4129088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95" name="Straight Arrow Connector 94"/>
          <p:cNvCxnSpPr>
            <a:cxnSpLocks noChangeShapeType="1"/>
          </p:cNvCxnSpPr>
          <p:nvPr/>
        </p:nvCxnSpPr>
        <p:spPr bwMode="auto">
          <a:xfrm>
            <a:off x="1243013" y="4437063"/>
            <a:ext cx="360362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259138" y="3429000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99" name="Straight Arrow Connector 98"/>
          <p:cNvCxnSpPr>
            <a:cxnSpLocks noChangeShapeType="1"/>
          </p:cNvCxnSpPr>
          <p:nvPr/>
        </p:nvCxnSpPr>
        <p:spPr bwMode="auto">
          <a:xfrm>
            <a:off x="3259138" y="3716338"/>
            <a:ext cx="360362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203825" y="2833688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16" name="Straight Arrow Connector 115"/>
          <p:cNvCxnSpPr>
            <a:cxnSpLocks noChangeShapeType="1"/>
          </p:cNvCxnSpPr>
          <p:nvPr/>
        </p:nvCxnSpPr>
        <p:spPr bwMode="auto">
          <a:xfrm>
            <a:off x="5203825" y="3141663"/>
            <a:ext cx="360363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52 0.04723 0.00399 0.09491 -0.00157 0.14144 C -0.00243 0.14815 -0.01164 0.14075 -0.01667 0.13936 C -0.02622 0.13658 -0.03386 0.13125 -0.04393 0.1294 C -0.0632 0.11899 -0.0823 0.11227 -0.10313 0.10903 C -0.11424 0.10556 -0.12535 0.10417 -0.13646 0.10093 C -0.16493 0.09283 -0.1816 0.08288 -0.21216 0.08288 " pathEditMode="relative" ptsTypes="ffffffA">
                                      <p:cBhvr>
                                        <p:cTn id="7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52 0.04723 0.00399 0.09491 -0.00157 0.14144 C -0.00243 0.14815 -0.01164 0.14075 -0.01667 0.13936 C -0.02622 0.13658 -0.03386 0.13125 -0.04393 0.1294 C -0.0632 0.11899 -0.0823 0.11227 -0.10313 0.10903 C -0.11424 0.10556 -0.12535 0.10417 -0.13646 0.10093 C -0.16493 0.09283 -0.1816 0.08288 -0.21216 0.08288 " pathEditMode="relative" ptsTypes="ffffffA">
                                      <p:cBhvr>
                                        <p:cTn id="7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83" grpId="0"/>
      <p:bldP spid="93" grpId="0"/>
      <p:bldP spid="94" grpId="0"/>
      <p:bldP spid="94" grpId="1"/>
      <p:bldP spid="98" grpId="0"/>
      <p:bldP spid="98" grpId="1"/>
      <p:bldP spid="115" grpId="0"/>
      <p:bldP spid="115" grpId="1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14519</TotalTime>
  <Words>1238</Words>
  <Application>Microsoft Office PowerPoint</Application>
  <PresentationFormat>On-screen Show (4:3)</PresentationFormat>
  <Paragraphs>279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Administrivia</vt:lpstr>
      <vt:lpstr>Chapter 3. A Top-Level View of Computer Function and Interconnection (Cont.)</vt:lpstr>
      <vt:lpstr>Overview</vt:lpstr>
      <vt:lpstr>Transfer of Control via Interrupts</vt:lpstr>
      <vt:lpstr>Multiple Interrupts</vt:lpstr>
      <vt:lpstr>Multiple Interrupts - Sequential</vt:lpstr>
      <vt:lpstr>Multiple Interrupts – Nested</vt:lpstr>
      <vt:lpstr>Multiple Interrupts – Nested (example)</vt:lpstr>
      <vt:lpstr>Interconnection Structures</vt:lpstr>
      <vt:lpstr>CPU Connection</vt:lpstr>
      <vt:lpstr>Memory Connection</vt:lpstr>
      <vt:lpstr>I/O Connection</vt:lpstr>
      <vt:lpstr>Types of Transfers</vt:lpstr>
      <vt:lpstr>Bus Interconnection</vt:lpstr>
      <vt:lpstr>What is a Bus? (1)</vt:lpstr>
      <vt:lpstr>What is a Bus? (2)</vt:lpstr>
      <vt:lpstr>Bus Interconnection Scheme</vt:lpstr>
      <vt:lpstr>Single Bus Problems</vt:lpstr>
      <vt:lpstr>Traditional Bus Architecture </vt:lpstr>
      <vt:lpstr>High Performance Bus</vt:lpstr>
      <vt:lpstr>Elements of Bus Design</vt:lpstr>
      <vt:lpstr>Bus Types</vt:lpstr>
      <vt:lpstr>Bus Arbitration (I)</vt:lpstr>
      <vt:lpstr>Bus Arbitration (II)</vt:lpstr>
      <vt:lpstr>Timing</vt:lpstr>
      <vt:lpstr>Synchronous Timing Diagram</vt:lpstr>
      <vt:lpstr>Asynchronous Timing Diagram - Read</vt:lpstr>
      <vt:lpstr>Asynchronous Timing Diagram - Write</vt:lpstr>
      <vt:lpstr>Data Transfer Type (I)</vt:lpstr>
      <vt:lpstr>Data Transfer Type (II)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437</cp:revision>
  <dcterms:created xsi:type="dcterms:W3CDTF">1998-10-18T09:28:37Z</dcterms:created>
  <dcterms:modified xsi:type="dcterms:W3CDTF">2017-10-03T16:33:03Z</dcterms:modified>
</cp:coreProperties>
</file>