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86" r:id="rId6"/>
    <p:sldId id="261" r:id="rId7"/>
    <p:sldId id="283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7" r:id="rId20"/>
    <p:sldId id="273" r:id="rId21"/>
    <p:sldId id="274" r:id="rId22"/>
    <p:sldId id="290" r:id="rId23"/>
    <p:sldId id="291" r:id="rId24"/>
    <p:sldId id="276" r:id="rId25"/>
    <p:sldId id="275" r:id="rId26"/>
    <p:sldId id="288" r:id="rId27"/>
    <p:sldId id="278" r:id="rId28"/>
    <p:sldId id="279" r:id="rId29"/>
    <p:sldId id="280" r:id="rId30"/>
    <p:sldId id="281" r:id="rId31"/>
    <p:sldId id="282" r:id="rId32"/>
    <p:sldId id="284" r:id="rId33"/>
    <p:sldId id="28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2176C-AB46-45F1-9AFF-4513B9EAA1DC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BDD7C-2BCD-457A-9AFC-9F071A615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D7C-2BCD-457A-9AFC-9F071A61585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868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848600" cy="51023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8534400" y="624840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86836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3810000" cy="5181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419600" y="1371600"/>
            <a:ext cx="3886200" cy="5181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848600" cy="8699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209800"/>
            <a:ext cx="3886200" cy="4343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495800" y="2209800"/>
            <a:ext cx="3810000" cy="43434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399032"/>
            <a:ext cx="38862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495800" y="1399032"/>
            <a:ext cx="38100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60592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260592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8683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78486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534400" y="62484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400" b="0" kern="1200" cap="small" baseline="0">
          <a:solidFill>
            <a:srgbClr val="FF0000"/>
          </a:solidFill>
          <a:latin typeface="Corbel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800" kern="1200">
          <a:solidFill>
            <a:schemeClr val="tx1"/>
          </a:solidFill>
          <a:latin typeface="Corbe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Corbel" pitchFamily="34" charset="0"/>
          <a:ea typeface="+mn-ea"/>
          <a:cs typeface="Arial" pitchFamily="34" charset="0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Corbel" pitchFamily="34" charset="0"/>
          <a:ea typeface="+mn-ea"/>
          <a:cs typeface="Arial" pitchFamily="34" charset="0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Corbel" pitchFamily="34" charset="0"/>
          <a:ea typeface="+mn-ea"/>
          <a:cs typeface="Arial" pitchFamily="34" charset="0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800" kern="1200">
          <a:solidFill>
            <a:schemeClr val="tx1"/>
          </a:solidFill>
          <a:latin typeface="Corbel" pitchFamily="34" charset="0"/>
          <a:ea typeface="+mn-ea"/>
          <a:cs typeface="Arial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403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 411</a:t>
            </a:r>
            <a:br>
              <a:rPr lang="en-US" dirty="0"/>
            </a:br>
            <a:r>
              <a:rPr lang="en-US" dirty="0"/>
              <a:t>Artificial Intelligence</a:t>
            </a:r>
            <a:br>
              <a:rPr lang="en-US" dirty="0"/>
            </a:br>
            <a:r>
              <a:rPr lang="en-US" dirty="0"/>
              <a:t>(Elective Course #6)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400 level, Mechatronics Engineering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Term 2016/2017 – Lecture #1</a:t>
            </a:r>
          </a:p>
          <a:p>
            <a:endParaRPr lang="en-US" dirty="0"/>
          </a:p>
          <a:p>
            <a:r>
              <a:rPr lang="en-US" dirty="0"/>
              <a:t>Dr. </a:t>
            </a:r>
            <a:r>
              <a:rPr lang="en-US" dirty="0" err="1"/>
              <a:t>Hazem</a:t>
            </a:r>
            <a:r>
              <a:rPr lang="en-US" dirty="0"/>
              <a:t> Ibrahim </a:t>
            </a:r>
            <a:r>
              <a:rPr lang="en-US" dirty="0" err="1"/>
              <a:t>Shehata</a:t>
            </a:r>
            <a:endParaRPr lang="en-US" dirty="0"/>
          </a:p>
          <a:p>
            <a:r>
              <a:rPr lang="en-US" dirty="0"/>
              <a:t>Computer &amp; Systems Engineering Department</a:t>
            </a:r>
          </a:p>
        </p:txBody>
      </p:sp>
      <p:pic>
        <p:nvPicPr>
          <p:cNvPr id="1027" name="Picture 3" descr="C:\Users\hshehata\Documents\SharedDocs\Teaching\Courses\Artificial Intelligence\CSE433\Lectures\he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1076" y="226715"/>
            <a:ext cx="3444524" cy="31260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AI?</a:t>
            </a:r>
            <a:endParaRPr lang="en-US" baseline="-2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417320"/>
          <a:ext cx="7489381" cy="505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6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64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</a:rPr>
                        <a:t>Success in terms of human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</a:rPr>
                        <a:t>Success in terms of rational</a:t>
                      </a:r>
                      <a:r>
                        <a:rPr lang="en-US" sz="1800" b="0" baseline="0" dirty="0">
                          <a:solidFill>
                            <a:srgbClr val="00B050"/>
                          </a:solidFill>
                        </a:rPr>
                        <a:t> 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</a:rPr>
                        <a:t>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b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F0"/>
                          </a:solidFill>
                        </a:rPr>
                        <a:t>Mimic thought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rgbClr val="00B0F0"/>
                          </a:solidFill>
                        </a:rPr>
                        <a:t>process and reasoning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Systems that</a:t>
                      </a:r>
                    </a:p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think</a:t>
                      </a:r>
                    </a:p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humanly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Systems that</a:t>
                      </a:r>
                      <a:endParaRPr lang="en-US" sz="1800" b="0" baseline="0" dirty="0"/>
                    </a:p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think</a:t>
                      </a:r>
                    </a:p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rationally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F0"/>
                          </a:solidFill>
                        </a:rPr>
                        <a:t>Mimic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rgbClr val="00B0F0"/>
                          </a:solidFill>
                        </a:rPr>
                        <a:t>Behavior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Systems that</a:t>
                      </a:r>
                      <a:endParaRPr lang="en-US" sz="1800" b="0" baseline="0" dirty="0"/>
                    </a:p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act</a:t>
                      </a:r>
                      <a:endParaRPr lang="en-US" sz="2400" b="1" baseline="0" dirty="0">
                        <a:solidFill>
                          <a:srgbClr val="00B0F0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humanly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Systems that</a:t>
                      </a:r>
                      <a:endParaRPr lang="en-US" sz="1800" b="0" baseline="0" dirty="0"/>
                    </a:p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act</a:t>
                      </a:r>
                      <a:endParaRPr lang="en-US" sz="2400" b="1" baseline="0" dirty="0">
                        <a:solidFill>
                          <a:srgbClr val="00B0F0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rationally</a:t>
                      </a:r>
                      <a:r>
                        <a:rPr lang="en-US" sz="2400" b="0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24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More to do with hypothesis</a:t>
                      </a:r>
                      <a:r>
                        <a:rPr lang="en-US" sz="1800" b="0" baseline="0" dirty="0"/>
                        <a:t> &amp;</a:t>
                      </a:r>
                      <a:endParaRPr lang="en-US" sz="1800" b="0" dirty="0"/>
                    </a:p>
                    <a:p>
                      <a:pPr algn="ctr"/>
                      <a:r>
                        <a:rPr lang="en-US" sz="1800" b="0" dirty="0"/>
                        <a:t>experimentation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More to do with</a:t>
                      </a:r>
                    </a:p>
                    <a:p>
                      <a:pPr algn="ctr"/>
                      <a:r>
                        <a:rPr lang="en-US" sz="1800" b="0" dirty="0"/>
                        <a:t>mathematics</a:t>
                      </a:r>
                      <a:r>
                        <a:rPr lang="en-US" sz="1800" b="0" baseline="0" dirty="0"/>
                        <a:t> &amp; engineering</a:t>
                      </a:r>
                      <a:endParaRPr 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953000" y="52578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34200" y="52578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Humanly: Turing Test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4958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Turing Test: the computer passes the test if after given a series of written questions by a human interrogator, the interrogator can’t tell if the written responses are coming from a person or a machine.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ELIZA (1966) &amp; PARRY (1972)</a:t>
            </a:r>
          </a:p>
          <a:p>
            <a:pPr lvl="1"/>
            <a:r>
              <a:rPr lang="en-US" dirty="0"/>
              <a:t>Contemporary chat bots!</a:t>
            </a:r>
          </a:p>
        </p:txBody>
      </p:sp>
      <p:pic>
        <p:nvPicPr>
          <p:cNvPr id="6" name="Content Placeholder 5" descr="Turing_Test_version_3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130076" y="1752600"/>
            <a:ext cx="3175724" cy="406492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Humanly: Turing Test Approach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pass Turing test, computer needs:</a:t>
            </a:r>
          </a:p>
          <a:p>
            <a:pPr lvl="1"/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Knowledge representation</a:t>
            </a:r>
          </a:p>
          <a:p>
            <a:pPr lvl="1"/>
            <a:r>
              <a:rPr lang="en-US" dirty="0"/>
              <a:t>Automated reasoning</a:t>
            </a:r>
          </a:p>
          <a:p>
            <a:pPr lvl="1"/>
            <a:r>
              <a:rPr lang="en-US" dirty="0"/>
              <a:t>Machine learning</a:t>
            </a:r>
          </a:p>
          <a:p>
            <a:r>
              <a:rPr lang="en-US" dirty="0"/>
              <a:t>Total Turing Test: interrogator can pass physical objects to the computer (through a hatch).</a:t>
            </a:r>
          </a:p>
          <a:p>
            <a:r>
              <a:rPr lang="en-US" dirty="0"/>
              <a:t>To pass Total Turing test, computer needs:</a:t>
            </a:r>
          </a:p>
          <a:p>
            <a:pPr lvl="1"/>
            <a:r>
              <a:rPr lang="en-US" dirty="0"/>
              <a:t>Computer vision</a:t>
            </a:r>
          </a:p>
          <a:p>
            <a:pPr lvl="1"/>
            <a:r>
              <a:rPr lang="en-US" dirty="0"/>
              <a:t>Robotics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900" dirty="0"/>
              <a:t>Think Humanly: Cognitive 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want the computer to think as humans, we must first determine how humans think.</a:t>
            </a:r>
          </a:p>
          <a:p>
            <a:r>
              <a:rPr lang="en-US" dirty="0"/>
              <a:t>An interdisciplinary field of </a:t>
            </a:r>
            <a:r>
              <a:rPr lang="en-US" b="1" dirty="0"/>
              <a:t>cognitive science</a:t>
            </a:r>
            <a:r>
              <a:rPr lang="en-US" dirty="0"/>
              <a:t>.</a:t>
            </a:r>
          </a:p>
          <a:p>
            <a:r>
              <a:rPr lang="en-US" dirty="0"/>
              <a:t>It brings together models from AI and experimental techniques from psychology.</a:t>
            </a:r>
          </a:p>
          <a:p>
            <a:r>
              <a:rPr lang="en-US" dirty="0"/>
              <a:t>It tries to come up with precise and testable theories of how the human mind works.</a:t>
            </a:r>
          </a:p>
          <a:p>
            <a:r>
              <a:rPr lang="en-US" dirty="0"/>
              <a:t>Example: Neural Networks.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900" dirty="0"/>
              <a:t>Think Humanly: Cognitive Modeling Approach</a:t>
            </a:r>
          </a:p>
        </p:txBody>
      </p:sp>
      <p:pic>
        <p:nvPicPr>
          <p:cNvPr id="6" name="Content Placeholder 5" descr="neuro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28367"/>
            <a:ext cx="7848600" cy="4667633"/>
          </a:xfrm>
        </p:spPr>
      </p:pic>
      <p:sp>
        <p:nvSpPr>
          <p:cNvPr id="7" name="TextBox 6"/>
          <p:cNvSpPr txBox="1"/>
          <p:nvPr/>
        </p:nvSpPr>
        <p:spPr>
          <a:xfrm>
            <a:off x="3627225" y="6183868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Neuron Cell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900" dirty="0"/>
              <a:t>Think Humanly: Cognitive Modeling Approach</a:t>
            </a:r>
          </a:p>
        </p:txBody>
      </p:sp>
      <p:pic>
        <p:nvPicPr>
          <p:cNvPr id="4" name="Content Placeholder 3" descr="neuron-uni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13883" y="1524000"/>
            <a:ext cx="5358517" cy="2057400"/>
          </a:xfrm>
        </p:spPr>
      </p:pic>
      <p:pic>
        <p:nvPicPr>
          <p:cNvPr id="5" name="Picture 4" descr="neural-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3886200"/>
            <a:ext cx="5147414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6580" y="2286000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Neuron</a:t>
            </a:r>
          </a:p>
          <a:p>
            <a:pPr algn="ctr"/>
            <a:r>
              <a:rPr lang="en-US" b="1" dirty="0"/>
              <a:t>Unit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0828" y="4648200"/>
            <a:ext cx="1273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Artificial</a:t>
            </a:r>
          </a:p>
          <a:p>
            <a:pPr algn="ctr"/>
            <a:r>
              <a:rPr lang="en-US" b="1" dirty="0"/>
              <a:t>Neural</a:t>
            </a:r>
          </a:p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/>
              <a:t>(ANN)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Think Rationally: “Laws of Though”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logic to reach a decision given some facts via logical inferences.</a:t>
            </a:r>
          </a:p>
          <a:p>
            <a:r>
              <a:rPr lang="en-US" dirty="0"/>
              <a:t>Greek philosopher Aristotle was the first to try to codify the way of thinking.</a:t>
            </a:r>
          </a:p>
          <a:p>
            <a:r>
              <a:rPr lang="en-US" dirty="0"/>
              <a:t>His deductive reasoning always gave correct conclusions when given correct premises.</a:t>
            </a:r>
          </a:p>
          <a:p>
            <a:r>
              <a:rPr lang="en-US" dirty="0"/>
              <a:t>Example: ”All Cats are Pets; Bob is a Cat; therefore, Bob is a Pet”,</a:t>
            </a:r>
          </a:p>
          <a:p>
            <a:r>
              <a:rPr lang="en-US" dirty="0"/>
              <a:t>Example: Theorem proving in first-order 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Think Rationally: “Laws of Though”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572000" cy="5181600"/>
          </a:xfrm>
        </p:spPr>
        <p:txBody>
          <a:bodyPr>
            <a:normAutofit/>
          </a:bodyPr>
          <a:lstStyle/>
          <a:p>
            <a:r>
              <a:rPr lang="en-US" dirty="0"/>
              <a:t>Theorem proving:</a:t>
            </a:r>
          </a:p>
          <a:p>
            <a:pPr lvl="1"/>
            <a:r>
              <a:rPr lang="en-US" dirty="0"/>
              <a:t>Set of rules:</a:t>
            </a:r>
          </a:p>
          <a:p>
            <a:pPr lvl="2"/>
            <a:r>
              <a:rPr lang="en-US" dirty="0"/>
              <a:t>R1:</a:t>
            </a:r>
          </a:p>
          <a:p>
            <a:pPr lvl="2"/>
            <a:r>
              <a:rPr lang="en-US" dirty="0"/>
              <a:t>R2: </a:t>
            </a:r>
          </a:p>
          <a:p>
            <a:pPr lvl="2"/>
            <a:r>
              <a:rPr lang="en-US" dirty="0"/>
              <a:t>R3:</a:t>
            </a:r>
          </a:p>
          <a:p>
            <a:pPr lvl="1"/>
            <a:r>
              <a:rPr lang="en-US" dirty="0"/>
              <a:t>Set of facts (premises):</a:t>
            </a:r>
          </a:p>
          <a:p>
            <a:pPr lvl="2"/>
            <a:r>
              <a:rPr lang="en-US" dirty="0"/>
              <a:t>F1: </a:t>
            </a:r>
          </a:p>
          <a:p>
            <a:pPr lvl="2"/>
            <a:r>
              <a:rPr lang="en-US" dirty="0"/>
              <a:t>F2: </a:t>
            </a:r>
          </a:p>
          <a:p>
            <a:pPr lvl="2"/>
            <a:r>
              <a:rPr lang="en-US" dirty="0"/>
              <a:t>F3: </a:t>
            </a:r>
          </a:p>
          <a:p>
            <a:pPr lvl="1"/>
            <a:r>
              <a:rPr lang="en-US" dirty="0"/>
              <a:t>Goal:</a:t>
            </a:r>
          </a:p>
          <a:p>
            <a:pPr lvl="2"/>
            <a:r>
              <a:rPr lang="en-US" dirty="0"/>
              <a:t>Show that:  </a:t>
            </a: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1905000" y="2407170"/>
          <a:ext cx="1790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3" imgW="1790640" imgH="215640" progId="Equation.3">
                  <p:embed/>
                </p:oleObj>
              </mc:Choice>
              <mc:Fallback>
                <p:oleObj name="Equation" r:id="rId3" imgW="17906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07170"/>
                        <a:ext cx="17907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905000" y="2768600"/>
          <a:ext cx="2019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5" imgW="2019240" imgH="203040" progId="Equation.3">
                  <p:embed/>
                </p:oleObj>
              </mc:Choice>
              <mc:Fallback>
                <p:oleObj name="Equation" r:id="rId5" imgW="201924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68600"/>
                        <a:ext cx="20193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905000" y="3124200"/>
          <a:ext cx="2374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7" imgW="2374560" imgH="253800" progId="Equation.3">
                  <p:embed/>
                </p:oleObj>
              </mc:Choice>
              <mc:Fallback>
                <p:oleObj name="Equation" r:id="rId7" imgW="237456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24200"/>
                        <a:ext cx="2374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257800" y="2590800"/>
            <a:ext cx="3137116" cy="2133600"/>
            <a:chOff x="5257800" y="2590800"/>
            <a:chExt cx="3137116" cy="2133600"/>
          </a:xfrm>
        </p:grpSpPr>
        <p:sp>
          <p:nvSpPr>
            <p:cNvPr id="8" name="Right Triangle 7"/>
            <p:cNvSpPr/>
            <p:nvPr/>
          </p:nvSpPr>
          <p:spPr>
            <a:xfrm>
              <a:off x="5575516" y="2590800"/>
              <a:ext cx="2819400" cy="1752600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34210" y="4355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</a:p>
          </p:txBody>
        </p:sp>
        <p:cxnSp>
          <p:nvCxnSpPr>
            <p:cNvPr id="13" name="Straight Connector 12"/>
            <p:cNvCxnSpPr>
              <a:stCxn id="8" idx="2"/>
            </p:cNvCxnSpPr>
            <p:nvPr/>
          </p:nvCxnSpPr>
          <p:spPr>
            <a:xfrm flipV="1">
              <a:off x="5575516" y="3124200"/>
              <a:ext cx="838200" cy="1219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032716" y="2971800"/>
              <a:ext cx="1524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6032716" y="3200400"/>
              <a:ext cx="22860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718516" y="298346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57800" y="32766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27916" y="27548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70916" y="34406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5575516" y="41148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804116" y="41148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962150" y="3935413"/>
          <a:ext cx="1054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9" imgW="1054080" imgH="266400" progId="Equation.3">
                  <p:embed/>
                </p:oleObj>
              </mc:Choice>
              <mc:Fallback>
                <p:oleObj name="Equation" r:id="rId9" imgW="1054080" imgH="266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935413"/>
                        <a:ext cx="10541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968500" y="4305300"/>
          <a:ext cx="1041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11" imgW="1041120" imgH="266400" progId="Equation.3">
                  <p:embed/>
                </p:oleObj>
              </mc:Choice>
              <mc:Fallback>
                <p:oleObj name="Equation" r:id="rId11" imgW="1041120" imgH="266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4305300"/>
                        <a:ext cx="10414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2076450" y="4648200"/>
          <a:ext cx="850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13" imgW="850680" imgH="266400" progId="Equation.3">
                  <p:embed/>
                </p:oleObj>
              </mc:Choice>
              <mc:Fallback>
                <p:oleObj name="Equation" r:id="rId13" imgW="850680" imgH="266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4648200"/>
                        <a:ext cx="8509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2654300" y="5403850"/>
          <a:ext cx="1028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15" imgW="1028520" imgH="279360" progId="Equation.3">
                  <p:embed/>
                </p:oleObj>
              </mc:Choice>
              <mc:Fallback>
                <p:oleObj name="Equation" r:id="rId15" imgW="1028520" imgH="2793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5403850"/>
                        <a:ext cx="10287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Act Rationally: Rational Agent Approach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Perceive the environment, and act so as to achieve one’s goal.</a:t>
            </a:r>
          </a:p>
          <a:p>
            <a:r>
              <a:rPr lang="en-US" dirty="0"/>
              <a:t>Not necessary to do the best action:</a:t>
            </a:r>
          </a:p>
          <a:p>
            <a:pPr lvl="1"/>
            <a:r>
              <a:rPr lang="en-US" dirty="0"/>
              <a:t>There is not always an absolutely best action.</a:t>
            </a:r>
          </a:p>
          <a:p>
            <a:pPr lvl="1"/>
            <a:r>
              <a:rPr lang="en-US" dirty="0"/>
              <a:t>There is not always time to find the best action.</a:t>
            </a:r>
          </a:p>
          <a:p>
            <a:pPr lvl="1"/>
            <a:r>
              <a:rPr lang="en-US" dirty="0"/>
              <a:t>An action that’s good enough can be acceptable.</a:t>
            </a:r>
          </a:p>
          <a:p>
            <a:r>
              <a:rPr lang="en-US" dirty="0"/>
              <a:t>Example: Game playing.</a:t>
            </a:r>
          </a:p>
          <a:p>
            <a:r>
              <a:rPr lang="en-US" dirty="0"/>
              <a:t>Sample approach: Tree-searching strategies.</a:t>
            </a:r>
          </a:p>
          <a:p>
            <a:r>
              <a:rPr lang="en-US" dirty="0"/>
              <a:t>Problem: Choosing what to do given the constraints.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2: Intelligent Agents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Staff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Instructor</a:t>
            </a:r>
          </a:p>
          <a:p>
            <a:pPr lvl="1"/>
            <a:r>
              <a:rPr lang="en-US" dirty="0"/>
              <a:t>Name: </a:t>
            </a:r>
            <a:r>
              <a:rPr lang="en-US" dirty="0" err="1"/>
              <a:t>Hazem</a:t>
            </a:r>
            <a:r>
              <a:rPr lang="en-US" dirty="0"/>
              <a:t> Ibrahim </a:t>
            </a:r>
            <a:r>
              <a:rPr lang="en-US" dirty="0" err="1"/>
              <a:t>Shehata</a:t>
            </a:r>
            <a:endParaRPr lang="en-US" dirty="0"/>
          </a:p>
          <a:p>
            <a:pPr lvl="1"/>
            <a:r>
              <a:rPr lang="en-US" dirty="0"/>
              <a:t>Email: hshehata@uwaterloo.ca</a:t>
            </a:r>
          </a:p>
          <a:p>
            <a:pPr lvl="1"/>
            <a:r>
              <a:rPr lang="en-US" dirty="0"/>
              <a:t>Office: Room #27308, Ind. Eng. Building</a:t>
            </a:r>
          </a:p>
          <a:p>
            <a:pPr lvl="1"/>
            <a:r>
              <a:rPr lang="en-US" dirty="0"/>
              <a:t>Hours: TBA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</a:t>
            </a:r>
          </a:p>
        </p:txBody>
      </p:sp>
      <p:pic>
        <p:nvPicPr>
          <p:cNvPr id="4" name="Content Placeholder 3" descr="agent-environmen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22478"/>
            <a:ext cx="7848600" cy="5000468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Agent?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rational agent</a:t>
            </a:r>
            <a:r>
              <a:rPr lang="en-US" dirty="0"/>
              <a:t> is one that does the right thing.</a:t>
            </a:r>
          </a:p>
          <a:p>
            <a:r>
              <a:rPr lang="en-US" dirty="0"/>
              <a:t>In order to know the right thing, we need a performance measure.</a:t>
            </a:r>
          </a:p>
          <a:p>
            <a:r>
              <a:rPr lang="en-US" dirty="0"/>
              <a:t>The </a:t>
            </a:r>
            <a:r>
              <a:rPr lang="en-US" b="1" dirty="0"/>
              <a:t>performance measure</a:t>
            </a:r>
            <a:r>
              <a:rPr lang="en-US" dirty="0"/>
              <a:t> is usually chosen by the agent designer.</a:t>
            </a:r>
          </a:p>
          <a:p>
            <a:r>
              <a:rPr lang="en-US" dirty="0"/>
              <a:t>For each possible percept sequence, a rational agent should select an </a:t>
            </a:r>
            <a:r>
              <a:rPr lang="en-US" b="1" dirty="0"/>
              <a:t>action</a:t>
            </a:r>
            <a:r>
              <a:rPr lang="en-US" dirty="0"/>
              <a:t> that is expected to maximize the performance measure given the evidence provided by the percept sequence and whatever built-in </a:t>
            </a:r>
            <a:r>
              <a:rPr lang="en-US" b="1" dirty="0"/>
              <a:t>knowledge</a:t>
            </a:r>
            <a:r>
              <a:rPr lang="en-US" dirty="0"/>
              <a:t> the agent has.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the Task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Task Environments are “problems” to which rational agents are the solutions!</a:t>
            </a:r>
          </a:p>
          <a:p>
            <a:r>
              <a:rPr lang="en-US" dirty="0"/>
              <a:t>To specify a task environment, four items need to be defined: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erformance measure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dirty="0"/>
              <a:t>nvironment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ctuators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ensors</a:t>
            </a:r>
          </a:p>
          <a:p>
            <a:pPr algn="ctr"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PEAS</a:t>
            </a:r>
            <a:r>
              <a:rPr lang="en-US" dirty="0"/>
              <a:t>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the Task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PEAS description of the task environment for an automated taxi.</a:t>
            </a:r>
          </a:p>
          <a:p>
            <a:endParaRPr lang="en-US" dirty="0"/>
          </a:p>
        </p:txBody>
      </p:sp>
      <p:sp>
        <p:nvSpPr>
          <p:cNvPr id="30724" name="AutoShape 4"/>
          <p:cNvSpPr>
            <a:spLocks noChangeAspect="1" noChangeArrowheads="1" noTextEdit="1"/>
          </p:cNvSpPr>
          <p:nvPr/>
        </p:nvSpPr>
        <p:spPr bwMode="auto">
          <a:xfrm>
            <a:off x="76200" y="2476500"/>
            <a:ext cx="86772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76213" y="2581275"/>
            <a:ext cx="8482012" cy="2119313"/>
            <a:chOff x="176213" y="2581275"/>
            <a:chExt cx="8482012" cy="2119313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185738" y="2586038"/>
              <a:ext cx="1600200" cy="638175"/>
            </a:xfrm>
            <a:prstGeom prst="rect">
              <a:avLst/>
            </a:prstGeom>
            <a:solidFill>
              <a:srgbClr val="FE86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1785938" y="2586038"/>
              <a:ext cx="1781175" cy="638175"/>
            </a:xfrm>
            <a:prstGeom prst="rect">
              <a:avLst/>
            </a:prstGeom>
            <a:solidFill>
              <a:srgbClr val="FE86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3567113" y="2586038"/>
              <a:ext cx="1800225" cy="638175"/>
            </a:xfrm>
            <a:prstGeom prst="rect">
              <a:avLst/>
            </a:prstGeom>
            <a:solidFill>
              <a:srgbClr val="FE86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5367338" y="2586038"/>
              <a:ext cx="1581150" cy="638175"/>
            </a:xfrm>
            <a:prstGeom prst="rect">
              <a:avLst/>
            </a:prstGeom>
            <a:solidFill>
              <a:srgbClr val="FE86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6948488" y="2586038"/>
              <a:ext cx="1695450" cy="638175"/>
            </a:xfrm>
            <a:prstGeom prst="rect">
              <a:avLst/>
            </a:prstGeom>
            <a:solidFill>
              <a:srgbClr val="FE86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185738" y="3224213"/>
              <a:ext cx="1600200" cy="1466850"/>
            </a:xfrm>
            <a:prstGeom prst="rect">
              <a:avLst/>
            </a:prstGeom>
            <a:solidFill>
              <a:srgbClr val="FFD9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1785938" y="3224213"/>
              <a:ext cx="1781175" cy="1466850"/>
            </a:xfrm>
            <a:prstGeom prst="rect">
              <a:avLst/>
            </a:prstGeom>
            <a:solidFill>
              <a:srgbClr val="FFD9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3567113" y="3224213"/>
              <a:ext cx="1800225" cy="1466850"/>
            </a:xfrm>
            <a:prstGeom prst="rect">
              <a:avLst/>
            </a:prstGeom>
            <a:solidFill>
              <a:srgbClr val="FFD9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5367338" y="3224213"/>
              <a:ext cx="1581150" cy="1466850"/>
            </a:xfrm>
            <a:prstGeom prst="rect">
              <a:avLst/>
            </a:prstGeom>
            <a:solidFill>
              <a:srgbClr val="FFD9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6948488" y="3224213"/>
              <a:ext cx="1695450" cy="1466850"/>
            </a:xfrm>
            <a:prstGeom prst="rect">
              <a:avLst/>
            </a:prstGeom>
            <a:solidFill>
              <a:srgbClr val="FFD9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1785938" y="2581275"/>
              <a:ext cx="9525" cy="211455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3567113" y="2581275"/>
              <a:ext cx="9525" cy="211455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5367338" y="2581275"/>
              <a:ext cx="9525" cy="211455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6948488" y="2581275"/>
              <a:ext cx="9525" cy="211455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176213" y="3205163"/>
              <a:ext cx="8477250" cy="381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1" name="Rectangle 21"/>
            <p:cNvSpPr>
              <a:spLocks noChangeArrowheads="1"/>
            </p:cNvSpPr>
            <p:nvPr/>
          </p:nvSpPr>
          <p:spPr bwMode="auto">
            <a:xfrm>
              <a:off x="185738" y="2581275"/>
              <a:ext cx="9525" cy="211455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8643938" y="2581275"/>
              <a:ext cx="9525" cy="211455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180975" y="2586038"/>
              <a:ext cx="8477250" cy="952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180975" y="4691063"/>
              <a:ext cx="8477250" cy="952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644525" y="2646363"/>
              <a:ext cx="8191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entury Schoolbook" pitchFamily="18" charset="0"/>
                  <a:cs typeface="Arial" pitchFamily="34" charset="0"/>
                </a:rPr>
                <a:t>Agent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692150" y="2913063"/>
              <a:ext cx="7143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entury Schoolbook" pitchFamily="18" charset="0"/>
                  <a:cs typeface="Arial" pitchFamily="34" charset="0"/>
                </a:rPr>
                <a:t>Type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1911350" y="2646363"/>
              <a:ext cx="17335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entury Schoolbook" pitchFamily="18" charset="0"/>
                  <a:cs typeface="Arial" pitchFamily="34" charset="0"/>
                </a:rPr>
                <a:t>Performance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2168525" y="2913063"/>
              <a:ext cx="1143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entury Schoolbook" pitchFamily="18" charset="0"/>
                  <a:cs typeface="Arial" pitchFamily="34" charset="0"/>
                </a:rPr>
                <a:t>Measure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3694113" y="2782888"/>
              <a:ext cx="16954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entury Schoolbook" pitchFamily="18" charset="0"/>
                  <a:cs typeface="Arial" pitchFamily="34" charset="0"/>
                </a:rPr>
                <a:t>Environment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588000" y="2782888"/>
              <a:ext cx="12858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entury Schoolbook" pitchFamily="18" charset="0"/>
                  <a:cs typeface="Arial" pitchFamily="34" charset="0"/>
                </a:rPr>
                <a:t>Actuators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7334250" y="2782888"/>
              <a:ext cx="10477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entury Schoolbook" pitchFamily="18" charset="0"/>
                  <a:cs typeface="Arial" pitchFamily="34" charset="0"/>
                </a:rPr>
                <a:t>Sensors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749300" y="3687763"/>
              <a:ext cx="58102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Taxi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635000" y="3954463"/>
              <a:ext cx="7905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Driver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159000" y="3276600"/>
            <a:ext cx="1219200" cy="1419225"/>
            <a:chOff x="2159000" y="3276600"/>
            <a:chExt cx="1219200" cy="1419225"/>
          </a:xfrm>
        </p:grpSpPr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2159000" y="3276600"/>
              <a:ext cx="121920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Safe, fast,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2387600" y="3543300"/>
              <a:ext cx="6762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legal,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2168525" y="3819525"/>
              <a:ext cx="119062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maximize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2301875" y="4095750"/>
              <a:ext cx="85725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profits,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8" name="Rectangle 38"/>
            <p:cNvSpPr>
              <a:spLocks noChangeArrowheads="1"/>
            </p:cNvSpPr>
            <p:nvPr/>
          </p:nvSpPr>
          <p:spPr bwMode="auto">
            <a:xfrm>
              <a:off x="2568575" y="4371975"/>
              <a:ext cx="3333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808413" y="3276600"/>
            <a:ext cx="1485900" cy="1419225"/>
            <a:chOff x="3808413" y="3276600"/>
            <a:chExt cx="1485900" cy="1419225"/>
          </a:xfrm>
        </p:grpSpPr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3808413" y="3276600"/>
              <a:ext cx="80962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Roads,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0" name="Rectangle 40"/>
            <p:cNvSpPr>
              <a:spLocks noChangeArrowheads="1"/>
            </p:cNvSpPr>
            <p:nvPr/>
          </p:nvSpPr>
          <p:spPr bwMode="auto">
            <a:xfrm>
              <a:off x="4570413" y="3276600"/>
              <a:ext cx="72390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other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1" name="Rectangle 41"/>
            <p:cNvSpPr>
              <a:spLocks noChangeArrowheads="1"/>
            </p:cNvSpPr>
            <p:nvPr/>
          </p:nvSpPr>
          <p:spPr bwMode="auto">
            <a:xfrm>
              <a:off x="4113213" y="3543300"/>
              <a:ext cx="87630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traffic,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2" name="Rectangle 42"/>
            <p:cNvSpPr>
              <a:spLocks noChangeArrowheads="1"/>
            </p:cNvSpPr>
            <p:nvPr/>
          </p:nvSpPr>
          <p:spPr bwMode="auto">
            <a:xfrm>
              <a:off x="3817938" y="3819525"/>
              <a:ext cx="146685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pedestrians,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3" name="Rectangle 43"/>
            <p:cNvSpPr>
              <a:spLocks noChangeArrowheads="1"/>
            </p:cNvSpPr>
            <p:nvPr/>
          </p:nvSpPr>
          <p:spPr bwMode="auto">
            <a:xfrm>
              <a:off x="3903663" y="4095750"/>
              <a:ext cx="12477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customers,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4" name="Rectangle 44"/>
            <p:cNvSpPr>
              <a:spLocks noChangeArrowheads="1"/>
            </p:cNvSpPr>
            <p:nvPr/>
          </p:nvSpPr>
          <p:spPr bwMode="auto">
            <a:xfrm>
              <a:off x="4360863" y="4371975"/>
              <a:ext cx="3333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502275" y="3413125"/>
            <a:ext cx="1495425" cy="1143000"/>
            <a:chOff x="5502275" y="3413125"/>
            <a:chExt cx="1495425" cy="1143000"/>
          </a:xfrm>
        </p:grpSpPr>
        <p:sp>
          <p:nvSpPr>
            <p:cNvPr id="30765" name="Rectangle 45"/>
            <p:cNvSpPr>
              <a:spLocks noChangeArrowheads="1"/>
            </p:cNvSpPr>
            <p:nvPr/>
          </p:nvSpPr>
          <p:spPr bwMode="auto">
            <a:xfrm>
              <a:off x="5673725" y="3413125"/>
              <a:ext cx="112395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Steering,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6" name="Rectangle 46"/>
            <p:cNvSpPr>
              <a:spLocks noChangeArrowheads="1"/>
            </p:cNvSpPr>
            <p:nvPr/>
          </p:nvSpPr>
          <p:spPr bwMode="auto">
            <a:xfrm>
              <a:off x="5540375" y="3679825"/>
              <a:ext cx="133350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accelerator,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7" name="Rectangle 47"/>
            <p:cNvSpPr>
              <a:spLocks noChangeArrowheads="1"/>
            </p:cNvSpPr>
            <p:nvPr/>
          </p:nvSpPr>
          <p:spPr bwMode="auto">
            <a:xfrm>
              <a:off x="5502275" y="3956050"/>
              <a:ext cx="149542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signal, horn,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8" name="Rectangle 48"/>
            <p:cNvSpPr>
              <a:spLocks noChangeArrowheads="1"/>
            </p:cNvSpPr>
            <p:nvPr/>
          </p:nvSpPr>
          <p:spPr bwMode="auto">
            <a:xfrm>
              <a:off x="6045200" y="4232275"/>
              <a:ext cx="3333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096125" y="3276600"/>
            <a:ext cx="1562100" cy="1419225"/>
            <a:chOff x="7096125" y="3276600"/>
            <a:chExt cx="1562100" cy="1419225"/>
          </a:xfrm>
        </p:grpSpPr>
        <p:sp>
          <p:nvSpPr>
            <p:cNvPr id="30769" name="Rectangle 49"/>
            <p:cNvSpPr>
              <a:spLocks noChangeArrowheads="1"/>
            </p:cNvSpPr>
            <p:nvPr/>
          </p:nvSpPr>
          <p:spPr bwMode="auto">
            <a:xfrm>
              <a:off x="7296150" y="3276600"/>
              <a:ext cx="11715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Cameras,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7467600" y="3543300"/>
              <a:ext cx="81915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sonar,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7096125" y="3819525"/>
              <a:ext cx="156210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speedometer,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2" name="Rectangle 52"/>
            <p:cNvSpPr>
              <a:spLocks noChangeArrowheads="1"/>
            </p:cNvSpPr>
            <p:nvPr/>
          </p:nvSpPr>
          <p:spPr bwMode="auto">
            <a:xfrm>
              <a:off x="7524750" y="4095750"/>
              <a:ext cx="6381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GPS,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3" name="Rectangle 53"/>
            <p:cNvSpPr>
              <a:spLocks noChangeArrowheads="1"/>
            </p:cNvSpPr>
            <p:nvPr/>
          </p:nvSpPr>
          <p:spPr bwMode="auto">
            <a:xfrm>
              <a:off x="7686675" y="4371975"/>
              <a:ext cx="40005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Schoolbook" pitchFamily="18" charset="0"/>
                  <a:cs typeface="Arial" pitchFamily="34" charset="0"/>
                </a:rPr>
                <a:t>…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Fully observable vs. partially observable:</a:t>
            </a:r>
          </a:p>
          <a:p>
            <a:pPr lvl="1"/>
            <a:r>
              <a:rPr lang="en-US" dirty="0"/>
              <a:t>See everything vs. hidden information.</a:t>
            </a:r>
          </a:p>
          <a:p>
            <a:r>
              <a:rPr lang="en-US" dirty="0"/>
              <a:t>Deterministic vs. stochastic:</a:t>
            </a:r>
          </a:p>
          <a:p>
            <a:pPr lvl="1"/>
            <a:r>
              <a:rPr lang="en-US" dirty="0"/>
              <a:t>Controlled by agent vs. randomness.</a:t>
            </a:r>
          </a:p>
          <a:p>
            <a:r>
              <a:rPr lang="en-US" dirty="0"/>
              <a:t>Episodic vs. sequential:</a:t>
            </a:r>
          </a:p>
          <a:p>
            <a:pPr lvl="1"/>
            <a:r>
              <a:rPr lang="en-US" dirty="0"/>
              <a:t>Independent atomic episodes vs. series of events.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Static vs. dynamic vs. semi-dynamic:</a:t>
            </a:r>
          </a:p>
          <a:p>
            <a:pPr lvl="1"/>
            <a:r>
              <a:rPr lang="en-US" dirty="0"/>
              <a:t>World waits for agent vs. world goes on without agent vs. world waits but agent timed.</a:t>
            </a:r>
          </a:p>
          <a:p>
            <a:r>
              <a:rPr lang="en-US" dirty="0"/>
              <a:t>Discrete vs. continuous:</a:t>
            </a:r>
          </a:p>
          <a:p>
            <a:pPr lvl="1"/>
            <a:r>
              <a:rPr lang="en-US" dirty="0"/>
              <a:t>Finite distinct states vs. uninterrupted sequence.</a:t>
            </a:r>
          </a:p>
          <a:p>
            <a:r>
              <a:rPr lang="en-US" dirty="0"/>
              <a:t>Single agent vs. cooperative vs. competitive:</a:t>
            </a:r>
          </a:p>
          <a:p>
            <a:pPr lvl="1"/>
            <a:r>
              <a:rPr lang="en-US" dirty="0"/>
              <a:t>Alone vs. team-mates vs. opponents.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 of environments and their properties:</a:t>
            </a:r>
          </a:p>
        </p:txBody>
      </p:sp>
      <p:grpSp>
        <p:nvGrpSpPr>
          <p:cNvPr id="108" name="Group 103"/>
          <p:cNvGrpSpPr/>
          <p:nvPr/>
        </p:nvGrpSpPr>
        <p:grpSpPr>
          <a:xfrm>
            <a:off x="381000" y="2057400"/>
            <a:ext cx="8067675" cy="3152775"/>
            <a:chOff x="381000" y="2057400"/>
            <a:chExt cx="8067675" cy="3152775"/>
          </a:xfrm>
        </p:grpSpPr>
        <p:sp>
          <p:nvSpPr>
            <p:cNvPr id="116" name="AutoShape 4"/>
            <p:cNvSpPr>
              <a:spLocks noChangeAspect="1" noChangeArrowheads="1" noTextEdit="1"/>
            </p:cNvSpPr>
            <p:nvPr/>
          </p:nvSpPr>
          <p:spPr bwMode="auto">
            <a:xfrm>
              <a:off x="381000" y="2057400"/>
              <a:ext cx="8067675" cy="315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6"/>
            <p:cNvSpPr>
              <a:spLocks noChangeArrowheads="1"/>
            </p:cNvSpPr>
            <p:nvPr/>
          </p:nvSpPr>
          <p:spPr bwMode="auto">
            <a:xfrm>
              <a:off x="490538" y="2166938"/>
              <a:ext cx="1943100" cy="371475"/>
            </a:xfrm>
            <a:prstGeom prst="rect">
              <a:avLst/>
            </a:prstGeom>
            <a:solidFill>
              <a:srgbClr val="FE86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7"/>
            <p:cNvSpPr>
              <a:spLocks noChangeArrowheads="1"/>
            </p:cNvSpPr>
            <p:nvPr/>
          </p:nvSpPr>
          <p:spPr bwMode="auto">
            <a:xfrm>
              <a:off x="2433638" y="2166938"/>
              <a:ext cx="981075" cy="371475"/>
            </a:xfrm>
            <a:prstGeom prst="rect">
              <a:avLst/>
            </a:prstGeom>
            <a:solidFill>
              <a:srgbClr val="FE86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3414713" y="2166938"/>
              <a:ext cx="990600" cy="371475"/>
            </a:xfrm>
            <a:prstGeom prst="rect">
              <a:avLst/>
            </a:prstGeom>
            <a:solidFill>
              <a:srgbClr val="FE86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4405313" y="2166938"/>
              <a:ext cx="981075" cy="371475"/>
            </a:xfrm>
            <a:prstGeom prst="rect">
              <a:avLst/>
            </a:prstGeom>
            <a:solidFill>
              <a:srgbClr val="FE86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5386388" y="2166938"/>
              <a:ext cx="981075" cy="371475"/>
            </a:xfrm>
            <a:prstGeom prst="rect">
              <a:avLst/>
            </a:prstGeom>
            <a:solidFill>
              <a:srgbClr val="FE86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6367463" y="2166938"/>
              <a:ext cx="990600" cy="371475"/>
            </a:xfrm>
            <a:prstGeom prst="rect">
              <a:avLst/>
            </a:prstGeom>
            <a:solidFill>
              <a:srgbClr val="FE86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7358063" y="2166938"/>
              <a:ext cx="981075" cy="371475"/>
            </a:xfrm>
            <a:prstGeom prst="rect">
              <a:avLst/>
            </a:prstGeom>
            <a:solidFill>
              <a:srgbClr val="FE86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3"/>
            <p:cNvSpPr>
              <a:spLocks noChangeArrowheads="1"/>
            </p:cNvSpPr>
            <p:nvPr/>
          </p:nvSpPr>
          <p:spPr bwMode="auto">
            <a:xfrm>
              <a:off x="490538" y="2538413"/>
              <a:ext cx="1943100" cy="638175"/>
            </a:xfrm>
            <a:prstGeom prst="rect">
              <a:avLst/>
            </a:prstGeom>
            <a:solidFill>
              <a:srgbClr val="FFD9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4"/>
            <p:cNvSpPr>
              <a:spLocks noChangeArrowheads="1"/>
            </p:cNvSpPr>
            <p:nvPr/>
          </p:nvSpPr>
          <p:spPr bwMode="auto">
            <a:xfrm>
              <a:off x="2433638" y="2538413"/>
              <a:ext cx="981075" cy="638175"/>
            </a:xfrm>
            <a:prstGeom prst="rect">
              <a:avLst/>
            </a:prstGeom>
            <a:solidFill>
              <a:srgbClr val="FFD9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5"/>
            <p:cNvSpPr>
              <a:spLocks noChangeArrowheads="1"/>
            </p:cNvSpPr>
            <p:nvPr/>
          </p:nvSpPr>
          <p:spPr bwMode="auto">
            <a:xfrm>
              <a:off x="3414713" y="2538413"/>
              <a:ext cx="990600" cy="638175"/>
            </a:xfrm>
            <a:prstGeom prst="rect">
              <a:avLst/>
            </a:prstGeom>
            <a:solidFill>
              <a:srgbClr val="FFD9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6"/>
            <p:cNvSpPr>
              <a:spLocks noChangeArrowheads="1"/>
            </p:cNvSpPr>
            <p:nvPr/>
          </p:nvSpPr>
          <p:spPr bwMode="auto">
            <a:xfrm>
              <a:off x="4405313" y="2538413"/>
              <a:ext cx="981075" cy="638175"/>
            </a:xfrm>
            <a:prstGeom prst="rect">
              <a:avLst/>
            </a:prstGeom>
            <a:solidFill>
              <a:srgbClr val="FFD9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7"/>
            <p:cNvSpPr>
              <a:spLocks noChangeArrowheads="1"/>
            </p:cNvSpPr>
            <p:nvPr/>
          </p:nvSpPr>
          <p:spPr bwMode="auto">
            <a:xfrm>
              <a:off x="5386388" y="2538413"/>
              <a:ext cx="981075" cy="638175"/>
            </a:xfrm>
            <a:prstGeom prst="rect">
              <a:avLst/>
            </a:prstGeom>
            <a:solidFill>
              <a:srgbClr val="FFD9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8"/>
            <p:cNvSpPr>
              <a:spLocks noChangeArrowheads="1"/>
            </p:cNvSpPr>
            <p:nvPr/>
          </p:nvSpPr>
          <p:spPr bwMode="auto">
            <a:xfrm>
              <a:off x="6367463" y="2538413"/>
              <a:ext cx="990600" cy="638175"/>
            </a:xfrm>
            <a:prstGeom prst="rect">
              <a:avLst/>
            </a:prstGeom>
            <a:solidFill>
              <a:srgbClr val="FFD9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9"/>
            <p:cNvSpPr>
              <a:spLocks noChangeArrowheads="1"/>
            </p:cNvSpPr>
            <p:nvPr/>
          </p:nvSpPr>
          <p:spPr bwMode="auto">
            <a:xfrm>
              <a:off x="7358063" y="2538413"/>
              <a:ext cx="981075" cy="638175"/>
            </a:xfrm>
            <a:prstGeom prst="rect">
              <a:avLst/>
            </a:prstGeom>
            <a:solidFill>
              <a:srgbClr val="FFD9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20"/>
            <p:cNvSpPr>
              <a:spLocks noChangeArrowheads="1"/>
            </p:cNvSpPr>
            <p:nvPr/>
          </p:nvSpPr>
          <p:spPr bwMode="auto">
            <a:xfrm>
              <a:off x="490538" y="3176588"/>
              <a:ext cx="1943100" cy="638175"/>
            </a:xfrm>
            <a:prstGeom prst="rect">
              <a:avLst/>
            </a:prstGeom>
            <a:solidFill>
              <a:srgbClr val="FFED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21"/>
            <p:cNvSpPr>
              <a:spLocks noChangeArrowheads="1"/>
            </p:cNvSpPr>
            <p:nvPr/>
          </p:nvSpPr>
          <p:spPr bwMode="auto">
            <a:xfrm>
              <a:off x="2433638" y="3176588"/>
              <a:ext cx="981075" cy="638175"/>
            </a:xfrm>
            <a:prstGeom prst="rect">
              <a:avLst/>
            </a:prstGeom>
            <a:solidFill>
              <a:srgbClr val="FFED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22"/>
            <p:cNvSpPr>
              <a:spLocks noChangeArrowheads="1"/>
            </p:cNvSpPr>
            <p:nvPr/>
          </p:nvSpPr>
          <p:spPr bwMode="auto">
            <a:xfrm>
              <a:off x="3414713" y="3176588"/>
              <a:ext cx="990600" cy="638175"/>
            </a:xfrm>
            <a:prstGeom prst="rect">
              <a:avLst/>
            </a:prstGeom>
            <a:solidFill>
              <a:srgbClr val="FFED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23"/>
            <p:cNvSpPr>
              <a:spLocks noChangeArrowheads="1"/>
            </p:cNvSpPr>
            <p:nvPr/>
          </p:nvSpPr>
          <p:spPr bwMode="auto">
            <a:xfrm>
              <a:off x="4405313" y="3176588"/>
              <a:ext cx="981075" cy="638175"/>
            </a:xfrm>
            <a:prstGeom prst="rect">
              <a:avLst/>
            </a:prstGeom>
            <a:solidFill>
              <a:srgbClr val="FFED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24"/>
            <p:cNvSpPr>
              <a:spLocks noChangeArrowheads="1"/>
            </p:cNvSpPr>
            <p:nvPr/>
          </p:nvSpPr>
          <p:spPr bwMode="auto">
            <a:xfrm>
              <a:off x="5386388" y="3176588"/>
              <a:ext cx="981075" cy="638175"/>
            </a:xfrm>
            <a:prstGeom prst="rect">
              <a:avLst/>
            </a:prstGeom>
            <a:solidFill>
              <a:srgbClr val="FFED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25"/>
            <p:cNvSpPr>
              <a:spLocks noChangeArrowheads="1"/>
            </p:cNvSpPr>
            <p:nvPr/>
          </p:nvSpPr>
          <p:spPr bwMode="auto">
            <a:xfrm>
              <a:off x="6367463" y="3176588"/>
              <a:ext cx="990600" cy="638175"/>
            </a:xfrm>
            <a:prstGeom prst="rect">
              <a:avLst/>
            </a:prstGeom>
            <a:solidFill>
              <a:srgbClr val="FFED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26"/>
            <p:cNvSpPr>
              <a:spLocks noChangeArrowheads="1"/>
            </p:cNvSpPr>
            <p:nvPr/>
          </p:nvSpPr>
          <p:spPr bwMode="auto">
            <a:xfrm>
              <a:off x="7358063" y="3176588"/>
              <a:ext cx="981075" cy="638175"/>
            </a:xfrm>
            <a:prstGeom prst="rect">
              <a:avLst/>
            </a:prstGeom>
            <a:solidFill>
              <a:srgbClr val="FFED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27"/>
            <p:cNvSpPr>
              <a:spLocks noChangeArrowheads="1"/>
            </p:cNvSpPr>
            <p:nvPr/>
          </p:nvSpPr>
          <p:spPr bwMode="auto">
            <a:xfrm>
              <a:off x="490538" y="3814763"/>
              <a:ext cx="1943100" cy="647700"/>
            </a:xfrm>
            <a:prstGeom prst="rect">
              <a:avLst/>
            </a:prstGeom>
            <a:solidFill>
              <a:srgbClr val="FFD9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28"/>
            <p:cNvSpPr>
              <a:spLocks noChangeArrowheads="1"/>
            </p:cNvSpPr>
            <p:nvPr/>
          </p:nvSpPr>
          <p:spPr bwMode="auto">
            <a:xfrm>
              <a:off x="2433638" y="3814763"/>
              <a:ext cx="981075" cy="647700"/>
            </a:xfrm>
            <a:prstGeom prst="rect">
              <a:avLst/>
            </a:prstGeom>
            <a:solidFill>
              <a:srgbClr val="FFD9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29"/>
            <p:cNvSpPr>
              <a:spLocks noChangeArrowheads="1"/>
            </p:cNvSpPr>
            <p:nvPr/>
          </p:nvSpPr>
          <p:spPr bwMode="auto">
            <a:xfrm>
              <a:off x="3414713" y="3814763"/>
              <a:ext cx="990600" cy="647700"/>
            </a:xfrm>
            <a:prstGeom prst="rect">
              <a:avLst/>
            </a:prstGeom>
            <a:solidFill>
              <a:srgbClr val="FFD9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30"/>
            <p:cNvSpPr>
              <a:spLocks noChangeArrowheads="1"/>
            </p:cNvSpPr>
            <p:nvPr/>
          </p:nvSpPr>
          <p:spPr bwMode="auto">
            <a:xfrm>
              <a:off x="4405313" y="3814763"/>
              <a:ext cx="981075" cy="647700"/>
            </a:xfrm>
            <a:prstGeom prst="rect">
              <a:avLst/>
            </a:prstGeom>
            <a:solidFill>
              <a:srgbClr val="FFD9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31"/>
            <p:cNvSpPr>
              <a:spLocks noChangeArrowheads="1"/>
            </p:cNvSpPr>
            <p:nvPr/>
          </p:nvSpPr>
          <p:spPr bwMode="auto">
            <a:xfrm>
              <a:off x="5386388" y="3814763"/>
              <a:ext cx="981075" cy="647700"/>
            </a:xfrm>
            <a:prstGeom prst="rect">
              <a:avLst/>
            </a:prstGeom>
            <a:solidFill>
              <a:srgbClr val="FFD9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32"/>
            <p:cNvSpPr>
              <a:spLocks noChangeArrowheads="1"/>
            </p:cNvSpPr>
            <p:nvPr/>
          </p:nvSpPr>
          <p:spPr bwMode="auto">
            <a:xfrm>
              <a:off x="6367463" y="3814763"/>
              <a:ext cx="990600" cy="647700"/>
            </a:xfrm>
            <a:prstGeom prst="rect">
              <a:avLst/>
            </a:prstGeom>
            <a:solidFill>
              <a:srgbClr val="FFD9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33"/>
            <p:cNvSpPr>
              <a:spLocks noChangeArrowheads="1"/>
            </p:cNvSpPr>
            <p:nvPr/>
          </p:nvSpPr>
          <p:spPr bwMode="auto">
            <a:xfrm>
              <a:off x="7358063" y="3814763"/>
              <a:ext cx="981075" cy="647700"/>
            </a:xfrm>
            <a:prstGeom prst="rect">
              <a:avLst/>
            </a:prstGeom>
            <a:solidFill>
              <a:srgbClr val="FFD9C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4"/>
            <p:cNvSpPr>
              <a:spLocks noChangeArrowheads="1"/>
            </p:cNvSpPr>
            <p:nvPr/>
          </p:nvSpPr>
          <p:spPr bwMode="auto">
            <a:xfrm>
              <a:off x="490538" y="4462463"/>
              <a:ext cx="1943100" cy="638175"/>
            </a:xfrm>
            <a:prstGeom prst="rect">
              <a:avLst/>
            </a:prstGeom>
            <a:solidFill>
              <a:srgbClr val="FFED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5"/>
            <p:cNvSpPr>
              <a:spLocks noChangeArrowheads="1"/>
            </p:cNvSpPr>
            <p:nvPr/>
          </p:nvSpPr>
          <p:spPr bwMode="auto">
            <a:xfrm>
              <a:off x="2433638" y="4462463"/>
              <a:ext cx="981075" cy="638175"/>
            </a:xfrm>
            <a:prstGeom prst="rect">
              <a:avLst/>
            </a:prstGeom>
            <a:solidFill>
              <a:srgbClr val="FFED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6"/>
            <p:cNvSpPr>
              <a:spLocks noChangeArrowheads="1"/>
            </p:cNvSpPr>
            <p:nvPr/>
          </p:nvSpPr>
          <p:spPr bwMode="auto">
            <a:xfrm>
              <a:off x="3414713" y="4462463"/>
              <a:ext cx="990600" cy="638175"/>
            </a:xfrm>
            <a:prstGeom prst="rect">
              <a:avLst/>
            </a:prstGeom>
            <a:solidFill>
              <a:srgbClr val="FFED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7"/>
            <p:cNvSpPr>
              <a:spLocks noChangeArrowheads="1"/>
            </p:cNvSpPr>
            <p:nvPr/>
          </p:nvSpPr>
          <p:spPr bwMode="auto">
            <a:xfrm>
              <a:off x="4405313" y="4462463"/>
              <a:ext cx="981075" cy="638175"/>
            </a:xfrm>
            <a:prstGeom prst="rect">
              <a:avLst/>
            </a:prstGeom>
            <a:solidFill>
              <a:srgbClr val="FFED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38"/>
            <p:cNvSpPr>
              <a:spLocks noChangeArrowheads="1"/>
            </p:cNvSpPr>
            <p:nvPr/>
          </p:nvSpPr>
          <p:spPr bwMode="auto">
            <a:xfrm>
              <a:off x="5386388" y="4462463"/>
              <a:ext cx="981075" cy="638175"/>
            </a:xfrm>
            <a:prstGeom prst="rect">
              <a:avLst/>
            </a:prstGeom>
            <a:solidFill>
              <a:srgbClr val="FFED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6367463" y="4462463"/>
              <a:ext cx="990600" cy="638175"/>
            </a:xfrm>
            <a:prstGeom prst="rect">
              <a:avLst/>
            </a:prstGeom>
            <a:solidFill>
              <a:srgbClr val="FFED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40"/>
            <p:cNvSpPr>
              <a:spLocks noChangeArrowheads="1"/>
            </p:cNvSpPr>
            <p:nvPr/>
          </p:nvSpPr>
          <p:spPr bwMode="auto">
            <a:xfrm>
              <a:off x="7358063" y="4462463"/>
              <a:ext cx="981075" cy="638175"/>
            </a:xfrm>
            <a:prstGeom prst="rect">
              <a:avLst/>
            </a:prstGeom>
            <a:solidFill>
              <a:srgbClr val="FFEDE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41"/>
            <p:cNvSpPr>
              <a:spLocks noChangeArrowheads="1"/>
            </p:cNvSpPr>
            <p:nvPr/>
          </p:nvSpPr>
          <p:spPr bwMode="auto">
            <a:xfrm>
              <a:off x="2433638" y="2162175"/>
              <a:ext cx="9525" cy="294322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42"/>
            <p:cNvSpPr>
              <a:spLocks noChangeArrowheads="1"/>
            </p:cNvSpPr>
            <p:nvPr/>
          </p:nvSpPr>
          <p:spPr bwMode="auto">
            <a:xfrm>
              <a:off x="3414713" y="2162175"/>
              <a:ext cx="9525" cy="294322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4405313" y="2162175"/>
              <a:ext cx="9525" cy="294322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4"/>
            <p:cNvSpPr>
              <a:spLocks noChangeArrowheads="1"/>
            </p:cNvSpPr>
            <p:nvPr/>
          </p:nvSpPr>
          <p:spPr bwMode="auto">
            <a:xfrm>
              <a:off x="5386388" y="2162175"/>
              <a:ext cx="9525" cy="294322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5"/>
            <p:cNvSpPr>
              <a:spLocks noChangeArrowheads="1"/>
            </p:cNvSpPr>
            <p:nvPr/>
          </p:nvSpPr>
          <p:spPr bwMode="auto">
            <a:xfrm>
              <a:off x="6367463" y="2162175"/>
              <a:ext cx="9525" cy="294322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6"/>
            <p:cNvSpPr>
              <a:spLocks noChangeArrowheads="1"/>
            </p:cNvSpPr>
            <p:nvPr/>
          </p:nvSpPr>
          <p:spPr bwMode="auto">
            <a:xfrm>
              <a:off x="7358063" y="2162175"/>
              <a:ext cx="9525" cy="294322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7"/>
            <p:cNvSpPr>
              <a:spLocks noChangeArrowheads="1"/>
            </p:cNvSpPr>
            <p:nvPr/>
          </p:nvSpPr>
          <p:spPr bwMode="auto">
            <a:xfrm>
              <a:off x="481013" y="2519363"/>
              <a:ext cx="7867650" cy="381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8"/>
            <p:cNvSpPr>
              <a:spLocks noChangeArrowheads="1"/>
            </p:cNvSpPr>
            <p:nvPr/>
          </p:nvSpPr>
          <p:spPr bwMode="auto">
            <a:xfrm>
              <a:off x="485775" y="3176588"/>
              <a:ext cx="7867650" cy="952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9"/>
            <p:cNvSpPr>
              <a:spLocks noChangeArrowheads="1"/>
            </p:cNvSpPr>
            <p:nvPr/>
          </p:nvSpPr>
          <p:spPr bwMode="auto">
            <a:xfrm>
              <a:off x="485775" y="3814763"/>
              <a:ext cx="7867650" cy="952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50"/>
            <p:cNvSpPr>
              <a:spLocks noChangeArrowheads="1"/>
            </p:cNvSpPr>
            <p:nvPr/>
          </p:nvSpPr>
          <p:spPr bwMode="auto">
            <a:xfrm>
              <a:off x="485775" y="4462463"/>
              <a:ext cx="7867650" cy="952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51"/>
            <p:cNvSpPr>
              <a:spLocks noChangeArrowheads="1"/>
            </p:cNvSpPr>
            <p:nvPr/>
          </p:nvSpPr>
          <p:spPr bwMode="auto">
            <a:xfrm>
              <a:off x="490538" y="2162175"/>
              <a:ext cx="9525" cy="294322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2"/>
            <p:cNvSpPr>
              <a:spLocks noChangeArrowheads="1"/>
            </p:cNvSpPr>
            <p:nvPr/>
          </p:nvSpPr>
          <p:spPr bwMode="auto">
            <a:xfrm>
              <a:off x="8339138" y="2162175"/>
              <a:ext cx="9525" cy="294322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3"/>
            <p:cNvSpPr>
              <a:spLocks noChangeArrowheads="1"/>
            </p:cNvSpPr>
            <p:nvPr/>
          </p:nvSpPr>
          <p:spPr bwMode="auto">
            <a:xfrm>
              <a:off x="485775" y="2166938"/>
              <a:ext cx="7867650" cy="952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54"/>
            <p:cNvSpPr>
              <a:spLocks noChangeArrowheads="1"/>
            </p:cNvSpPr>
            <p:nvPr/>
          </p:nvSpPr>
          <p:spPr bwMode="auto">
            <a:xfrm>
              <a:off x="485775" y="5100638"/>
              <a:ext cx="7867650" cy="952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55"/>
            <p:cNvSpPr>
              <a:spLocks noChangeArrowheads="1"/>
            </p:cNvSpPr>
            <p:nvPr/>
          </p:nvSpPr>
          <p:spPr bwMode="auto">
            <a:xfrm>
              <a:off x="682625" y="2228850"/>
              <a:ext cx="1704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entury Schoolbook" pitchFamily="18" charset="0"/>
                  <a:cs typeface="Arial" pitchFamily="34" charset="0"/>
                </a:rPr>
                <a:t>Environment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" name="Rectangle 56"/>
            <p:cNvSpPr>
              <a:spLocks noChangeArrowheads="1"/>
            </p:cNvSpPr>
            <p:nvPr/>
          </p:nvSpPr>
          <p:spPr bwMode="auto">
            <a:xfrm>
              <a:off x="2663825" y="2228850"/>
              <a:ext cx="6381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entury Schoolbook" pitchFamily="18" charset="0"/>
                  <a:cs typeface="Arial" pitchFamily="34" charset="0"/>
                </a:rPr>
                <a:t>Obs.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Rectangle 57"/>
            <p:cNvSpPr>
              <a:spLocks noChangeArrowheads="1"/>
            </p:cNvSpPr>
            <p:nvPr/>
          </p:nvSpPr>
          <p:spPr bwMode="auto">
            <a:xfrm>
              <a:off x="3667125" y="2228850"/>
              <a:ext cx="609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entury Schoolbook" pitchFamily="18" charset="0"/>
                  <a:cs typeface="Arial" pitchFamily="34" charset="0"/>
                </a:rPr>
                <a:t>Det.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Rectangle 58"/>
            <p:cNvSpPr>
              <a:spLocks noChangeArrowheads="1"/>
            </p:cNvSpPr>
            <p:nvPr/>
          </p:nvSpPr>
          <p:spPr bwMode="auto">
            <a:xfrm>
              <a:off x="4641850" y="2228850"/>
              <a:ext cx="561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entury Schoolbook" pitchFamily="18" charset="0"/>
                  <a:cs typeface="Arial" pitchFamily="34" charset="0"/>
                </a:rPr>
                <a:t>Eps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Rectangle 59"/>
            <p:cNvSpPr>
              <a:spLocks noChangeArrowheads="1"/>
            </p:cNvSpPr>
            <p:nvPr/>
          </p:nvSpPr>
          <p:spPr bwMode="auto">
            <a:xfrm>
              <a:off x="5080000" y="2228850"/>
              <a:ext cx="1905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entury Schoolbook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Rectangle 60"/>
            <p:cNvSpPr>
              <a:spLocks noChangeArrowheads="1"/>
            </p:cNvSpPr>
            <p:nvPr/>
          </p:nvSpPr>
          <p:spPr bwMode="auto">
            <a:xfrm>
              <a:off x="5721350" y="2228850"/>
              <a:ext cx="4381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entury Schoolbook" pitchFamily="18" charset="0"/>
                  <a:cs typeface="Arial" pitchFamily="34" charset="0"/>
                </a:rPr>
                <a:t>St.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Rectangle 61"/>
            <p:cNvSpPr>
              <a:spLocks noChangeArrowheads="1"/>
            </p:cNvSpPr>
            <p:nvPr/>
          </p:nvSpPr>
          <p:spPr bwMode="auto">
            <a:xfrm>
              <a:off x="6572250" y="2228850"/>
              <a:ext cx="7048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entury Schoolbook" pitchFamily="18" charset="0"/>
                  <a:cs typeface="Arial" pitchFamily="34" charset="0"/>
                </a:rPr>
                <a:t>Disc.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tangle 62"/>
            <p:cNvSpPr>
              <a:spLocks noChangeArrowheads="1"/>
            </p:cNvSpPr>
            <p:nvPr/>
          </p:nvSpPr>
          <p:spPr bwMode="auto">
            <a:xfrm>
              <a:off x="7499350" y="2228850"/>
              <a:ext cx="8191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entury Schoolbook" pitchFamily="18" charset="0"/>
                  <a:cs typeface="Arial" pitchFamily="34" charset="0"/>
                </a:rPr>
                <a:t>Agent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9" name="Rectangle 63"/>
          <p:cNvSpPr>
            <a:spLocks noChangeArrowheads="1"/>
          </p:cNvSpPr>
          <p:nvPr/>
        </p:nvSpPr>
        <p:spPr bwMode="auto">
          <a:xfrm>
            <a:off x="1063625" y="2725738"/>
            <a:ext cx="914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Sudoku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Rectangle 70"/>
          <p:cNvSpPr>
            <a:spLocks noChangeArrowheads="1"/>
          </p:cNvSpPr>
          <p:nvPr/>
        </p:nvSpPr>
        <p:spPr bwMode="auto">
          <a:xfrm>
            <a:off x="675038" y="3200400"/>
            <a:ext cx="16347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entury Schoolbook" pitchFamily="18" charset="0"/>
                <a:cs typeface="Arial" pitchFamily="34" charset="0"/>
              </a:rPr>
              <a:t>Chess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entury Schoolbook" pitchFamily="18" charset="0"/>
                <a:cs typeface="Arial" pitchFamily="34" charset="0"/>
              </a:rPr>
              <a:t>(With a Clock)</a:t>
            </a:r>
          </a:p>
        </p:txBody>
      </p:sp>
      <p:sp>
        <p:nvSpPr>
          <p:cNvPr id="111" name="Rectangle 78"/>
          <p:cNvSpPr>
            <a:spLocks noChangeArrowheads="1"/>
          </p:cNvSpPr>
          <p:nvPr/>
        </p:nvSpPr>
        <p:spPr bwMode="auto">
          <a:xfrm>
            <a:off x="685800" y="3868738"/>
            <a:ext cx="161582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Robot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Soccer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 Players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89"/>
          <p:cNvSpPr>
            <a:spLocks noChangeArrowheads="1"/>
          </p:cNvSpPr>
          <p:nvPr/>
        </p:nvSpPr>
        <p:spPr bwMode="auto">
          <a:xfrm>
            <a:off x="787400" y="4508500"/>
            <a:ext cx="135293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Part-Picking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entury Schoolbook" pitchFamily="18" charset="0"/>
                <a:cs typeface="Arial" pitchFamily="34" charset="0"/>
              </a:rPr>
              <a:t>Robot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Environment</a:t>
            </a:r>
          </a:p>
        </p:txBody>
      </p:sp>
      <p:sp>
        <p:nvSpPr>
          <p:cNvPr id="29760" name="Rectangle 64"/>
          <p:cNvSpPr>
            <a:spLocks noChangeArrowheads="1"/>
          </p:cNvSpPr>
          <p:nvPr/>
        </p:nvSpPr>
        <p:spPr bwMode="auto">
          <a:xfrm>
            <a:off x="2644775" y="2725738"/>
            <a:ext cx="6667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Fully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61" name="Rectangle 65"/>
          <p:cNvSpPr>
            <a:spLocks noChangeArrowheads="1"/>
          </p:cNvSpPr>
          <p:nvPr/>
        </p:nvSpPr>
        <p:spPr bwMode="auto">
          <a:xfrm>
            <a:off x="3686175" y="2725738"/>
            <a:ext cx="552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Det.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62" name="Rectangle 66"/>
          <p:cNvSpPr>
            <a:spLocks noChangeArrowheads="1"/>
          </p:cNvSpPr>
          <p:nvPr/>
        </p:nvSpPr>
        <p:spPr bwMode="auto">
          <a:xfrm>
            <a:off x="4670425" y="2725738"/>
            <a:ext cx="552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Seq.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63" name="Rectangle 67"/>
          <p:cNvSpPr>
            <a:spLocks noChangeArrowheads="1"/>
          </p:cNvSpPr>
          <p:nvPr/>
        </p:nvSpPr>
        <p:spPr bwMode="auto">
          <a:xfrm>
            <a:off x="5730875" y="2725738"/>
            <a:ext cx="400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St.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64" name="Rectangle 68"/>
          <p:cNvSpPr>
            <a:spLocks noChangeArrowheads="1"/>
          </p:cNvSpPr>
          <p:nvPr/>
        </p:nvSpPr>
        <p:spPr bwMode="auto">
          <a:xfrm>
            <a:off x="6600825" y="2725738"/>
            <a:ext cx="6286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Disc.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65" name="Rectangle 69"/>
          <p:cNvSpPr>
            <a:spLocks noChangeArrowheads="1"/>
          </p:cNvSpPr>
          <p:nvPr/>
        </p:nvSpPr>
        <p:spPr bwMode="auto">
          <a:xfrm>
            <a:off x="7508875" y="2725738"/>
            <a:ext cx="7715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Single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67" name="Rectangle 71"/>
          <p:cNvSpPr>
            <a:spLocks noChangeArrowheads="1"/>
          </p:cNvSpPr>
          <p:nvPr/>
        </p:nvSpPr>
        <p:spPr bwMode="auto">
          <a:xfrm>
            <a:off x="2644775" y="3365500"/>
            <a:ext cx="6667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Fully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68" name="Rectangle 72"/>
          <p:cNvSpPr>
            <a:spLocks noChangeArrowheads="1"/>
          </p:cNvSpPr>
          <p:nvPr/>
        </p:nvSpPr>
        <p:spPr bwMode="auto">
          <a:xfrm>
            <a:off x="3666835" y="3334117"/>
            <a:ext cx="4488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Det.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70" name="Rectangle 74"/>
          <p:cNvSpPr>
            <a:spLocks noChangeArrowheads="1"/>
          </p:cNvSpPr>
          <p:nvPr/>
        </p:nvSpPr>
        <p:spPr bwMode="auto">
          <a:xfrm>
            <a:off x="4670425" y="3365500"/>
            <a:ext cx="552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Seq.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71" name="Rectangle 75"/>
          <p:cNvSpPr>
            <a:spLocks noChangeArrowheads="1"/>
          </p:cNvSpPr>
          <p:nvPr/>
        </p:nvSpPr>
        <p:spPr bwMode="auto">
          <a:xfrm>
            <a:off x="5616575" y="3365500"/>
            <a:ext cx="6381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Semi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72" name="Rectangle 76"/>
          <p:cNvSpPr>
            <a:spLocks noChangeArrowheads="1"/>
          </p:cNvSpPr>
          <p:nvPr/>
        </p:nvSpPr>
        <p:spPr bwMode="auto">
          <a:xfrm>
            <a:off x="6600825" y="3365500"/>
            <a:ext cx="6286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Disc.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73" name="Rectangle 77"/>
          <p:cNvSpPr>
            <a:spLocks noChangeArrowheads="1"/>
          </p:cNvSpPr>
          <p:nvPr/>
        </p:nvSpPr>
        <p:spPr bwMode="auto">
          <a:xfrm>
            <a:off x="7508875" y="3365500"/>
            <a:ext cx="781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Comp.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76" name="Rectangle 80"/>
          <p:cNvSpPr>
            <a:spLocks noChangeArrowheads="1"/>
          </p:cNvSpPr>
          <p:nvPr/>
        </p:nvSpPr>
        <p:spPr bwMode="auto">
          <a:xfrm>
            <a:off x="2663825" y="4005263"/>
            <a:ext cx="6381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Part.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77" name="Rectangle 81"/>
          <p:cNvSpPr>
            <a:spLocks noChangeArrowheads="1"/>
          </p:cNvSpPr>
          <p:nvPr/>
        </p:nvSpPr>
        <p:spPr bwMode="auto">
          <a:xfrm>
            <a:off x="3657600" y="4005263"/>
            <a:ext cx="5177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Stoc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79" name="Rectangle 83"/>
          <p:cNvSpPr>
            <a:spLocks noChangeArrowheads="1"/>
          </p:cNvSpPr>
          <p:nvPr/>
        </p:nvSpPr>
        <p:spPr bwMode="auto">
          <a:xfrm>
            <a:off x="4670425" y="4005263"/>
            <a:ext cx="552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Seq.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80" name="Rectangle 84"/>
          <p:cNvSpPr>
            <a:spLocks noChangeArrowheads="1"/>
          </p:cNvSpPr>
          <p:nvPr/>
        </p:nvSpPr>
        <p:spPr bwMode="auto">
          <a:xfrm>
            <a:off x="5626100" y="4005263"/>
            <a:ext cx="5081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Dyn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82" name="Rectangle 86"/>
          <p:cNvSpPr>
            <a:spLocks noChangeArrowheads="1"/>
          </p:cNvSpPr>
          <p:nvPr/>
        </p:nvSpPr>
        <p:spPr bwMode="auto">
          <a:xfrm>
            <a:off x="6581775" y="4005263"/>
            <a:ext cx="6762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Cont.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83" name="Rectangle 87"/>
          <p:cNvSpPr>
            <a:spLocks noChangeArrowheads="1"/>
          </p:cNvSpPr>
          <p:nvPr/>
        </p:nvSpPr>
        <p:spPr bwMode="auto">
          <a:xfrm>
            <a:off x="7480300" y="3868738"/>
            <a:ext cx="74860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Comp./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entury Schoolbook" pitchFamily="18" charset="0"/>
                <a:cs typeface="Arial" pitchFamily="34" charset="0"/>
              </a:rPr>
              <a:t>Coop.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89" name="Rectangle 93"/>
          <p:cNvSpPr>
            <a:spLocks noChangeArrowheads="1"/>
          </p:cNvSpPr>
          <p:nvPr/>
        </p:nvSpPr>
        <p:spPr bwMode="auto">
          <a:xfrm>
            <a:off x="2663825" y="4645025"/>
            <a:ext cx="6381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Part.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90" name="Rectangle 94"/>
          <p:cNvSpPr>
            <a:spLocks noChangeArrowheads="1"/>
          </p:cNvSpPr>
          <p:nvPr/>
        </p:nvSpPr>
        <p:spPr bwMode="auto">
          <a:xfrm>
            <a:off x="3657600" y="4645025"/>
            <a:ext cx="5177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Stoc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92" name="Rectangle 96"/>
          <p:cNvSpPr>
            <a:spLocks noChangeArrowheads="1"/>
          </p:cNvSpPr>
          <p:nvPr/>
        </p:nvSpPr>
        <p:spPr bwMode="auto">
          <a:xfrm>
            <a:off x="4660900" y="4645025"/>
            <a:ext cx="4712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Eps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94" name="Rectangle 98"/>
          <p:cNvSpPr>
            <a:spLocks noChangeArrowheads="1"/>
          </p:cNvSpPr>
          <p:nvPr/>
        </p:nvSpPr>
        <p:spPr bwMode="auto">
          <a:xfrm>
            <a:off x="5626100" y="4645025"/>
            <a:ext cx="5081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Dyn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96" name="Rectangle 100"/>
          <p:cNvSpPr>
            <a:spLocks noChangeArrowheads="1"/>
          </p:cNvSpPr>
          <p:nvPr/>
        </p:nvSpPr>
        <p:spPr bwMode="auto">
          <a:xfrm>
            <a:off x="6581775" y="4645025"/>
            <a:ext cx="6762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Cont.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97" name="Rectangle 101"/>
          <p:cNvSpPr>
            <a:spLocks noChangeArrowheads="1"/>
          </p:cNvSpPr>
          <p:nvPr/>
        </p:nvSpPr>
        <p:spPr bwMode="auto">
          <a:xfrm>
            <a:off x="7508875" y="4645025"/>
            <a:ext cx="7715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Schoolbook" pitchFamily="18" charset="0"/>
                <a:cs typeface="Arial" pitchFamily="34" charset="0"/>
              </a:rPr>
              <a:t>Single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9" grpId="0"/>
      <p:bldP spid="110" grpId="0"/>
      <p:bldP spid="111" grpId="0"/>
      <p:bldP spid="113" grpId="0"/>
      <p:bldP spid="29760" grpId="0"/>
      <p:bldP spid="29761" grpId="0"/>
      <p:bldP spid="29762" grpId="0"/>
      <p:bldP spid="29763" grpId="0"/>
      <p:bldP spid="29764" grpId="0"/>
      <p:bldP spid="29765" grpId="0"/>
      <p:bldP spid="29767" grpId="0"/>
      <p:bldP spid="29768" grpId="0"/>
      <p:bldP spid="29770" grpId="0"/>
      <p:bldP spid="29771" grpId="0"/>
      <p:bldP spid="29772" grpId="0"/>
      <p:bldP spid="29773" grpId="0"/>
      <p:bldP spid="29776" grpId="0"/>
      <p:bldP spid="29777" grpId="0"/>
      <p:bldP spid="29779" grpId="0"/>
      <p:bldP spid="29780" grpId="0"/>
      <p:bldP spid="29782" grpId="0"/>
      <p:bldP spid="29783" grpId="0"/>
      <p:bldP spid="29789" grpId="0"/>
      <p:bldP spid="29790" grpId="0"/>
      <p:bldP spid="29792" grpId="0"/>
      <p:bldP spid="29794" grpId="0"/>
      <p:bldP spid="29796" grpId="0"/>
      <p:bldP spid="2979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Selects action based only on current perception of the environment.</a:t>
            </a:r>
          </a:p>
          <a:p>
            <a:r>
              <a:rPr lang="en-US" dirty="0"/>
              <a:t>Simple but has a limited intelligence!</a:t>
            </a:r>
          </a:p>
        </p:txBody>
      </p:sp>
      <p:pic>
        <p:nvPicPr>
          <p:cNvPr id="2050" name="Picture 2" descr="C:\Users\hshehata\Documents\SharedDocs\Teaching\Courses\Artificial Intelligence\CSE433\Lectures\Figures\simple-reflex-ag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950638"/>
            <a:ext cx="6025653" cy="3831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Keeps track of perception history in the form of internal state (reflecting unobserved aspects of the current state of the World).</a:t>
            </a:r>
          </a:p>
        </p:txBody>
      </p:sp>
      <p:pic>
        <p:nvPicPr>
          <p:cNvPr id="3074" name="Picture 2" descr="C:\Users\hshehata\Documents\SharedDocs\Teaching\Courses\Artificial Intelligence\CSE433\Lectures\Figures\model-based-reflex-ag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914218"/>
            <a:ext cx="6019800" cy="38675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077200" cy="5102352"/>
          </a:xfrm>
        </p:spPr>
        <p:txBody>
          <a:bodyPr/>
          <a:lstStyle/>
          <a:p>
            <a:r>
              <a:rPr lang="en-US" dirty="0"/>
              <a:t>Keeps track of world state and goals to be achieved.</a:t>
            </a:r>
          </a:p>
          <a:p>
            <a:r>
              <a:rPr lang="en-US" dirty="0"/>
              <a:t>Chooses action that will lead to achieving its goals. </a:t>
            </a:r>
          </a:p>
          <a:p>
            <a:r>
              <a:rPr lang="en-US" dirty="0"/>
              <a:t>Flexible (knowledge &amp; goal can be easily modified).</a:t>
            </a:r>
          </a:p>
        </p:txBody>
      </p:sp>
      <p:pic>
        <p:nvPicPr>
          <p:cNvPr id="6" name="Picture 2" descr="C:\Users\hshehata\Documents\SharedDocs\Teaching\Courses\Artificial Intelligence\CSE433\Lectures\Figures\goal-based-ag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934407"/>
            <a:ext cx="6019800" cy="3847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Webpage</a:t>
            </a:r>
          </a:p>
          <a:p>
            <a:pPr lvl="1" algn="ctr">
              <a:buNone/>
            </a:pPr>
            <a:r>
              <a:rPr lang="en-US" dirty="0">
                <a:hlinkClick r:id="rId2"/>
              </a:rPr>
              <a:t>http://hshehata.github.io/courses/zu/cse411/</a:t>
            </a:r>
            <a:endParaRPr lang="en-US" dirty="0"/>
          </a:p>
          <a:p>
            <a:r>
              <a:rPr lang="en-US" dirty="0"/>
              <a:t>Textbook</a:t>
            </a:r>
          </a:p>
          <a:p>
            <a:pPr lvl="1" algn="ctr">
              <a:buNone/>
            </a:pPr>
            <a:r>
              <a:rPr lang="en-US" b="1" dirty="0"/>
              <a:t>Artificial Intelligence: A Modern Approach</a:t>
            </a:r>
            <a:endParaRPr lang="en-US" dirty="0"/>
          </a:p>
          <a:p>
            <a:pPr lvl="1" algn="ctr">
              <a:buNone/>
            </a:pPr>
            <a:r>
              <a:rPr lang="en-US" dirty="0"/>
              <a:t>Stuart Russell and Peter </a:t>
            </a:r>
            <a:r>
              <a:rPr lang="en-US" dirty="0" err="1"/>
              <a:t>Norvig</a:t>
            </a:r>
            <a:r>
              <a:rPr lang="en-US" dirty="0"/>
              <a:t>, </a:t>
            </a: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edition</a:t>
            </a:r>
            <a:r>
              <a:rPr lang="en-US" dirty="0"/>
              <a:t>, 2010</a:t>
            </a:r>
          </a:p>
          <a:p>
            <a:r>
              <a:rPr lang="en-US" dirty="0"/>
              <a:t>Grading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76608"/>
              </p:ext>
            </p:extLst>
          </p:nvPr>
        </p:nvGraphicFramePr>
        <p:xfrm>
          <a:off x="1447800" y="43434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rbel" pitchFamily="34" charset="0"/>
                        </a:rPr>
                        <a:t>Course</a:t>
                      </a:r>
                      <a:r>
                        <a:rPr lang="en-US" sz="2400" b="1" baseline="0" dirty="0">
                          <a:latin typeface="Corbel" pitchFamily="34" charset="0"/>
                        </a:rPr>
                        <a:t> Work</a:t>
                      </a:r>
                      <a:endParaRPr lang="en-US" sz="2400" b="1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rbel" pitchFamily="34" charset="0"/>
                        </a:rPr>
                        <a:t>Grade Distribution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bel" pitchFamily="34" charset="0"/>
                        </a:rPr>
                        <a:t>Assignments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bel" pitchFamily="34" charset="0"/>
                        </a:rPr>
                        <a:t>25pt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bel" pitchFamily="34" charset="0"/>
                        </a:rPr>
                        <a:t>Midterm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bel" pitchFamily="34" charset="0"/>
                        </a:rPr>
                        <a:t>25pt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bel" pitchFamily="34" charset="0"/>
                        </a:rPr>
                        <a:t>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rbel" pitchFamily="34" charset="0"/>
                        </a:rPr>
                        <a:t>50pt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Utility-Based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077200" cy="5102352"/>
          </a:xfrm>
        </p:spPr>
        <p:txBody>
          <a:bodyPr/>
          <a:lstStyle/>
          <a:p>
            <a:r>
              <a:rPr lang="en-US" dirty="0"/>
              <a:t>Keeps track of world state and uses utility function to measure performance among world states.</a:t>
            </a:r>
          </a:p>
          <a:p>
            <a:r>
              <a:rPr lang="en-US" dirty="0"/>
              <a:t>Agent chooses the actions that maximize its utility.</a:t>
            </a:r>
          </a:p>
        </p:txBody>
      </p:sp>
      <p:pic>
        <p:nvPicPr>
          <p:cNvPr id="7" name="Picture 2" descr="C:\Users\hshehata\Documents\SharedDocs\Teaching\Courses\Artificial Intelligence\CSE433\Lectures\Figures\utility-based-ag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949224"/>
            <a:ext cx="5943600" cy="38110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077200" cy="5102352"/>
          </a:xfrm>
        </p:spPr>
        <p:txBody>
          <a:bodyPr/>
          <a:lstStyle/>
          <a:p>
            <a:r>
              <a:rPr lang="en-US" dirty="0"/>
              <a:t>Adds the ability to learn from its experiences.</a:t>
            </a:r>
          </a:p>
          <a:p>
            <a:pPr lvl="1"/>
            <a:r>
              <a:rPr lang="en-US" sz="2200" dirty="0"/>
              <a:t>Learning element: makes improvements; Performance element: selects external actions; Critic: determines how agent is doing; Problem generator: suggests exploratory actions.</a:t>
            </a:r>
          </a:p>
        </p:txBody>
      </p:sp>
      <p:pic>
        <p:nvPicPr>
          <p:cNvPr id="6146" name="Picture 2" descr="C:\Users\hshehata\Documents\SharedDocs\Teaching\Courses\Artificial Intelligence\CSE433\Lectures\Figures\learning-ag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958572"/>
            <a:ext cx="5495750" cy="38232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 do I need from you?</a:t>
            </a:r>
          </a:p>
          <a:p>
            <a:pPr lvl="1"/>
            <a:r>
              <a:rPr lang="en-US" dirty="0"/>
              <a:t>When given a certain problem you should be able to:</a:t>
            </a:r>
          </a:p>
          <a:p>
            <a:pPr lvl="2"/>
            <a:r>
              <a:rPr lang="en-US" dirty="0"/>
              <a:t>Specify the task environment (PEAS).</a:t>
            </a:r>
          </a:p>
          <a:p>
            <a:pPr lvl="2"/>
            <a:r>
              <a:rPr lang="en-US" dirty="0"/>
              <a:t>Identify the environment properties.</a:t>
            </a:r>
          </a:p>
          <a:p>
            <a:pPr lvl="2"/>
            <a:r>
              <a:rPr lang="en-US" dirty="0"/>
              <a:t>Determine the type of the most suitable agent.</a:t>
            </a:r>
          </a:p>
          <a:p>
            <a:pPr lvl="1"/>
            <a:r>
              <a:rPr lang="en-US" dirty="0"/>
              <a:t>Answer descriptive 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Russell-</a:t>
            </a:r>
            <a:r>
              <a:rPr lang="en-US" dirty="0" err="1"/>
              <a:t>Norvig</a:t>
            </a:r>
            <a:r>
              <a:rPr lang="en-US" dirty="0"/>
              <a:t>, Chapters 1 &amp; 2:</a:t>
            </a:r>
          </a:p>
          <a:p>
            <a:pPr lvl="1"/>
            <a:r>
              <a:rPr lang="en-US" dirty="0"/>
              <a:t>Pages 1 – 5.</a:t>
            </a:r>
          </a:p>
          <a:p>
            <a:pPr lvl="1"/>
            <a:r>
              <a:rPr lang="en-US" dirty="0"/>
              <a:t>Pages 28, 29.</a:t>
            </a:r>
          </a:p>
          <a:p>
            <a:pPr lvl="1"/>
            <a:r>
              <a:rPr lang="en-US" dirty="0"/>
              <a:t>Pages 34 – 36.</a:t>
            </a:r>
          </a:p>
          <a:p>
            <a:pPr lvl="1"/>
            <a:r>
              <a:rPr lang="en-US" dirty="0"/>
              <a:t>Pages 40 – 57.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(Subject to Change!)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Ch. 1: Introduction</a:t>
            </a:r>
          </a:p>
          <a:p>
            <a:r>
              <a:rPr lang="en-US" dirty="0"/>
              <a:t>Ch. 2: Intelligent Agents</a:t>
            </a:r>
          </a:p>
          <a:p>
            <a:r>
              <a:rPr lang="en-US" dirty="0"/>
              <a:t>Ch. 3: Solving Problems by Searching</a:t>
            </a:r>
          </a:p>
          <a:p>
            <a:r>
              <a:rPr lang="en-US" dirty="0"/>
              <a:t>Ch. 4: Beyond Classical Search</a:t>
            </a:r>
          </a:p>
          <a:p>
            <a:r>
              <a:rPr lang="en-US" dirty="0"/>
              <a:t>Ch. 5: Adversarial Search</a:t>
            </a:r>
          </a:p>
          <a:p>
            <a:r>
              <a:rPr lang="en-US" dirty="0"/>
              <a:t>Ch. 6: Constraint Satisfaction Problems</a:t>
            </a:r>
          </a:p>
          <a:p>
            <a:r>
              <a:rPr lang="en-US" dirty="0"/>
              <a:t>Ch. 7: Logical Agents</a:t>
            </a:r>
          </a:p>
          <a:p>
            <a:r>
              <a:rPr lang="en-US" dirty="0"/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1: 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See AI? </a:t>
            </a:r>
          </a:p>
        </p:txBody>
      </p:sp>
      <p:pic>
        <p:nvPicPr>
          <p:cNvPr id="7170" name="Picture 2" descr="C:\Users\hshehata\Documents\SharedDocs\Teaching\Courses\Artificial Intelligence\CSE433\Lectures\Figures\searchEng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3209925" cy="1838325"/>
          </a:xfrm>
          <a:prstGeom prst="rect">
            <a:avLst/>
          </a:prstGeom>
          <a:noFill/>
        </p:spPr>
      </p:pic>
      <p:pic>
        <p:nvPicPr>
          <p:cNvPr id="4" name="Picture 3" descr="Mars_Science_Laboratory_Curiosity_rov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114800"/>
            <a:ext cx="3200400" cy="1800225"/>
          </a:xfrm>
          <a:prstGeom prst="rect">
            <a:avLst/>
          </a:prstGeom>
        </p:spPr>
      </p:pic>
      <p:pic>
        <p:nvPicPr>
          <p:cNvPr id="5" name="Picture 4" descr="pacman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6300" y="1524000"/>
            <a:ext cx="331470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See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AI has been applied in many fields:</a:t>
            </a:r>
          </a:p>
          <a:p>
            <a:pPr lvl="1"/>
            <a:r>
              <a:rPr lang="en-US" dirty="0"/>
              <a:t>Entertainment (e.g., game playing).</a:t>
            </a:r>
          </a:p>
          <a:p>
            <a:pPr lvl="1"/>
            <a:r>
              <a:rPr lang="en-US" dirty="0"/>
              <a:t>Internet (e.g., semantic search engines, spam fighting).</a:t>
            </a:r>
          </a:p>
          <a:p>
            <a:pPr lvl="1"/>
            <a:r>
              <a:rPr lang="en-US" dirty="0"/>
              <a:t>Robotics (e.g., driverless vehicles, vacuum cleaners).</a:t>
            </a:r>
          </a:p>
          <a:p>
            <a:pPr lvl="1"/>
            <a:r>
              <a:rPr lang="en-US" dirty="0"/>
              <a:t>Military (e.g</a:t>
            </a:r>
            <a:r>
              <a:rPr lang="en-US"/>
              <a:t>., logistics </a:t>
            </a:r>
            <a:r>
              <a:rPr lang="en-US" dirty="0"/>
              <a:t>planning).</a:t>
            </a:r>
          </a:p>
          <a:p>
            <a:pPr lvl="1"/>
            <a:r>
              <a:rPr lang="en-US" dirty="0"/>
              <a:t>Space (e.g., rovers, autonomous planning/scheduling).</a:t>
            </a:r>
          </a:p>
          <a:p>
            <a:pPr lvl="1"/>
            <a:r>
              <a:rPr lang="en-US" dirty="0"/>
              <a:t>Medical (e.g., expert systems for medical diagnosis).</a:t>
            </a:r>
          </a:p>
          <a:p>
            <a:pPr lvl="1"/>
            <a:r>
              <a:rPr lang="en-US" dirty="0"/>
              <a:t>Aviation (e.g., auto-pilot).</a:t>
            </a:r>
          </a:p>
          <a:p>
            <a:pPr lvl="1"/>
            <a:r>
              <a:rPr lang="en-US" dirty="0"/>
              <a:t>Finance (e.g., stock market prediction, fraud detection).</a:t>
            </a:r>
          </a:p>
          <a:p>
            <a:pPr lvl="1"/>
            <a:r>
              <a:rPr lang="en-US" dirty="0"/>
              <a:t>Weather forecasting.</a:t>
            </a:r>
          </a:p>
          <a:p>
            <a:pPr lvl="1"/>
            <a:r>
              <a:rPr 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AI?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 you think AI means?</a:t>
            </a:r>
          </a:p>
          <a:p>
            <a:r>
              <a:rPr lang="en-US" dirty="0"/>
              <a:t>Some definitions from literature: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The exciting new effort to make computers </a:t>
            </a:r>
            <a:r>
              <a:rPr lang="en-US" b="1" dirty="0">
                <a:solidFill>
                  <a:srgbClr val="00B0F0"/>
                </a:solidFill>
              </a:rPr>
              <a:t>think</a:t>
            </a:r>
            <a:r>
              <a:rPr lang="en-US" dirty="0"/>
              <a:t> ... machines with </a:t>
            </a:r>
            <a:r>
              <a:rPr lang="en-US" b="1" dirty="0">
                <a:solidFill>
                  <a:srgbClr val="00B050"/>
                </a:solidFill>
              </a:rPr>
              <a:t>minds</a:t>
            </a:r>
            <a:r>
              <a:rPr lang="en-US" dirty="0"/>
              <a:t>, in the full and literal sense.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The art of creating machines that </a:t>
            </a:r>
            <a:r>
              <a:rPr lang="en-US" b="1" dirty="0">
                <a:solidFill>
                  <a:srgbClr val="00B0F0"/>
                </a:solidFill>
              </a:rPr>
              <a:t>perform</a:t>
            </a:r>
            <a:r>
              <a:rPr lang="en-US" dirty="0"/>
              <a:t> functions that require intelligence when performed by </a:t>
            </a:r>
            <a:r>
              <a:rPr lang="en-US" b="1" dirty="0">
                <a:solidFill>
                  <a:srgbClr val="00B050"/>
                </a:solidFill>
              </a:rPr>
              <a:t>people</a:t>
            </a:r>
            <a:r>
              <a:rPr lang="en-US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The study of </a:t>
            </a:r>
            <a:r>
              <a:rPr lang="en-US" b="1" dirty="0">
                <a:solidFill>
                  <a:srgbClr val="00B0F0"/>
                </a:solidFill>
              </a:rPr>
              <a:t>mental faculties</a:t>
            </a:r>
            <a:r>
              <a:rPr lang="en-US" dirty="0"/>
              <a:t> through the use of </a:t>
            </a:r>
            <a:r>
              <a:rPr lang="en-US" b="1" dirty="0">
                <a:solidFill>
                  <a:srgbClr val="00B050"/>
                </a:solidFill>
              </a:rPr>
              <a:t>computational models</a:t>
            </a:r>
            <a:r>
              <a:rPr lang="en-US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AI ... is concerned with </a:t>
            </a:r>
            <a:r>
              <a:rPr lang="en-US" b="1" dirty="0">
                <a:solidFill>
                  <a:srgbClr val="00B050"/>
                </a:solidFill>
              </a:rPr>
              <a:t>intelligent</a:t>
            </a:r>
            <a:r>
              <a:rPr lang="en-US" b="1" dirty="0"/>
              <a:t> </a:t>
            </a:r>
            <a:r>
              <a:rPr lang="en-US" b="1" dirty="0">
                <a:solidFill>
                  <a:srgbClr val="00B0F0"/>
                </a:solidFill>
              </a:rPr>
              <a:t>behavior</a:t>
            </a:r>
            <a:r>
              <a:rPr lang="en-US" dirty="0"/>
              <a:t> in artifacts.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AI?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AI Definitions vary along two dimensions: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thinking</a:t>
            </a:r>
            <a:r>
              <a:rPr lang="en-US" dirty="0"/>
              <a:t> (reasoning) vs. </a:t>
            </a:r>
            <a:r>
              <a:rPr lang="en-US" b="1" dirty="0">
                <a:solidFill>
                  <a:srgbClr val="00B0F0"/>
                </a:solidFill>
              </a:rPr>
              <a:t>acting</a:t>
            </a:r>
            <a:r>
              <a:rPr lang="en-US" dirty="0"/>
              <a:t> (behaving),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Measuring the success against </a:t>
            </a:r>
            <a:r>
              <a:rPr lang="en-US" b="1" dirty="0">
                <a:solidFill>
                  <a:srgbClr val="00B050"/>
                </a:solidFill>
              </a:rPr>
              <a:t>human</a:t>
            </a:r>
            <a:r>
              <a:rPr lang="en-US" dirty="0"/>
              <a:t> performance or against an ideal concept of intelligence (</a:t>
            </a:r>
            <a:r>
              <a:rPr lang="en-US" b="1" dirty="0">
                <a:solidFill>
                  <a:srgbClr val="00B050"/>
                </a:solidFill>
              </a:rPr>
              <a:t>rationality</a:t>
            </a:r>
            <a:r>
              <a:rPr lang="en-US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9309</TotalTime>
  <Words>1390</Words>
  <Application>Microsoft Office PowerPoint</Application>
  <PresentationFormat>On-screen Show (4:3)</PresentationFormat>
  <Paragraphs>278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Century Schoolbook</vt:lpstr>
      <vt:lpstr>Corbel</vt:lpstr>
      <vt:lpstr>Wingdings</vt:lpstr>
      <vt:lpstr>Wingdings 2</vt:lpstr>
      <vt:lpstr>Oriel</vt:lpstr>
      <vt:lpstr>Equation</vt:lpstr>
      <vt:lpstr>CSE 411 Artificial Intelligence (Elective Course #6) </vt:lpstr>
      <vt:lpstr>Teaching Staff</vt:lpstr>
      <vt:lpstr>Course Info</vt:lpstr>
      <vt:lpstr>Course Outline (Subject to Change!)</vt:lpstr>
      <vt:lpstr>Chapter 1: Introduction</vt:lpstr>
      <vt:lpstr>Where Do We See AI? </vt:lpstr>
      <vt:lpstr>Where Do We See AI?</vt:lpstr>
      <vt:lpstr>What Is AI?</vt:lpstr>
      <vt:lpstr>What Is AI?</vt:lpstr>
      <vt:lpstr>What Is AI?</vt:lpstr>
      <vt:lpstr>Act Humanly: Turing Test Approach</vt:lpstr>
      <vt:lpstr>Act Humanly: Turing Test Approach</vt:lpstr>
      <vt:lpstr>Think Humanly: Cognitive Modeling Approach</vt:lpstr>
      <vt:lpstr>Think Humanly: Cognitive Modeling Approach</vt:lpstr>
      <vt:lpstr>Think Humanly: Cognitive Modeling Approach</vt:lpstr>
      <vt:lpstr>Think Rationally: “Laws of Though” Approach</vt:lpstr>
      <vt:lpstr>Think Rationally: “Laws of Though” Approach</vt:lpstr>
      <vt:lpstr>Act Rationally: Rational Agent Approach</vt:lpstr>
      <vt:lpstr>Chapter 2: Intelligent Agents</vt:lpstr>
      <vt:lpstr>Rational Agents</vt:lpstr>
      <vt:lpstr>What is an Agent?</vt:lpstr>
      <vt:lpstr>Specifying the Task Environment</vt:lpstr>
      <vt:lpstr>Specifying the Task Environment</vt:lpstr>
      <vt:lpstr>Properties of the Environment</vt:lpstr>
      <vt:lpstr>Properties of the Environment</vt:lpstr>
      <vt:lpstr>The Environment</vt:lpstr>
      <vt:lpstr>Simple Reflex Agents</vt:lpstr>
      <vt:lpstr>Model-Based Reflex Agent</vt:lpstr>
      <vt:lpstr>Goal-Based Agent</vt:lpstr>
      <vt:lpstr>Utility-Based Agent</vt:lpstr>
      <vt:lpstr>Learning Agent</vt:lpstr>
      <vt:lpstr>Requirements</vt:lpstr>
      <vt:lpstr>Reading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433 – Selective Topic Artificial Intelligence</dc:title>
  <dc:creator>hshehata</dc:creator>
  <cp:lastModifiedBy>Hazem</cp:lastModifiedBy>
  <cp:revision>287</cp:revision>
  <dcterms:created xsi:type="dcterms:W3CDTF">2006-08-16T00:00:00Z</dcterms:created>
  <dcterms:modified xsi:type="dcterms:W3CDTF">2017-02-20T07:44:38Z</dcterms:modified>
</cp:coreProperties>
</file>