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1" r:id="rId1"/>
  </p:sldMasterIdLst>
  <p:notesMasterIdLst>
    <p:notesMasterId r:id="rId16"/>
  </p:notesMasterIdLst>
  <p:sldIdLst>
    <p:sldId id="281" r:id="rId2"/>
    <p:sldId id="257" r:id="rId3"/>
    <p:sldId id="270" r:id="rId4"/>
    <p:sldId id="274" r:id="rId5"/>
    <p:sldId id="275" r:id="rId6"/>
    <p:sldId id="276" r:id="rId7"/>
    <p:sldId id="277" r:id="rId8"/>
    <p:sldId id="278" r:id="rId9"/>
    <p:sldId id="279" r:id="rId10"/>
    <p:sldId id="282" r:id="rId11"/>
    <p:sldId id="283" r:id="rId12"/>
    <p:sldId id="284" r:id="rId13"/>
    <p:sldId id="285" r:id="rId14"/>
    <p:sldId id="28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19" autoAdjust="0"/>
  </p:normalViewPr>
  <p:slideViewPr>
    <p:cSldViewPr snapToGrid="0">
      <p:cViewPr varScale="1">
        <p:scale>
          <a:sx n="51" d="100"/>
          <a:sy n="51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3738A-DDA9-409E-879A-2EF15B55005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54658-B64E-41F4-9609-F50A2D449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72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54658-B64E-41F4-9609-F50A2D4497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86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54658-B64E-41F4-9609-F50A2D4497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80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54658-B64E-41F4-9609-F50A2D4497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5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54658-B64E-41F4-9609-F50A2D4497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39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54658-B64E-41F4-9609-F50A2D4497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5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54658-B64E-41F4-9609-F50A2D4497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98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54658-B64E-41F4-9609-F50A2D4497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75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54658-B64E-41F4-9609-F50A2D4497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6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36AB1E9-7EC0-4FDC-82ED-C54D3AFC6102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BDF5D3B-7CA8-4EC6-BD8F-3EF70E4579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0E9BAC3-555F-4F1E-824A-75CEBAAD42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6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9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49F40C5-8309-4608-9A6D-78762D4816D9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6A88A96-03D0-4EF4-8839-C2D7AA1436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61630EA-7C72-4C8C-A65D-A566B5C77D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2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7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13956C9-6839-4ADC-A95B-072C7F7B2001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53A2C40-857D-41D8-812C-5A087AAD21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07BEC50-6A8E-4FDB-A81A-5A33F9E58C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7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2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6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CS 211 - Digital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D16964-1B4B-48E3-A749-4F1A51149B3E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8BB3A32-8C96-4545-9781-127E8C0176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7A2AE4-6119-4FB2-BCC3-C0E880D84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1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 211 -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51F4908-AE00-4A1A-BA5B-AC1012884D14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61A969E-733F-4CDF-99B4-53CE2CEFA2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59ECC04-9CAC-4B7E-A473-47E536B6E4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7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C57D317-E191-40F4-BB9C-02039864D855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</p:spTree>
    <p:extLst>
      <p:ext uri="{BB962C8B-B14F-4D97-AF65-F5344CB8AC3E}">
        <p14:creationId xmlns:p14="http://schemas.microsoft.com/office/powerpoint/2010/main" val="345158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CS 211 - Digital Logic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FFFFFF"/>
                </a:solidFill>
              </a:defRPr>
            </a:lvl1pPr>
          </a:lstStyle>
          <a:p>
            <a:fld id="{1B86254C-6433-4F5E-A9CB-9FCC6BE1C13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809BC2C-49F4-497E-B3BD-76670E3EA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ACCBD57-F04D-42B2-80DC-AD8461E975E6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D6684ED-319A-4AC5-8533-95D6C48C75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3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Ø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shehata.github.io/courses/su/cs211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FBFF947-0568-41C8-9D1F-B9875013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146F29-E510-4DB4-B56B-1A8766645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FDA1FA-3541-46E6-83FF-BDDA692BB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636234-6960-4E51-9A45-33B019E22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344" y="758952"/>
            <a:ext cx="5542398" cy="3566160"/>
          </a:xfrm>
        </p:spPr>
        <p:txBody>
          <a:bodyPr>
            <a:normAutofit/>
          </a:bodyPr>
          <a:lstStyle/>
          <a:p>
            <a:pPr rtl="1"/>
            <a:r>
              <a:rPr lang="en-US" sz="3800" dirty="0">
                <a:solidFill>
                  <a:srgbClr val="FFFFFF"/>
                </a:solidFill>
              </a:rPr>
              <a:t>CS 211 - Digital Logic Design</a:t>
            </a:r>
            <a:br>
              <a:rPr lang="en-US" sz="3800" dirty="0">
                <a:solidFill>
                  <a:srgbClr val="FFFFFF"/>
                </a:solidFill>
              </a:rPr>
            </a:br>
            <a:r>
              <a:rPr lang="en-US" sz="3800" dirty="0">
                <a:solidFill>
                  <a:srgbClr val="FFFFFF"/>
                </a:solidFill>
              </a:rPr>
              <a:t>211</a:t>
            </a:r>
            <a:r>
              <a:rPr lang="ar-EG" sz="3800" dirty="0">
                <a:solidFill>
                  <a:srgbClr val="FFFFFF"/>
                </a:solidFill>
              </a:rPr>
              <a:t> عال - تصميم المنطق الرقمي</a:t>
            </a:r>
            <a:br>
              <a:rPr lang="ar-EG" sz="3800" dirty="0">
                <a:solidFill>
                  <a:srgbClr val="FFFFFF"/>
                </a:solidFill>
              </a:rPr>
            </a:br>
            <a:br>
              <a:rPr lang="en-US" sz="3800" dirty="0">
                <a:solidFill>
                  <a:srgbClr val="FFFFFF"/>
                </a:solidFill>
              </a:rPr>
            </a:br>
            <a:br>
              <a:rPr lang="en-US" sz="38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First Term - 1439/1440</a:t>
            </a:r>
            <a:br>
              <a:rPr lang="ar-EG" sz="3800" dirty="0">
                <a:solidFill>
                  <a:srgbClr val="FFFFFF"/>
                </a:solidFill>
              </a:rPr>
            </a:br>
            <a:r>
              <a:rPr lang="en-US" sz="4000" b="1" dirty="0">
                <a:solidFill>
                  <a:srgbClr val="FFFFFF"/>
                </a:solidFill>
              </a:rPr>
              <a:t>Lecture #2</a:t>
            </a:r>
            <a:endParaRPr lang="en-US" sz="3800" b="1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40FED14-9745-4EB4-9B1C-A0AC596BA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343" y="4455619"/>
            <a:ext cx="5542399" cy="142490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Dr. Hazem Ibrahim Shehata</a:t>
            </a:r>
          </a:p>
          <a:p>
            <a:r>
              <a:rPr lang="en-US" sz="2000" dirty="0">
                <a:solidFill>
                  <a:schemeClr val="bg2"/>
                </a:solidFill>
              </a:rPr>
              <a:t>Assistant Professor</a:t>
            </a:r>
          </a:p>
          <a:p>
            <a:r>
              <a:rPr lang="en-US" sz="1500" dirty="0">
                <a:solidFill>
                  <a:schemeClr val="bg2"/>
                </a:solidFill>
              </a:rPr>
              <a:t>College of Computing and Information Technology</a:t>
            </a:r>
          </a:p>
          <a:p>
            <a:endParaRPr lang="en-US" sz="1500" dirty="0">
              <a:solidFill>
                <a:schemeClr val="bg2"/>
              </a:solidFill>
            </a:endParaRP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FAA4334-A43F-46D9-83A4-C086A46E6C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1" t="5952" r="10875" b="327"/>
          <a:stretch/>
        </p:blipFill>
        <p:spPr>
          <a:xfrm>
            <a:off x="1091490" y="1019665"/>
            <a:ext cx="3167924" cy="263227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6A7830-4B1A-416E-8782-4D0DC1F29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Image result for logic gates 3d">
            <a:extLst>
              <a:ext uri="{FF2B5EF4-FFF2-40B4-BE49-F238E27FC236}">
                <a16:creationId xmlns:a16="http://schemas.microsoft.com/office/drawing/2014/main" id="{BB1AC96F-45C9-4C89-84F2-D68F62786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7892" y="3775790"/>
            <a:ext cx="3275120" cy="245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000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A61C-B2A2-4F33-ADE9-1A2A0AC5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E0A2C-FA14-4A1B-AA6B-EDF1795C0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34349"/>
          </a:xfrm>
        </p:spPr>
        <p:txBody>
          <a:bodyPr/>
          <a:lstStyle/>
          <a:p>
            <a:r>
              <a:rPr lang="en-US" dirty="0"/>
              <a:t>Eight basic </a:t>
            </a:r>
            <a:r>
              <a:rPr lang="en-US" dirty="0">
                <a:solidFill>
                  <a:srgbClr val="FF0000"/>
                </a:solidFill>
              </a:rPr>
              <a:t>rules for adding</a:t>
            </a:r>
            <a:r>
              <a:rPr lang="en-US" dirty="0"/>
              <a:t> binary digits (bits):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1E2FC-312C-47DD-AE05-1EDE217B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E4B17-CD59-4DFD-A50B-2B525EBA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071EAF-7AEC-4A91-B06C-6BEB7D4A0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764879"/>
              </p:ext>
            </p:extLst>
          </p:nvPr>
        </p:nvGraphicFramePr>
        <p:xfrm>
          <a:off x="1508234" y="2312276"/>
          <a:ext cx="917553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7766">
                  <a:extLst>
                    <a:ext uri="{9D8B030D-6E8A-4147-A177-3AD203B41FA5}">
                      <a16:colId xmlns:a16="http://schemas.microsoft.com/office/drawing/2014/main" val="3857549181"/>
                    </a:ext>
                  </a:extLst>
                </a:gridCol>
                <a:gridCol w="4587766">
                  <a:extLst>
                    <a:ext uri="{9D8B030D-6E8A-4147-A177-3AD203B41FA5}">
                      <a16:colId xmlns:a16="http://schemas.microsoft.com/office/drawing/2014/main" val="1688070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When there is no carry (or a carry of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When there is a carry of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63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 + 0 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dirty="0"/>
                        <a:t>Sum = 0, carry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/>
                        <a:t>1</a:t>
                      </a:r>
                      <a:r>
                        <a:rPr lang="en-US" sz="2000" dirty="0"/>
                        <a:t> + 0 + 0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dirty="0"/>
                        <a:t>Sum = 1, carry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00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 + 1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dirty="0"/>
                        <a:t>Sum = 1, carry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sng" dirty="0"/>
                        <a:t>1</a:t>
                      </a:r>
                      <a:r>
                        <a:rPr lang="en-US" sz="2000" dirty="0"/>
                        <a:t> + 1 + 0 = 10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dirty="0"/>
                        <a:t>Sum = 0, carry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84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 + 0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dirty="0"/>
                        <a:t>Sum = 1, carry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sng" dirty="0"/>
                        <a:t>1</a:t>
                      </a:r>
                      <a:r>
                        <a:rPr lang="en-US" sz="2000" dirty="0"/>
                        <a:t> + 0 + 1 = 10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dirty="0"/>
                        <a:t>Sum = 0, carry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14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 + 1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dirty="0"/>
                        <a:t>Sum = 0, carry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sng" dirty="0"/>
                        <a:t>1</a:t>
                      </a:r>
                      <a:r>
                        <a:rPr lang="en-US" sz="2000" dirty="0"/>
                        <a:t> + 1 + 1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dirty="0"/>
                        <a:t>Sum = 1, carry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301855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1F81A3EA-604A-414A-943F-E03975CFCFE2}"/>
              </a:ext>
            </a:extLst>
          </p:cNvPr>
          <p:cNvSpPr txBox="1"/>
          <p:nvPr/>
        </p:nvSpPr>
        <p:spPr>
          <a:xfrm>
            <a:off x="4333082" y="53369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4BCD8E-B457-4449-B0BA-B86AFC4B7995}"/>
              </a:ext>
            </a:extLst>
          </p:cNvPr>
          <p:cNvSpPr txBox="1"/>
          <p:nvPr/>
        </p:nvSpPr>
        <p:spPr>
          <a:xfrm>
            <a:off x="5293456" y="53402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20C918-88F2-457A-AC53-32AE52DE6D3C}"/>
              </a:ext>
            </a:extLst>
          </p:cNvPr>
          <p:cNvSpPr txBox="1"/>
          <p:nvPr/>
        </p:nvSpPr>
        <p:spPr>
          <a:xfrm>
            <a:off x="4726506" y="53368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6ED558-D88E-46FC-82A3-3C1EB872A4F1}"/>
              </a:ext>
            </a:extLst>
          </p:cNvPr>
          <p:cNvSpPr txBox="1"/>
          <p:nvPr/>
        </p:nvSpPr>
        <p:spPr>
          <a:xfrm>
            <a:off x="6976789" y="53368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BC0621C-FD37-47CE-8828-3AD573DA55B7}"/>
              </a:ext>
            </a:extLst>
          </p:cNvPr>
          <p:cNvSpPr txBox="1"/>
          <p:nvPr/>
        </p:nvSpPr>
        <p:spPr>
          <a:xfrm>
            <a:off x="6419298" y="53368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30D09A-8BAA-42B7-9327-B38A8AD94CB5}"/>
              </a:ext>
            </a:extLst>
          </p:cNvPr>
          <p:cNvSpPr txBox="1"/>
          <p:nvPr/>
        </p:nvSpPr>
        <p:spPr>
          <a:xfrm>
            <a:off x="5856377" y="533860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32B977-6D92-47BF-A88D-3CE458FD58D0}"/>
              </a:ext>
            </a:extLst>
          </p:cNvPr>
          <p:cNvSpPr txBox="1"/>
          <p:nvPr/>
        </p:nvSpPr>
        <p:spPr>
          <a:xfrm>
            <a:off x="6982219" y="59276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01B0B3-FF03-4E21-AC22-8E0D72EE2CF9}"/>
              </a:ext>
            </a:extLst>
          </p:cNvPr>
          <p:cNvSpPr txBox="1"/>
          <p:nvPr/>
        </p:nvSpPr>
        <p:spPr>
          <a:xfrm>
            <a:off x="6419298" y="59292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7AD26A-E2A2-4911-9BA4-85102B6BE401}"/>
              </a:ext>
            </a:extLst>
          </p:cNvPr>
          <p:cNvSpPr txBox="1"/>
          <p:nvPr/>
        </p:nvSpPr>
        <p:spPr>
          <a:xfrm>
            <a:off x="5856377" y="59276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0FC0314-5691-44FD-AFE7-3FEDA48BCEA0}"/>
              </a:ext>
            </a:extLst>
          </p:cNvPr>
          <p:cNvSpPr txBox="1"/>
          <p:nvPr/>
        </p:nvSpPr>
        <p:spPr>
          <a:xfrm>
            <a:off x="5293456" y="59276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149A9CE-627E-48E2-860E-3A5871B1FB36}"/>
              </a:ext>
            </a:extLst>
          </p:cNvPr>
          <p:cNvSpPr txBox="1"/>
          <p:nvPr/>
        </p:nvSpPr>
        <p:spPr>
          <a:xfrm>
            <a:off x="4726506" y="59276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086457D-B4C1-43E5-8A34-2C4E4523243C}"/>
              </a:ext>
            </a:extLst>
          </p:cNvPr>
          <p:cNvCxnSpPr>
            <a:cxnSpLocks/>
          </p:cNvCxnSpPr>
          <p:nvPr/>
        </p:nvCxnSpPr>
        <p:spPr>
          <a:xfrm>
            <a:off x="4597134" y="5852718"/>
            <a:ext cx="27785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D1C1E3F-010E-422A-9CA5-DBAC568CF2E0}"/>
              </a:ext>
            </a:extLst>
          </p:cNvPr>
          <p:cNvSpPr txBox="1"/>
          <p:nvPr/>
        </p:nvSpPr>
        <p:spPr>
          <a:xfrm>
            <a:off x="5293456" y="48244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D1F1AF-F8EF-4594-B01D-B2518E4F21D0}"/>
              </a:ext>
            </a:extLst>
          </p:cNvPr>
          <p:cNvSpPr txBox="1"/>
          <p:nvPr/>
        </p:nvSpPr>
        <p:spPr>
          <a:xfrm>
            <a:off x="4726506" y="48210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3F1D59-581E-42A7-B743-73E1E549D94E}"/>
              </a:ext>
            </a:extLst>
          </p:cNvPr>
          <p:cNvSpPr txBox="1"/>
          <p:nvPr/>
        </p:nvSpPr>
        <p:spPr>
          <a:xfrm>
            <a:off x="6986248" y="48210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C69D171-A807-49F4-8EDA-7D731F0576A5}"/>
              </a:ext>
            </a:extLst>
          </p:cNvPr>
          <p:cNvSpPr txBox="1"/>
          <p:nvPr/>
        </p:nvSpPr>
        <p:spPr>
          <a:xfrm>
            <a:off x="6419298" y="48210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982BB5-3485-414C-BB49-4665A66011BC}"/>
              </a:ext>
            </a:extLst>
          </p:cNvPr>
          <p:cNvSpPr txBox="1"/>
          <p:nvPr/>
        </p:nvSpPr>
        <p:spPr>
          <a:xfrm>
            <a:off x="5856377" y="48227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98C7A20-9250-4AC6-AFF4-736AC16C0874}"/>
              </a:ext>
            </a:extLst>
          </p:cNvPr>
          <p:cNvSpPr txBox="1"/>
          <p:nvPr/>
        </p:nvSpPr>
        <p:spPr>
          <a:xfrm>
            <a:off x="6419298" y="430945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333376-D873-4100-B166-004863C1FCB5}"/>
              </a:ext>
            </a:extLst>
          </p:cNvPr>
          <p:cNvSpPr txBox="1"/>
          <p:nvPr/>
        </p:nvSpPr>
        <p:spPr>
          <a:xfrm>
            <a:off x="5856377" y="43068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highlight>
                  <a:srgbClr val="FF0000"/>
                </a:highlight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D414856-34EE-4F35-B292-F3E08F4D19D5}"/>
              </a:ext>
            </a:extLst>
          </p:cNvPr>
          <p:cNvSpPr txBox="1"/>
          <p:nvPr/>
        </p:nvSpPr>
        <p:spPr>
          <a:xfrm>
            <a:off x="5293456" y="43068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highlight>
                  <a:srgbClr val="FF0000"/>
                </a:highlight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C076B5-20B5-4B45-B503-94CBC545D3AC}"/>
              </a:ext>
            </a:extLst>
          </p:cNvPr>
          <p:cNvSpPr txBox="1"/>
          <p:nvPr/>
        </p:nvSpPr>
        <p:spPr>
          <a:xfrm>
            <a:off x="4726506" y="4306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highlight>
                  <a:srgbClr val="FF0000"/>
                </a:highlight>
              </a:rPr>
              <a:t>1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3EF92FCE-EC03-410C-8E99-9ED65D5E91C9}"/>
              </a:ext>
            </a:extLst>
          </p:cNvPr>
          <p:cNvCxnSpPr>
            <a:cxnSpLocks/>
            <a:stCxn id="53" idx="1"/>
            <a:endCxn id="64" idx="3"/>
          </p:cNvCxnSpPr>
          <p:nvPr/>
        </p:nvCxnSpPr>
        <p:spPr>
          <a:xfrm rot="10800000">
            <a:off x="6759457" y="4540288"/>
            <a:ext cx="222763" cy="1618170"/>
          </a:xfrm>
          <a:prstGeom prst="bentConnector3">
            <a:avLst/>
          </a:prstGeom>
          <a:ln w="1905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08B956D-945F-4ACF-B7E1-D5C3208A4BDB}"/>
              </a:ext>
            </a:extLst>
          </p:cNvPr>
          <p:cNvCxnSpPr>
            <a:cxnSpLocks/>
            <a:stCxn id="54" idx="1"/>
            <a:endCxn id="65" idx="3"/>
          </p:cNvCxnSpPr>
          <p:nvPr/>
        </p:nvCxnSpPr>
        <p:spPr>
          <a:xfrm rot="10800000">
            <a:off x="6196536" y="4537731"/>
            <a:ext cx="222763" cy="1622368"/>
          </a:xfrm>
          <a:prstGeom prst="bentConnector3">
            <a:avLst>
              <a:gd name="adj1" fmla="val 50000"/>
            </a:avLst>
          </a:prstGeom>
          <a:ln w="1905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ED85313-0C83-4280-8C4A-9B5947904A4D}"/>
              </a:ext>
            </a:extLst>
          </p:cNvPr>
          <p:cNvCxnSpPr>
            <a:cxnSpLocks/>
            <a:stCxn id="55" idx="1"/>
            <a:endCxn id="66" idx="3"/>
          </p:cNvCxnSpPr>
          <p:nvPr/>
        </p:nvCxnSpPr>
        <p:spPr>
          <a:xfrm rot="10800000">
            <a:off x="5633615" y="4537731"/>
            <a:ext cx="222763" cy="1620728"/>
          </a:xfrm>
          <a:prstGeom prst="bentConnector3">
            <a:avLst>
              <a:gd name="adj1" fmla="val 50000"/>
            </a:avLst>
          </a:prstGeom>
          <a:ln w="1905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F835B5BB-530E-4143-9359-E044BE942B88}"/>
              </a:ext>
            </a:extLst>
          </p:cNvPr>
          <p:cNvCxnSpPr>
            <a:cxnSpLocks/>
            <a:stCxn id="56" idx="1"/>
            <a:endCxn id="67" idx="3"/>
          </p:cNvCxnSpPr>
          <p:nvPr/>
        </p:nvCxnSpPr>
        <p:spPr>
          <a:xfrm rot="10800000">
            <a:off x="5066664" y="4537730"/>
            <a:ext cx="226792" cy="1620728"/>
          </a:xfrm>
          <a:prstGeom prst="bentConnector3">
            <a:avLst/>
          </a:prstGeom>
          <a:ln w="1905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76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3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A61C-B2A2-4F33-ADE9-1A2A0AC5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Binary Subtraction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E0A2C-FA14-4A1B-AA6B-EDF1795C0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Eight basic </a:t>
            </a:r>
            <a:r>
              <a:rPr lang="en-US" dirty="0">
                <a:solidFill>
                  <a:srgbClr val="FF0000"/>
                </a:solidFill>
              </a:rPr>
              <a:t>rules for subtracting</a:t>
            </a:r>
            <a:r>
              <a:rPr lang="en-US" dirty="0"/>
              <a:t> binary digits (bits):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1E2FC-312C-47DD-AE05-1EDE217B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071EAF-7AEC-4A91-B06C-6BEB7D4A0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25858"/>
              </p:ext>
            </p:extLst>
          </p:nvPr>
        </p:nvGraphicFramePr>
        <p:xfrm>
          <a:off x="1332162" y="2323322"/>
          <a:ext cx="958863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4318">
                  <a:extLst>
                    <a:ext uri="{9D8B030D-6E8A-4147-A177-3AD203B41FA5}">
                      <a16:colId xmlns:a16="http://schemas.microsoft.com/office/drawing/2014/main" val="3857549181"/>
                    </a:ext>
                  </a:extLst>
                </a:gridCol>
                <a:gridCol w="4794318">
                  <a:extLst>
                    <a:ext uri="{9D8B030D-6E8A-4147-A177-3AD203B41FA5}">
                      <a16:colId xmlns:a16="http://schemas.microsoft.com/office/drawing/2014/main" val="1688070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When there is no borrow (or a borrow of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When there is a borrow of </a:t>
                      </a:r>
                      <a:r>
                        <a:rPr lang="en-US" sz="2000" u="sng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63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 – 0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dirty="0"/>
                        <a:t>sum = 0, borrow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 – 0 – </a:t>
                      </a:r>
                      <a:r>
                        <a:rPr lang="en-US" sz="2000" u="sng" dirty="0"/>
                        <a:t>1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dirty="0"/>
                        <a:t>sum = 1, borrow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00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 – 1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dirty="0"/>
                        <a:t>sum = 1, borrow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 – 1 – </a:t>
                      </a:r>
                      <a:r>
                        <a:rPr lang="en-US" sz="2000" u="sng" dirty="0"/>
                        <a:t>1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dirty="0"/>
                        <a:t>sum = 0, borrow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84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 – 0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dirty="0"/>
                        <a:t>sum = 1, borrow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 – 0 – </a:t>
                      </a:r>
                      <a:r>
                        <a:rPr lang="en-US" sz="2000" u="sng" dirty="0"/>
                        <a:t>1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dirty="0"/>
                        <a:t>sum = 0, borrow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14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 – 1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dirty="0"/>
                        <a:t>sum = 0, borrow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 – 1 – </a:t>
                      </a:r>
                      <a:r>
                        <a:rPr lang="en-US" sz="2000" u="sng" dirty="0"/>
                        <a:t>1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dirty="0"/>
                        <a:t>sum = 1, borrow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301855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340947E3-1833-4F15-A413-CDFF57EC5621}"/>
              </a:ext>
            </a:extLst>
          </p:cNvPr>
          <p:cNvSpPr txBox="1"/>
          <p:nvPr/>
        </p:nvSpPr>
        <p:spPr>
          <a:xfrm>
            <a:off x="4333082" y="533697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–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2C8E0D-F0FF-4F51-833C-08D56025D1A4}"/>
              </a:ext>
            </a:extLst>
          </p:cNvPr>
          <p:cNvSpPr txBox="1"/>
          <p:nvPr/>
        </p:nvSpPr>
        <p:spPr>
          <a:xfrm>
            <a:off x="5293456" y="53402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1079B2-E516-4947-B675-A73C7BC3E6F1}"/>
              </a:ext>
            </a:extLst>
          </p:cNvPr>
          <p:cNvSpPr txBox="1"/>
          <p:nvPr/>
        </p:nvSpPr>
        <p:spPr>
          <a:xfrm>
            <a:off x="4726506" y="53368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D64EB6-AD51-43AD-9CCB-515F338941AD}"/>
              </a:ext>
            </a:extLst>
          </p:cNvPr>
          <p:cNvSpPr txBox="1"/>
          <p:nvPr/>
        </p:nvSpPr>
        <p:spPr>
          <a:xfrm>
            <a:off x="6976789" y="53368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799964C-1984-4FF6-B57B-D0A07B482147}"/>
              </a:ext>
            </a:extLst>
          </p:cNvPr>
          <p:cNvSpPr txBox="1"/>
          <p:nvPr/>
        </p:nvSpPr>
        <p:spPr>
          <a:xfrm>
            <a:off x="6419298" y="53368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EEB58C0-40D7-4291-AA48-342C77035E67}"/>
              </a:ext>
            </a:extLst>
          </p:cNvPr>
          <p:cNvSpPr txBox="1"/>
          <p:nvPr/>
        </p:nvSpPr>
        <p:spPr>
          <a:xfrm>
            <a:off x="5856377" y="533860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8CEDAB-6491-4F93-9181-537B212A15A5}"/>
              </a:ext>
            </a:extLst>
          </p:cNvPr>
          <p:cNvSpPr txBox="1"/>
          <p:nvPr/>
        </p:nvSpPr>
        <p:spPr>
          <a:xfrm>
            <a:off x="6982219" y="59276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EBAB60-AE62-4C9D-B5B1-BBF6568ADF3E}"/>
              </a:ext>
            </a:extLst>
          </p:cNvPr>
          <p:cNvSpPr txBox="1"/>
          <p:nvPr/>
        </p:nvSpPr>
        <p:spPr>
          <a:xfrm>
            <a:off x="6419298" y="59292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32C4AE-ABEB-42AE-B6F3-D579A15A23C0}"/>
              </a:ext>
            </a:extLst>
          </p:cNvPr>
          <p:cNvSpPr txBox="1"/>
          <p:nvPr/>
        </p:nvSpPr>
        <p:spPr>
          <a:xfrm>
            <a:off x="5856377" y="59276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6C1079-767B-429E-935C-1F53B7BAC7E3}"/>
              </a:ext>
            </a:extLst>
          </p:cNvPr>
          <p:cNvSpPr txBox="1"/>
          <p:nvPr/>
        </p:nvSpPr>
        <p:spPr>
          <a:xfrm>
            <a:off x="5293456" y="59276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ACB1D8D-A6B9-439B-95D3-15B454727AFC}"/>
              </a:ext>
            </a:extLst>
          </p:cNvPr>
          <p:cNvSpPr txBox="1"/>
          <p:nvPr/>
        </p:nvSpPr>
        <p:spPr>
          <a:xfrm>
            <a:off x="4726506" y="59276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0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695D74A-CFB5-4031-A5CF-64C671D167A7}"/>
              </a:ext>
            </a:extLst>
          </p:cNvPr>
          <p:cNvCxnSpPr/>
          <p:nvPr/>
        </p:nvCxnSpPr>
        <p:spPr>
          <a:xfrm>
            <a:off x="4597134" y="5852718"/>
            <a:ext cx="27785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F639C28-B33C-41C6-B08E-4A9260B0E3F8}"/>
              </a:ext>
            </a:extLst>
          </p:cNvPr>
          <p:cNvSpPr txBox="1"/>
          <p:nvPr/>
        </p:nvSpPr>
        <p:spPr>
          <a:xfrm>
            <a:off x="5293456" y="48244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7192F6-83E8-469E-9239-CA0EFB57DFC2}"/>
              </a:ext>
            </a:extLst>
          </p:cNvPr>
          <p:cNvSpPr txBox="1"/>
          <p:nvPr/>
        </p:nvSpPr>
        <p:spPr>
          <a:xfrm>
            <a:off x="4726506" y="48210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63E2F0-4ABB-4AEA-A686-30AC40D9AC2E}"/>
              </a:ext>
            </a:extLst>
          </p:cNvPr>
          <p:cNvSpPr txBox="1"/>
          <p:nvPr/>
        </p:nvSpPr>
        <p:spPr>
          <a:xfrm>
            <a:off x="6986248" y="48210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0116BC-2BD6-44B7-BACE-6321E181AC6F}"/>
              </a:ext>
            </a:extLst>
          </p:cNvPr>
          <p:cNvSpPr txBox="1"/>
          <p:nvPr/>
        </p:nvSpPr>
        <p:spPr>
          <a:xfrm>
            <a:off x="6419298" y="48210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E5A1984-D127-427B-9C99-E10C1CC18714}"/>
              </a:ext>
            </a:extLst>
          </p:cNvPr>
          <p:cNvSpPr txBox="1"/>
          <p:nvPr/>
        </p:nvSpPr>
        <p:spPr>
          <a:xfrm>
            <a:off x="5856377" y="48227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EED492D-4983-4503-BEA3-C53E1277802E}"/>
              </a:ext>
            </a:extLst>
          </p:cNvPr>
          <p:cNvSpPr txBox="1"/>
          <p:nvPr/>
        </p:nvSpPr>
        <p:spPr>
          <a:xfrm>
            <a:off x="6419298" y="430945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3BB2F2-5A44-4E25-92BF-73A5CBF5C079}"/>
              </a:ext>
            </a:extLst>
          </p:cNvPr>
          <p:cNvSpPr txBox="1"/>
          <p:nvPr/>
        </p:nvSpPr>
        <p:spPr>
          <a:xfrm>
            <a:off x="5856377" y="43068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highlight>
                  <a:srgbClr val="FF0000"/>
                </a:highlight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5329DA-2028-4979-8B89-A8B496245950}"/>
              </a:ext>
            </a:extLst>
          </p:cNvPr>
          <p:cNvSpPr txBox="1"/>
          <p:nvPr/>
        </p:nvSpPr>
        <p:spPr>
          <a:xfrm>
            <a:off x="5293456" y="43068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highlight>
                  <a:srgbClr val="FF0000"/>
                </a:highlight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325C00-4825-41B0-9BA8-A47E7E9F02FC}"/>
              </a:ext>
            </a:extLst>
          </p:cNvPr>
          <p:cNvSpPr txBox="1"/>
          <p:nvPr/>
        </p:nvSpPr>
        <p:spPr>
          <a:xfrm>
            <a:off x="4726506" y="4306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highlight>
                  <a:srgbClr val="FF0000"/>
                </a:highlight>
              </a:rPr>
              <a:t>1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260DA14D-7D07-440F-BDB6-725CD1099BC6}"/>
              </a:ext>
            </a:extLst>
          </p:cNvPr>
          <p:cNvCxnSpPr>
            <a:cxnSpLocks/>
            <a:stCxn id="63" idx="3"/>
            <a:endCxn id="60" idx="1"/>
          </p:cNvCxnSpPr>
          <p:nvPr/>
        </p:nvCxnSpPr>
        <p:spPr>
          <a:xfrm>
            <a:off x="6759456" y="4540288"/>
            <a:ext cx="226792" cy="511559"/>
          </a:xfrm>
          <a:prstGeom prst="bentConnector3">
            <a:avLst>
              <a:gd name="adj1" fmla="val 50000"/>
            </a:avLst>
          </a:prstGeom>
          <a:ln w="1905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2D1A0253-B22F-48A5-853B-E9F56563288E}"/>
              </a:ext>
            </a:extLst>
          </p:cNvPr>
          <p:cNvCxnSpPr>
            <a:cxnSpLocks/>
            <a:stCxn id="64" idx="3"/>
            <a:endCxn id="61" idx="1"/>
          </p:cNvCxnSpPr>
          <p:nvPr/>
        </p:nvCxnSpPr>
        <p:spPr>
          <a:xfrm>
            <a:off x="6196535" y="4537731"/>
            <a:ext cx="222763" cy="514116"/>
          </a:xfrm>
          <a:prstGeom prst="bentConnector3">
            <a:avLst>
              <a:gd name="adj1" fmla="val 50000"/>
            </a:avLst>
          </a:prstGeom>
          <a:ln w="1905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B068265-0B6A-4A33-B56C-7C5F34F90A7D}"/>
              </a:ext>
            </a:extLst>
          </p:cNvPr>
          <p:cNvCxnSpPr>
            <a:cxnSpLocks/>
            <a:stCxn id="65" idx="3"/>
            <a:endCxn id="62" idx="1"/>
          </p:cNvCxnSpPr>
          <p:nvPr/>
        </p:nvCxnSpPr>
        <p:spPr>
          <a:xfrm>
            <a:off x="5633614" y="4537731"/>
            <a:ext cx="222763" cy="515852"/>
          </a:xfrm>
          <a:prstGeom prst="bentConnector3">
            <a:avLst>
              <a:gd name="adj1" fmla="val 50000"/>
            </a:avLst>
          </a:prstGeom>
          <a:ln w="1905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D80A153B-E2A5-4BAF-B8FA-3E2B810AF4FA}"/>
              </a:ext>
            </a:extLst>
          </p:cNvPr>
          <p:cNvCxnSpPr>
            <a:cxnSpLocks/>
            <a:stCxn id="66" idx="3"/>
            <a:endCxn id="58" idx="1"/>
          </p:cNvCxnSpPr>
          <p:nvPr/>
        </p:nvCxnSpPr>
        <p:spPr>
          <a:xfrm>
            <a:off x="5066664" y="4537730"/>
            <a:ext cx="226792" cy="517521"/>
          </a:xfrm>
          <a:prstGeom prst="bentConnector3">
            <a:avLst>
              <a:gd name="adj1" fmla="val 50000"/>
            </a:avLst>
          </a:prstGeom>
          <a:ln w="1905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Slide Number Placeholder 4">
            <a:extLst>
              <a:ext uri="{FF2B5EF4-FFF2-40B4-BE49-F238E27FC236}">
                <a16:creationId xmlns:a16="http://schemas.microsoft.com/office/drawing/2014/main" id="{76535DC2-F1AF-4282-AD38-C2491BCD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1B86254C-6433-4F5E-A9CB-9FCC6BE1C1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4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42ED1-0C5C-4796-B292-E48E7B0EE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Binary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F9A94-832A-4E3C-8B81-D2D69053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Four basic </a:t>
            </a:r>
            <a:r>
              <a:rPr lang="en-US" dirty="0">
                <a:solidFill>
                  <a:srgbClr val="FF0000"/>
                </a:solidFill>
              </a:rPr>
              <a:t>rules for multiplying</a:t>
            </a:r>
            <a:r>
              <a:rPr lang="en-US" dirty="0"/>
              <a:t> binary digits (bits):</a:t>
            </a:r>
          </a:p>
          <a:p>
            <a:pPr lvl="1"/>
            <a:r>
              <a:rPr lang="en-US" dirty="0"/>
              <a:t>0 × 0 = 0, 0 × 1 = 0, 1 × 0 = 0, 1 × 1 = 1</a:t>
            </a:r>
          </a:p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13A95-A7C6-4A15-8180-1754BC53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F2521-DCDB-4D1E-9C2B-6A77B2158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12</a:t>
            </a:fld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E8F7FB-7DF8-4E3B-8A62-6FFAC40C83B6}"/>
              </a:ext>
            </a:extLst>
          </p:cNvPr>
          <p:cNvSpPr txBox="1"/>
          <p:nvPr/>
        </p:nvSpPr>
        <p:spPr>
          <a:xfrm>
            <a:off x="5971373" y="34326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3F8A43A-B08E-4729-A53D-FF1990B78F8E}"/>
              </a:ext>
            </a:extLst>
          </p:cNvPr>
          <p:cNvSpPr txBox="1"/>
          <p:nvPr/>
        </p:nvSpPr>
        <p:spPr>
          <a:xfrm>
            <a:off x="5404423" y="342923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511BD0-147E-40CA-A202-21AD21C81D4B}"/>
              </a:ext>
            </a:extLst>
          </p:cNvPr>
          <p:cNvSpPr txBox="1"/>
          <p:nvPr/>
        </p:nvSpPr>
        <p:spPr>
          <a:xfrm>
            <a:off x="7097215" y="342923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5F871A-FAC9-4A5E-BCC0-C14C8A0FBCF4}"/>
              </a:ext>
            </a:extLst>
          </p:cNvPr>
          <p:cNvSpPr txBox="1"/>
          <p:nvPr/>
        </p:nvSpPr>
        <p:spPr>
          <a:xfrm>
            <a:off x="6534294" y="3430975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0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53BD8FE-50B4-40D4-84FB-B045B6C65E3B}"/>
              </a:ext>
            </a:extLst>
          </p:cNvPr>
          <p:cNvCxnSpPr>
            <a:cxnSpLocks/>
          </p:cNvCxnSpPr>
          <p:nvPr/>
        </p:nvCxnSpPr>
        <p:spPr>
          <a:xfrm>
            <a:off x="5275051" y="3945091"/>
            <a:ext cx="229239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81C5083-AAFD-45D3-A3CA-C9E4A097EE49}"/>
              </a:ext>
            </a:extLst>
          </p:cNvPr>
          <p:cNvSpPr txBox="1"/>
          <p:nvPr/>
        </p:nvSpPr>
        <p:spPr>
          <a:xfrm>
            <a:off x="5971373" y="29167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C4EDD07-2A30-43F2-B383-1A63BC664BE6}"/>
              </a:ext>
            </a:extLst>
          </p:cNvPr>
          <p:cNvSpPr txBox="1"/>
          <p:nvPr/>
        </p:nvSpPr>
        <p:spPr>
          <a:xfrm>
            <a:off x="5404423" y="291338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78D30C9-56D3-4A2D-92FB-63DA881BC19E}"/>
              </a:ext>
            </a:extLst>
          </p:cNvPr>
          <p:cNvSpPr txBox="1"/>
          <p:nvPr/>
        </p:nvSpPr>
        <p:spPr>
          <a:xfrm>
            <a:off x="7097215" y="291338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94941FD-9F76-4DC2-8154-C89ADDD787F2}"/>
              </a:ext>
            </a:extLst>
          </p:cNvPr>
          <p:cNvSpPr txBox="1"/>
          <p:nvPr/>
        </p:nvSpPr>
        <p:spPr>
          <a:xfrm>
            <a:off x="6534294" y="291512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71D0FE1-99FB-4265-85AB-087414F8BFAD}"/>
              </a:ext>
            </a:extLst>
          </p:cNvPr>
          <p:cNvSpPr txBox="1"/>
          <p:nvPr/>
        </p:nvSpPr>
        <p:spPr>
          <a:xfrm>
            <a:off x="5021054" y="34292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×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6B59BD-5DD0-4985-B829-0ECDCCDEAD95}"/>
              </a:ext>
            </a:extLst>
          </p:cNvPr>
          <p:cNvSpPr txBox="1"/>
          <p:nvPr/>
        </p:nvSpPr>
        <p:spPr>
          <a:xfrm>
            <a:off x="5971373" y="39691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0880D0-9D32-43A8-AA0F-024F4FB3ADA7}"/>
              </a:ext>
            </a:extLst>
          </p:cNvPr>
          <p:cNvSpPr txBox="1"/>
          <p:nvPr/>
        </p:nvSpPr>
        <p:spPr>
          <a:xfrm>
            <a:off x="5404423" y="39657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0079A92-5D5F-45B2-9A89-6A8B3E5CD644}"/>
              </a:ext>
            </a:extLst>
          </p:cNvPr>
          <p:cNvSpPr txBox="1"/>
          <p:nvPr/>
        </p:nvSpPr>
        <p:spPr>
          <a:xfrm>
            <a:off x="7097215" y="39657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617C242-D48F-4DBB-9747-306451EC67F5}"/>
              </a:ext>
            </a:extLst>
          </p:cNvPr>
          <p:cNvSpPr txBox="1"/>
          <p:nvPr/>
        </p:nvSpPr>
        <p:spPr>
          <a:xfrm>
            <a:off x="6534294" y="39674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31165A5-D51C-4EEA-87F4-E1EFBEF7D7CF}"/>
              </a:ext>
            </a:extLst>
          </p:cNvPr>
          <p:cNvSpPr txBox="1"/>
          <p:nvPr/>
        </p:nvSpPr>
        <p:spPr>
          <a:xfrm>
            <a:off x="5408452" y="44461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3DF4BDB-3090-4292-893C-4B759F6DE1C0}"/>
              </a:ext>
            </a:extLst>
          </p:cNvPr>
          <p:cNvSpPr txBox="1"/>
          <p:nvPr/>
        </p:nvSpPr>
        <p:spPr>
          <a:xfrm>
            <a:off x="4841502" y="44427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80E5399-0653-4346-A235-372433B05B30}"/>
              </a:ext>
            </a:extLst>
          </p:cNvPr>
          <p:cNvSpPr txBox="1"/>
          <p:nvPr/>
        </p:nvSpPr>
        <p:spPr>
          <a:xfrm>
            <a:off x="6534294" y="44427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C2555D1-1164-4C7C-8574-FFFFF32EC945}"/>
              </a:ext>
            </a:extLst>
          </p:cNvPr>
          <p:cNvSpPr txBox="1"/>
          <p:nvPr/>
        </p:nvSpPr>
        <p:spPr>
          <a:xfrm>
            <a:off x="5971373" y="444444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5026587-5F42-4079-A9BA-E14DD770B839}"/>
              </a:ext>
            </a:extLst>
          </p:cNvPr>
          <p:cNvSpPr txBox="1"/>
          <p:nvPr/>
        </p:nvSpPr>
        <p:spPr>
          <a:xfrm>
            <a:off x="4841502" y="49160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B54C4B-7CA7-4E93-8AF1-44372E7B0292}"/>
              </a:ext>
            </a:extLst>
          </p:cNvPr>
          <p:cNvSpPr txBox="1"/>
          <p:nvPr/>
        </p:nvSpPr>
        <p:spPr>
          <a:xfrm>
            <a:off x="4274552" y="491267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1A24CEC-8C8F-4562-8E38-7D805B6DF137}"/>
              </a:ext>
            </a:extLst>
          </p:cNvPr>
          <p:cNvSpPr txBox="1"/>
          <p:nvPr/>
        </p:nvSpPr>
        <p:spPr>
          <a:xfrm>
            <a:off x="5967344" y="491267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5CC066C-89FE-4590-B177-F69F08DB82D7}"/>
              </a:ext>
            </a:extLst>
          </p:cNvPr>
          <p:cNvSpPr txBox="1"/>
          <p:nvPr/>
        </p:nvSpPr>
        <p:spPr>
          <a:xfrm>
            <a:off x="5404423" y="491441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0E89EAC-F5F5-4DD6-B94A-9B5674DE4D06}"/>
              </a:ext>
            </a:extLst>
          </p:cNvPr>
          <p:cNvSpPr txBox="1"/>
          <p:nvPr/>
        </p:nvSpPr>
        <p:spPr>
          <a:xfrm>
            <a:off x="4278581" y="53891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08DB7EC-9338-4AFF-BBAD-BF9EDABA8228}"/>
              </a:ext>
            </a:extLst>
          </p:cNvPr>
          <p:cNvSpPr txBox="1"/>
          <p:nvPr/>
        </p:nvSpPr>
        <p:spPr>
          <a:xfrm>
            <a:off x="3711631" y="53857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110DB56-431C-4160-8455-70B30F979125}"/>
              </a:ext>
            </a:extLst>
          </p:cNvPr>
          <p:cNvSpPr txBox="1"/>
          <p:nvPr/>
        </p:nvSpPr>
        <p:spPr>
          <a:xfrm>
            <a:off x="5404423" y="53857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5CE9B1F-FA37-45AD-B818-425F9DB2CB7E}"/>
              </a:ext>
            </a:extLst>
          </p:cNvPr>
          <p:cNvSpPr txBox="1"/>
          <p:nvPr/>
        </p:nvSpPr>
        <p:spPr>
          <a:xfrm>
            <a:off x="4841502" y="53874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F2D2F42-1CBF-4B17-BB4C-7882488BC219}"/>
              </a:ext>
            </a:extLst>
          </p:cNvPr>
          <p:cNvCxnSpPr>
            <a:cxnSpLocks/>
          </p:cNvCxnSpPr>
          <p:nvPr/>
        </p:nvCxnSpPr>
        <p:spPr>
          <a:xfrm>
            <a:off x="3148710" y="5854161"/>
            <a:ext cx="4418738" cy="64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06B554D-F29C-44BA-9A7B-53912088F475}"/>
              </a:ext>
            </a:extLst>
          </p:cNvPr>
          <p:cNvSpPr txBox="1"/>
          <p:nvPr/>
        </p:nvSpPr>
        <p:spPr>
          <a:xfrm>
            <a:off x="5971373" y="58761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E7538A-18CD-4936-AAFD-D16044E2475B}"/>
              </a:ext>
            </a:extLst>
          </p:cNvPr>
          <p:cNvSpPr txBox="1"/>
          <p:nvPr/>
        </p:nvSpPr>
        <p:spPr>
          <a:xfrm>
            <a:off x="5404423" y="58727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DE79207-6AD8-4AF6-9FAB-56898B470740}"/>
              </a:ext>
            </a:extLst>
          </p:cNvPr>
          <p:cNvSpPr txBox="1"/>
          <p:nvPr/>
        </p:nvSpPr>
        <p:spPr>
          <a:xfrm>
            <a:off x="7097215" y="58727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AA3B9E1-F32A-4BBF-9DB0-E92E865E0651}"/>
              </a:ext>
            </a:extLst>
          </p:cNvPr>
          <p:cNvSpPr txBox="1"/>
          <p:nvPr/>
        </p:nvSpPr>
        <p:spPr>
          <a:xfrm>
            <a:off x="6534294" y="587444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3DACDF9-2EFE-4D73-B786-1CD4212ECE69}"/>
              </a:ext>
            </a:extLst>
          </p:cNvPr>
          <p:cNvSpPr txBox="1"/>
          <p:nvPr/>
        </p:nvSpPr>
        <p:spPr>
          <a:xfrm>
            <a:off x="3715660" y="58867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1A29FBD-9314-40CB-B046-A426F15C063D}"/>
              </a:ext>
            </a:extLst>
          </p:cNvPr>
          <p:cNvSpPr txBox="1"/>
          <p:nvPr/>
        </p:nvSpPr>
        <p:spPr>
          <a:xfrm>
            <a:off x="3148710" y="58833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69F84F5-3B39-415C-AAFA-5E817DB68B41}"/>
              </a:ext>
            </a:extLst>
          </p:cNvPr>
          <p:cNvSpPr txBox="1"/>
          <p:nvPr/>
        </p:nvSpPr>
        <p:spPr>
          <a:xfrm>
            <a:off x="4841502" y="58833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7BBED0B-6F97-493F-8A21-D7D8ACCD08E7}"/>
              </a:ext>
            </a:extLst>
          </p:cNvPr>
          <p:cNvSpPr txBox="1"/>
          <p:nvPr/>
        </p:nvSpPr>
        <p:spPr>
          <a:xfrm>
            <a:off x="4278581" y="58850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0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DC2D5334-402D-48B2-9DA6-8F550382A2C8}"/>
              </a:ext>
            </a:extLst>
          </p:cNvPr>
          <p:cNvCxnSpPr>
            <a:cxnSpLocks/>
            <a:stCxn id="66" idx="3"/>
            <a:endCxn id="78" idx="3"/>
          </p:cNvCxnSpPr>
          <p:nvPr/>
        </p:nvCxnSpPr>
        <p:spPr>
          <a:xfrm>
            <a:off x="7437373" y="3660072"/>
            <a:ext cx="12700" cy="536504"/>
          </a:xfrm>
          <a:prstGeom prst="bentConnector3">
            <a:avLst>
              <a:gd name="adj1" fmla="val 1800000"/>
            </a:avLst>
          </a:prstGeom>
          <a:ln w="1905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3556EAD5-934E-42E5-8DA5-2FD135BAF1D1}"/>
              </a:ext>
            </a:extLst>
          </p:cNvPr>
          <p:cNvCxnSpPr>
            <a:cxnSpLocks/>
            <a:stCxn id="67" idx="3"/>
            <a:endCxn id="82" idx="3"/>
          </p:cNvCxnSpPr>
          <p:nvPr/>
        </p:nvCxnSpPr>
        <p:spPr>
          <a:xfrm>
            <a:off x="6874452" y="3661808"/>
            <a:ext cx="12700" cy="1011730"/>
          </a:xfrm>
          <a:prstGeom prst="bentConnector3">
            <a:avLst>
              <a:gd name="adj1" fmla="val 1800000"/>
            </a:avLst>
          </a:prstGeom>
          <a:ln w="1905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DEA1C10D-2074-4080-AE9C-413F4B29EF5A}"/>
              </a:ext>
            </a:extLst>
          </p:cNvPr>
          <p:cNvCxnSpPr>
            <a:cxnSpLocks/>
            <a:stCxn id="64" idx="3"/>
            <a:endCxn id="86" idx="3"/>
          </p:cNvCxnSpPr>
          <p:nvPr/>
        </p:nvCxnSpPr>
        <p:spPr>
          <a:xfrm flipH="1">
            <a:off x="6307502" y="3663476"/>
            <a:ext cx="4029" cy="1480034"/>
          </a:xfrm>
          <a:prstGeom prst="bentConnector3">
            <a:avLst>
              <a:gd name="adj1" fmla="val -5673864"/>
            </a:avLst>
          </a:prstGeom>
          <a:ln w="1905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CE2CBCE0-C365-4830-B76A-8540CF51C3D8}"/>
              </a:ext>
            </a:extLst>
          </p:cNvPr>
          <p:cNvCxnSpPr>
            <a:cxnSpLocks/>
            <a:stCxn id="65" idx="3"/>
            <a:endCxn id="90" idx="3"/>
          </p:cNvCxnSpPr>
          <p:nvPr/>
        </p:nvCxnSpPr>
        <p:spPr>
          <a:xfrm>
            <a:off x="5744581" y="3660072"/>
            <a:ext cx="12700" cy="1956506"/>
          </a:xfrm>
          <a:prstGeom prst="bentConnector3">
            <a:avLst>
              <a:gd name="adj1" fmla="val 1800000"/>
            </a:avLst>
          </a:prstGeom>
          <a:ln w="1905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A8877773-80AC-4DD5-8509-A8E4B182B3BD}"/>
              </a:ext>
            </a:extLst>
          </p:cNvPr>
          <p:cNvSpPr txBox="1"/>
          <p:nvPr/>
        </p:nvSpPr>
        <p:spPr>
          <a:xfrm>
            <a:off x="4509295" y="443297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6EBFD65-66CB-4CF1-B7D8-EAE200FB5629}"/>
              </a:ext>
            </a:extLst>
          </p:cNvPr>
          <p:cNvSpPr txBox="1"/>
          <p:nvPr/>
        </p:nvSpPr>
        <p:spPr>
          <a:xfrm>
            <a:off x="3980034" y="492161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971968F-5AE1-4351-B79C-44DFC73376F9}"/>
              </a:ext>
            </a:extLst>
          </p:cNvPr>
          <p:cNvSpPr txBox="1"/>
          <p:nvPr/>
        </p:nvSpPr>
        <p:spPr>
          <a:xfrm>
            <a:off x="3444832" y="539082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3DCAF75-363C-47FE-850F-C0D93B4A1D00}"/>
              </a:ext>
            </a:extLst>
          </p:cNvPr>
          <p:cNvSpPr txBox="1"/>
          <p:nvPr/>
        </p:nvSpPr>
        <p:spPr>
          <a:xfrm>
            <a:off x="7855638" y="2913386"/>
            <a:ext cx="1754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Multiplicand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F26B874-5CBA-4E93-8216-0D6909308E8E}"/>
              </a:ext>
            </a:extLst>
          </p:cNvPr>
          <p:cNvSpPr txBox="1"/>
          <p:nvPr/>
        </p:nvSpPr>
        <p:spPr>
          <a:xfrm>
            <a:off x="8024274" y="3429000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Multiplier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960B710-0011-4832-A012-B30C0C93F7BD}"/>
              </a:ext>
            </a:extLst>
          </p:cNvPr>
          <p:cNvSpPr txBox="1"/>
          <p:nvPr/>
        </p:nvSpPr>
        <p:spPr>
          <a:xfrm>
            <a:off x="8150975" y="5874810"/>
            <a:ext cx="116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Product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7CE4B39-307D-4516-8513-54AC74D08725}"/>
              </a:ext>
            </a:extLst>
          </p:cNvPr>
          <p:cNvSpPr txBox="1"/>
          <p:nvPr/>
        </p:nvSpPr>
        <p:spPr>
          <a:xfrm>
            <a:off x="8090862" y="4479136"/>
            <a:ext cx="12841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Partial</a:t>
            </a:r>
          </a:p>
          <a:p>
            <a:pPr algn="ctr"/>
            <a:r>
              <a:rPr lang="en-US" sz="2400" dirty="0"/>
              <a:t>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50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4" grpId="0"/>
      <p:bldP spid="65" grpId="0"/>
      <p:bldP spid="66" grpId="0"/>
      <p:bldP spid="67" grpId="0"/>
      <p:bldP spid="69" grpId="0"/>
      <p:bldP spid="70" grpId="0"/>
      <p:bldP spid="71" grpId="0"/>
      <p:bldP spid="72" grpId="0"/>
      <p:bldP spid="74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20" grpId="0"/>
      <p:bldP spid="121" grpId="0"/>
      <p:bldP spid="122" grpId="0"/>
      <p:bldP spid="132" grpId="0"/>
      <p:bldP spid="133" grpId="0"/>
      <p:bldP spid="134" grpId="0"/>
      <p:bldP spid="1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89A7-EB25-4736-AFCF-4FD4B69F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Binary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557E6-92E4-4E37-8CF4-DBFA88B4E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Same procedure as decimal division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Long Division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CF569-2EC3-460D-8693-E1E4E61C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1F474-874F-4DE7-B59E-A7D81B0B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52A82-1A98-4417-94D8-8443456218EA}"/>
              </a:ext>
            </a:extLst>
          </p:cNvPr>
          <p:cNvSpPr txBox="1"/>
          <p:nvPr/>
        </p:nvSpPr>
        <p:spPr>
          <a:xfrm>
            <a:off x="5921971" y="297073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C84D56-F63D-4A5B-8478-ACB1B3B16F94}"/>
              </a:ext>
            </a:extLst>
          </p:cNvPr>
          <p:cNvSpPr txBox="1"/>
          <p:nvPr/>
        </p:nvSpPr>
        <p:spPr>
          <a:xfrm>
            <a:off x="5355021" y="29673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119E9-3B9F-4782-8285-E7F2831ABDED}"/>
              </a:ext>
            </a:extLst>
          </p:cNvPr>
          <p:cNvSpPr txBox="1"/>
          <p:nvPr/>
        </p:nvSpPr>
        <p:spPr>
          <a:xfrm>
            <a:off x="7047813" y="29673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86894-A345-4C06-8286-1C9A498D8C75}"/>
              </a:ext>
            </a:extLst>
          </p:cNvPr>
          <p:cNvSpPr txBox="1"/>
          <p:nvPr/>
        </p:nvSpPr>
        <p:spPr>
          <a:xfrm>
            <a:off x="6484892" y="29690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7C13E0-6C8D-4A6F-9A29-9FF972E25A26}"/>
              </a:ext>
            </a:extLst>
          </p:cNvPr>
          <p:cNvSpPr txBox="1"/>
          <p:nvPr/>
        </p:nvSpPr>
        <p:spPr>
          <a:xfrm>
            <a:off x="8177684" y="29719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F15C0F-0CEC-4FD4-B0D3-5D807B8FB9BB}"/>
              </a:ext>
            </a:extLst>
          </p:cNvPr>
          <p:cNvSpPr txBox="1"/>
          <p:nvPr/>
        </p:nvSpPr>
        <p:spPr>
          <a:xfrm>
            <a:off x="7610734" y="29685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8BDEE3-C3F3-424F-8FD4-94547DC4913B}"/>
              </a:ext>
            </a:extLst>
          </p:cNvPr>
          <p:cNvSpPr txBox="1"/>
          <p:nvPr/>
        </p:nvSpPr>
        <p:spPr>
          <a:xfrm>
            <a:off x="9303526" y="29685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30FE23-5113-4FCD-B52A-A353C9C1C88D}"/>
              </a:ext>
            </a:extLst>
          </p:cNvPr>
          <p:cNvSpPr txBox="1"/>
          <p:nvPr/>
        </p:nvSpPr>
        <p:spPr>
          <a:xfrm>
            <a:off x="8740605" y="297030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AE912C-E0F0-4244-8530-D0342D0A53F8}"/>
              </a:ext>
            </a:extLst>
          </p:cNvPr>
          <p:cNvSpPr txBox="1"/>
          <p:nvPr/>
        </p:nvSpPr>
        <p:spPr>
          <a:xfrm>
            <a:off x="3662229" y="297073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C5879F-568C-49E6-92D1-32AB29A63F13}"/>
              </a:ext>
            </a:extLst>
          </p:cNvPr>
          <p:cNvSpPr txBox="1"/>
          <p:nvPr/>
        </p:nvSpPr>
        <p:spPr>
          <a:xfrm>
            <a:off x="3095279" y="29673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CB431B-B1B0-41DD-A5A0-5CF0B81CB68A}"/>
              </a:ext>
            </a:extLst>
          </p:cNvPr>
          <p:cNvSpPr txBox="1"/>
          <p:nvPr/>
        </p:nvSpPr>
        <p:spPr>
          <a:xfrm>
            <a:off x="4788071" y="29673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14C275-E832-46BF-B16E-44B62A94E747}"/>
              </a:ext>
            </a:extLst>
          </p:cNvPr>
          <p:cNvSpPr txBox="1"/>
          <p:nvPr/>
        </p:nvSpPr>
        <p:spPr>
          <a:xfrm>
            <a:off x="4225150" y="29690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8B4472-5598-4AE0-A420-391311B66832}"/>
              </a:ext>
            </a:extLst>
          </p:cNvPr>
          <p:cNvCxnSpPr>
            <a:cxnSpLocks/>
          </p:cNvCxnSpPr>
          <p:nvPr/>
        </p:nvCxnSpPr>
        <p:spPr>
          <a:xfrm>
            <a:off x="5350992" y="2960855"/>
            <a:ext cx="4418738" cy="64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BC2E6B-CD6A-4EF4-93A7-462EB5DAA246}"/>
              </a:ext>
            </a:extLst>
          </p:cNvPr>
          <p:cNvCxnSpPr>
            <a:cxnSpLocks/>
          </p:cNvCxnSpPr>
          <p:nvPr/>
        </p:nvCxnSpPr>
        <p:spPr>
          <a:xfrm flipV="1">
            <a:off x="5091233" y="2956222"/>
            <a:ext cx="259759" cy="51125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2D17B6-C068-46CA-A86E-169A6D79BF49}"/>
              </a:ext>
            </a:extLst>
          </p:cNvPr>
          <p:cNvCxnSpPr>
            <a:cxnSpLocks/>
          </p:cNvCxnSpPr>
          <p:nvPr/>
        </p:nvCxnSpPr>
        <p:spPr>
          <a:xfrm>
            <a:off x="3095279" y="3467480"/>
            <a:ext cx="19959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59920B1-ADF8-4A05-9A8C-B00A5524FE09}"/>
              </a:ext>
            </a:extLst>
          </p:cNvPr>
          <p:cNvSpPr txBox="1"/>
          <p:nvPr/>
        </p:nvSpPr>
        <p:spPr>
          <a:xfrm>
            <a:off x="5918685" y="34353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316F55-59DA-4A0A-8B0E-C487E805115C}"/>
              </a:ext>
            </a:extLst>
          </p:cNvPr>
          <p:cNvSpPr txBox="1"/>
          <p:nvPr/>
        </p:nvSpPr>
        <p:spPr>
          <a:xfrm>
            <a:off x="7044527" y="34319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AB1EB4-A8A9-4FEA-93F1-BEC963361222}"/>
              </a:ext>
            </a:extLst>
          </p:cNvPr>
          <p:cNvSpPr txBox="1"/>
          <p:nvPr/>
        </p:nvSpPr>
        <p:spPr>
          <a:xfrm>
            <a:off x="6481606" y="34337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F00937-2227-4CB6-B914-3FB35ABBD293}"/>
              </a:ext>
            </a:extLst>
          </p:cNvPr>
          <p:cNvSpPr txBox="1"/>
          <p:nvPr/>
        </p:nvSpPr>
        <p:spPr>
          <a:xfrm>
            <a:off x="7607448" y="34331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1413A5-728A-4815-A77A-089460980D99}"/>
              </a:ext>
            </a:extLst>
          </p:cNvPr>
          <p:cNvSpPr txBox="1"/>
          <p:nvPr/>
        </p:nvSpPr>
        <p:spPr>
          <a:xfrm>
            <a:off x="5926986" y="389351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9B5996-6F70-4783-B712-7A92581CA208}"/>
              </a:ext>
            </a:extLst>
          </p:cNvPr>
          <p:cNvSpPr txBox="1"/>
          <p:nvPr/>
        </p:nvSpPr>
        <p:spPr>
          <a:xfrm>
            <a:off x="5360036" y="389011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57397B-495E-49CE-929A-78567FACB09B}"/>
              </a:ext>
            </a:extLst>
          </p:cNvPr>
          <p:cNvSpPr txBox="1"/>
          <p:nvPr/>
        </p:nvSpPr>
        <p:spPr>
          <a:xfrm>
            <a:off x="7052828" y="389011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E6368D-DF9E-4883-A315-182FF638C54E}"/>
              </a:ext>
            </a:extLst>
          </p:cNvPr>
          <p:cNvSpPr txBox="1"/>
          <p:nvPr/>
        </p:nvSpPr>
        <p:spPr>
          <a:xfrm>
            <a:off x="6489907" y="38918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C358EF-0039-424A-9F92-322DAA22C02F}"/>
              </a:ext>
            </a:extLst>
          </p:cNvPr>
          <p:cNvSpPr txBox="1"/>
          <p:nvPr/>
        </p:nvSpPr>
        <p:spPr>
          <a:xfrm>
            <a:off x="8182699" y="38947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62A5B1-9B12-4960-8BCA-9603FE3A3CA6}"/>
              </a:ext>
            </a:extLst>
          </p:cNvPr>
          <p:cNvSpPr txBox="1"/>
          <p:nvPr/>
        </p:nvSpPr>
        <p:spPr>
          <a:xfrm>
            <a:off x="7615749" y="38913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E41242-8338-4A22-B95F-90E5A80E5E7C}"/>
              </a:ext>
            </a:extLst>
          </p:cNvPr>
          <p:cNvSpPr txBox="1"/>
          <p:nvPr/>
        </p:nvSpPr>
        <p:spPr>
          <a:xfrm>
            <a:off x="7052828" y="43257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A0917B-61C7-40A5-A5B4-585346EEC33C}"/>
              </a:ext>
            </a:extLst>
          </p:cNvPr>
          <p:cNvSpPr txBox="1"/>
          <p:nvPr/>
        </p:nvSpPr>
        <p:spPr>
          <a:xfrm>
            <a:off x="6489907" y="43275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0D809C8-E5AC-4BCC-98F4-63CDFEFAF2DE}"/>
              </a:ext>
            </a:extLst>
          </p:cNvPr>
          <p:cNvSpPr txBox="1"/>
          <p:nvPr/>
        </p:nvSpPr>
        <p:spPr>
          <a:xfrm>
            <a:off x="8182699" y="43304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2132F3-A205-4507-9D51-127DBF5DF0F2}"/>
              </a:ext>
            </a:extLst>
          </p:cNvPr>
          <p:cNvSpPr txBox="1"/>
          <p:nvPr/>
        </p:nvSpPr>
        <p:spPr>
          <a:xfrm>
            <a:off x="7615749" y="43270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8F2188A-A21B-4D0E-AD43-9D39CBBF5777}"/>
              </a:ext>
            </a:extLst>
          </p:cNvPr>
          <p:cNvSpPr txBox="1"/>
          <p:nvPr/>
        </p:nvSpPr>
        <p:spPr>
          <a:xfrm>
            <a:off x="7049542" y="47904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FDA59F-DE23-470A-8BD5-0746D1055C68}"/>
              </a:ext>
            </a:extLst>
          </p:cNvPr>
          <p:cNvSpPr txBox="1"/>
          <p:nvPr/>
        </p:nvSpPr>
        <p:spPr>
          <a:xfrm>
            <a:off x="6486621" y="47921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9A732A-6D9A-45BA-8169-5114CBF252F4}"/>
              </a:ext>
            </a:extLst>
          </p:cNvPr>
          <p:cNvSpPr txBox="1"/>
          <p:nvPr/>
        </p:nvSpPr>
        <p:spPr>
          <a:xfrm>
            <a:off x="8179413" y="47950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FCD627A-8F88-42F2-B310-2AC7F1B4E3E4}"/>
              </a:ext>
            </a:extLst>
          </p:cNvPr>
          <p:cNvSpPr txBox="1"/>
          <p:nvPr/>
        </p:nvSpPr>
        <p:spPr>
          <a:xfrm>
            <a:off x="7612463" y="479165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BDA661-6B9A-4146-82D5-E4400EC61528}"/>
              </a:ext>
            </a:extLst>
          </p:cNvPr>
          <p:cNvSpPr txBox="1"/>
          <p:nvPr/>
        </p:nvSpPr>
        <p:spPr>
          <a:xfrm>
            <a:off x="9305255" y="479165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7A2415-04C9-4BE5-8BC5-B3A1CE92C754}"/>
              </a:ext>
            </a:extLst>
          </p:cNvPr>
          <p:cNvSpPr txBox="1"/>
          <p:nvPr/>
        </p:nvSpPr>
        <p:spPr>
          <a:xfrm>
            <a:off x="8742334" y="479339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70A4C81-6BAA-49D8-BC87-3069D6D15080}"/>
              </a:ext>
            </a:extLst>
          </p:cNvPr>
          <p:cNvSpPr txBox="1"/>
          <p:nvPr/>
        </p:nvSpPr>
        <p:spPr>
          <a:xfrm>
            <a:off x="8187714" y="52532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61E8EF-323F-45A8-9743-19AD919572B7}"/>
              </a:ext>
            </a:extLst>
          </p:cNvPr>
          <p:cNvSpPr txBox="1"/>
          <p:nvPr/>
        </p:nvSpPr>
        <p:spPr>
          <a:xfrm>
            <a:off x="7620764" y="52498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E6442B-44BF-4C0D-A5DD-002E60C28BE6}"/>
              </a:ext>
            </a:extLst>
          </p:cNvPr>
          <p:cNvSpPr txBox="1"/>
          <p:nvPr/>
        </p:nvSpPr>
        <p:spPr>
          <a:xfrm>
            <a:off x="9313556" y="52498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6048FE-C0BA-4DF6-B94B-B7531007D78C}"/>
              </a:ext>
            </a:extLst>
          </p:cNvPr>
          <p:cNvSpPr txBox="1"/>
          <p:nvPr/>
        </p:nvSpPr>
        <p:spPr>
          <a:xfrm>
            <a:off x="8750635" y="52515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500D40B-51E6-49D1-A669-A836BAC2FE58}"/>
              </a:ext>
            </a:extLst>
          </p:cNvPr>
          <p:cNvSpPr txBox="1"/>
          <p:nvPr/>
        </p:nvSpPr>
        <p:spPr>
          <a:xfrm>
            <a:off x="5926986" y="247545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F4849FA-B5E5-4315-87B2-49C1BE830225}"/>
              </a:ext>
            </a:extLst>
          </p:cNvPr>
          <p:cNvSpPr txBox="1"/>
          <p:nvPr/>
        </p:nvSpPr>
        <p:spPr>
          <a:xfrm>
            <a:off x="5360036" y="24720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CB1FC31-23FD-42D3-AFF0-3BAA5F1B1A4F}"/>
              </a:ext>
            </a:extLst>
          </p:cNvPr>
          <p:cNvSpPr txBox="1"/>
          <p:nvPr/>
        </p:nvSpPr>
        <p:spPr>
          <a:xfrm>
            <a:off x="7052828" y="24720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1DCDD3C-82FB-47D8-B51E-F4D268AC18C0}"/>
              </a:ext>
            </a:extLst>
          </p:cNvPr>
          <p:cNvSpPr txBox="1"/>
          <p:nvPr/>
        </p:nvSpPr>
        <p:spPr>
          <a:xfrm>
            <a:off x="6489907" y="24737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C8EFA56-0E8A-4F1E-BD8D-34DC44B6CF0A}"/>
              </a:ext>
            </a:extLst>
          </p:cNvPr>
          <p:cNvSpPr txBox="1"/>
          <p:nvPr/>
        </p:nvSpPr>
        <p:spPr>
          <a:xfrm>
            <a:off x="8182699" y="247668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FEC01B-09E7-4D4F-BCD9-97BF483120D1}"/>
              </a:ext>
            </a:extLst>
          </p:cNvPr>
          <p:cNvSpPr txBox="1"/>
          <p:nvPr/>
        </p:nvSpPr>
        <p:spPr>
          <a:xfrm>
            <a:off x="7615749" y="24732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55E03DA-975F-44A9-AFC8-8BD4199DABB9}"/>
              </a:ext>
            </a:extLst>
          </p:cNvPr>
          <p:cNvSpPr txBox="1"/>
          <p:nvPr/>
        </p:nvSpPr>
        <p:spPr>
          <a:xfrm>
            <a:off x="9308541" y="24732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8B78FEF-679B-47F5-9164-41C660759C8F}"/>
              </a:ext>
            </a:extLst>
          </p:cNvPr>
          <p:cNvSpPr txBox="1"/>
          <p:nvPr/>
        </p:nvSpPr>
        <p:spPr>
          <a:xfrm>
            <a:off x="8745620" y="24750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0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8934B50-4877-46C4-A28E-75786844CA6A}"/>
              </a:ext>
            </a:extLst>
          </p:cNvPr>
          <p:cNvCxnSpPr>
            <a:cxnSpLocks/>
          </p:cNvCxnSpPr>
          <p:nvPr/>
        </p:nvCxnSpPr>
        <p:spPr>
          <a:xfrm>
            <a:off x="5350007" y="3885389"/>
            <a:ext cx="271254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0BAAF30-3AA5-4D74-90AB-F8E17B103532}"/>
              </a:ext>
            </a:extLst>
          </p:cNvPr>
          <p:cNvCxnSpPr>
            <a:cxnSpLocks/>
          </p:cNvCxnSpPr>
          <p:nvPr/>
        </p:nvCxnSpPr>
        <p:spPr>
          <a:xfrm>
            <a:off x="6348629" y="4787458"/>
            <a:ext cx="232886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9AE6C43-945E-4032-A9FD-7E25E37568A7}"/>
              </a:ext>
            </a:extLst>
          </p:cNvPr>
          <p:cNvSpPr txBox="1"/>
          <p:nvPr/>
        </p:nvSpPr>
        <p:spPr>
          <a:xfrm>
            <a:off x="8177684" y="572124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33A42CF-3C77-4EB9-974D-1FCCB3E7A596}"/>
              </a:ext>
            </a:extLst>
          </p:cNvPr>
          <p:cNvSpPr txBox="1"/>
          <p:nvPr/>
        </p:nvSpPr>
        <p:spPr>
          <a:xfrm>
            <a:off x="9303526" y="57178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712EE4-94B7-4359-BFF3-527FF43ECBBC}"/>
              </a:ext>
            </a:extLst>
          </p:cNvPr>
          <p:cNvSpPr txBox="1"/>
          <p:nvPr/>
        </p:nvSpPr>
        <p:spPr>
          <a:xfrm>
            <a:off x="8740605" y="5719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0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0BFFB5F-E1BC-4127-B720-FB6A4960E924}"/>
              </a:ext>
            </a:extLst>
          </p:cNvPr>
          <p:cNvCxnSpPr>
            <a:cxnSpLocks/>
          </p:cNvCxnSpPr>
          <p:nvPr/>
        </p:nvCxnSpPr>
        <p:spPr>
          <a:xfrm>
            <a:off x="7392986" y="5711466"/>
            <a:ext cx="232056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A417381B-B452-40CD-97A4-FE5D5623743C}"/>
              </a:ext>
            </a:extLst>
          </p:cNvPr>
          <p:cNvSpPr txBox="1"/>
          <p:nvPr/>
        </p:nvSpPr>
        <p:spPr>
          <a:xfrm>
            <a:off x="7614763" y="572124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0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2C946EC-2D18-4001-8B68-C8D835BA8116}"/>
              </a:ext>
            </a:extLst>
          </p:cNvPr>
          <p:cNvCxnSpPr>
            <a:stCxn id="10" idx="2"/>
            <a:endCxn id="42" idx="0"/>
          </p:cNvCxnSpPr>
          <p:nvPr/>
        </p:nvCxnSpPr>
        <p:spPr>
          <a:xfrm>
            <a:off x="8347763" y="3433635"/>
            <a:ext cx="5015" cy="46111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F9FD5AD-0753-404C-B2BD-EFDF8D47D9D7}"/>
              </a:ext>
            </a:extLst>
          </p:cNvPr>
          <p:cNvCxnSpPr>
            <a:cxnSpLocks/>
            <a:stCxn id="13" idx="2"/>
            <a:endCxn id="72" idx="0"/>
          </p:cNvCxnSpPr>
          <p:nvPr/>
        </p:nvCxnSpPr>
        <p:spPr>
          <a:xfrm>
            <a:off x="8910684" y="3431967"/>
            <a:ext cx="1729" cy="1361425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5DFDF40-1EB1-40A4-84E5-3CCB7B3344AA}"/>
              </a:ext>
            </a:extLst>
          </p:cNvPr>
          <p:cNvCxnSpPr>
            <a:cxnSpLocks/>
            <a:stCxn id="12" idx="2"/>
            <a:endCxn id="71" idx="0"/>
          </p:cNvCxnSpPr>
          <p:nvPr/>
        </p:nvCxnSpPr>
        <p:spPr>
          <a:xfrm>
            <a:off x="9473605" y="3430231"/>
            <a:ext cx="1729" cy="1361425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BD60A333-94C5-43E2-9878-6704CEB0A2F2}"/>
              </a:ext>
            </a:extLst>
          </p:cNvPr>
          <p:cNvSpPr txBox="1"/>
          <p:nvPr/>
        </p:nvSpPr>
        <p:spPr>
          <a:xfrm>
            <a:off x="10016080" y="2976722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Dividend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FF753E8-F652-47F2-8899-2FD09D09F1F1}"/>
              </a:ext>
            </a:extLst>
          </p:cNvPr>
          <p:cNvSpPr txBox="1"/>
          <p:nvPr/>
        </p:nvSpPr>
        <p:spPr>
          <a:xfrm>
            <a:off x="1795324" y="2970739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Divisor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6FDBF79-B9E5-4297-8236-4444ADEA3B32}"/>
              </a:ext>
            </a:extLst>
          </p:cNvPr>
          <p:cNvSpPr txBox="1"/>
          <p:nvPr/>
        </p:nvSpPr>
        <p:spPr>
          <a:xfrm>
            <a:off x="9884427" y="5722186"/>
            <a:ext cx="1548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Remainder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1AF78BB-C2DE-40BC-B087-9DB4AD270600}"/>
              </a:ext>
            </a:extLst>
          </p:cNvPr>
          <p:cNvSpPr txBox="1"/>
          <p:nvPr/>
        </p:nvSpPr>
        <p:spPr>
          <a:xfrm>
            <a:off x="3302425" y="4141910"/>
            <a:ext cx="16632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Partial</a:t>
            </a:r>
          </a:p>
          <a:p>
            <a:pPr algn="ctr"/>
            <a:r>
              <a:rPr lang="en-US" sz="2400" dirty="0"/>
              <a:t>Remainders</a:t>
            </a:r>
            <a:endParaRPr lang="en-US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679FFED-5915-4284-B51D-593D4F11563B}"/>
              </a:ext>
            </a:extLst>
          </p:cNvPr>
          <p:cNvCxnSpPr>
            <a:cxnSpLocks/>
            <a:stCxn id="126" idx="3"/>
            <a:endCxn id="39" idx="1"/>
          </p:cNvCxnSpPr>
          <p:nvPr/>
        </p:nvCxnSpPr>
        <p:spPr>
          <a:xfrm flipV="1">
            <a:off x="4965637" y="4120945"/>
            <a:ext cx="394399" cy="436464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EDE9118-A15A-46A5-B065-8D05A839108C}"/>
              </a:ext>
            </a:extLst>
          </p:cNvPr>
          <p:cNvCxnSpPr>
            <a:cxnSpLocks/>
            <a:stCxn id="126" idx="3"/>
            <a:endCxn id="68" idx="1"/>
          </p:cNvCxnSpPr>
          <p:nvPr/>
        </p:nvCxnSpPr>
        <p:spPr>
          <a:xfrm>
            <a:off x="4965637" y="4557409"/>
            <a:ext cx="1520984" cy="465585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30E1DD8F-6395-49EC-B5C4-81360C5CD780}"/>
              </a:ext>
            </a:extLst>
          </p:cNvPr>
          <p:cNvSpPr txBox="1"/>
          <p:nvPr/>
        </p:nvSpPr>
        <p:spPr>
          <a:xfrm>
            <a:off x="10016080" y="2476682"/>
            <a:ext cx="130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Quotient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74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9" grpId="0"/>
      <p:bldP spid="31" grpId="0"/>
      <p:bldP spid="32" grpId="0"/>
      <p:bldP spid="34" grpId="0"/>
      <p:bldP spid="38" grpId="0"/>
      <p:bldP spid="39" grpId="0"/>
      <p:bldP spid="40" grpId="0"/>
      <p:bldP spid="41" grpId="0"/>
      <p:bldP spid="42" grpId="0"/>
      <p:bldP spid="43" grpId="0"/>
      <p:bldP spid="58" grpId="0"/>
      <p:bldP spid="59" grpId="0"/>
      <p:bldP spid="60" grpId="0"/>
      <p:bldP spid="61" grpId="0"/>
      <p:bldP spid="67" grpId="0"/>
      <p:bldP spid="68" grpId="0"/>
      <p:bldP spid="69" grpId="0"/>
      <p:bldP spid="70" grpId="0"/>
      <p:bldP spid="71" grpId="0"/>
      <p:bldP spid="72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101" grpId="0"/>
      <p:bldP spid="102" grpId="0"/>
      <p:bldP spid="103" grpId="0"/>
      <p:bldP spid="106" grpId="0"/>
      <p:bldP spid="123" grpId="0"/>
      <p:bldP spid="124" grpId="0"/>
      <p:bldP spid="125" grpId="0"/>
      <p:bldP spid="126" grpId="0"/>
      <p:bldP spid="1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FA28-05C2-4740-ABEA-E752A798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BF205-F76C-4362-80F6-98B1C335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Floyd, Chapter 2:</a:t>
            </a:r>
          </a:p>
          <a:p>
            <a:pPr lvl="1"/>
            <a:r>
              <a:rPr lang="en-US" dirty="0"/>
              <a:t>Pages 54 – 57</a:t>
            </a:r>
          </a:p>
          <a:p>
            <a:pPr lvl="1"/>
            <a:r>
              <a:rPr lang="en-US" dirty="0"/>
              <a:t>Pages 72 – 82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D8A48-B6B2-4DFB-80D2-2D5CCB77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24428-12E8-436E-BE92-02457EAA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86254C-6433-4F5E-A9CB-9FCC6BE1C130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89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03BD-9197-49BE-922E-B0606B31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3A945-5D88-4835-AEC9-F9D807F3C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website:</a:t>
            </a:r>
          </a:p>
          <a:p>
            <a:pPr lvl="1"/>
            <a:r>
              <a:rPr lang="en-US" dirty="0"/>
              <a:t>Up and running </a:t>
            </a:r>
            <a:r>
              <a:rPr lang="en-US"/>
              <a:t>but not </a:t>
            </a:r>
            <a:r>
              <a:rPr lang="en-US" dirty="0"/>
              <a:t>fully functional yet!!</a:t>
            </a:r>
          </a:p>
          <a:p>
            <a:pPr lvl="1"/>
            <a:r>
              <a:rPr lang="en-US" dirty="0"/>
              <a:t>URL: </a:t>
            </a:r>
            <a:r>
              <a:rPr lang="en-US" dirty="0">
                <a:hlinkClick r:id="rId3"/>
              </a:rPr>
              <a:t>http://hshehata.github.io/courses/su/cs211/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2BE32EA-F86E-4788-94A0-466C8FF5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A14007-A9DE-4251-94C5-204214FF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C8DB-0056-490F-AB84-CCACE0AD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D37EA-0648-419B-B4CF-C5808A999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Radix/base of system is </a:t>
            </a:r>
            <a:r>
              <a:rPr lang="en-US" dirty="0">
                <a:solidFill>
                  <a:srgbClr val="FF0000"/>
                </a:solidFill>
              </a:rPr>
              <a:t>16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Sixteen</a:t>
            </a:r>
            <a:r>
              <a:rPr lang="en-US" dirty="0"/>
              <a:t> possible values for each digit: 0, 1, 2, …, 9, A, B, C, D, E, F.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The number 3D57.F0E</a:t>
            </a:r>
            <a:r>
              <a:rPr lang="en-US" baseline="-25000" dirty="0"/>
              <a:t>16</a:t>
            </a:r>
          </a:p>
          <a:p>
            <a:r>
              <a:rPr lang="en-US" dirty="0"/>
              <a:t>Column weights of hexadecimal </a:t>
            </a:r>
            <a:r>
              <a:rPr lang="en-US" dirty="0" err="1"/>
              <a:t>num’s</a:t>
            </a:r>
            <a:r>
              <a:rPr lang="en-US" dirty="0"/>
              <a:t> are </a:t>
            </a:r>
            <a:r>
              <a:rPr lang="en-US" dirty="0">
                <a:solidFill>
                  <a:srgbClr val="FF0000"/>
                </a:solidFill>
              </a:rPr>
              <a:t>powers of 16</a:t>
            </a:r>
            <a:r>
              <a:rPr lang="en-US" dirty="0"/>
              <a:t>:</a:t>
            </a:r>
          </a:p>
          <a:p>
            <a:pPr marL="201168" lvl="1" indent="0" algn="ctr">
              <a:buNone/>
            </a:pPr>
            <a:r>
              <a:rPr lang="en-US" altLang="en-US" dirty="0"/>
              <a:t>… 16</a:t>
            </a:r>
            <a:r>
              <a:rPr lang="en-US" altLang="en-US" baseline="30000" dirty="0"/>
              <a:t>3</a:t>
            </a:r>
            <a:r>
              <a:rPr lang="en-US" altLang="en-US" dirty="0"/>
              <a:t> 16</a:t>
            </a:r>
            <a:r>
              <a:rPr lang="en-US" altLang="en-US" baseline="30000" dirty="0"/>
              <a:t>2</a:t>
            </a:r>
            <a:r>
              <a:rPr lang="en-US" altLang="en-US" dirty="0"/>
              <a:t> 16</a:t>
            </a:r>
            <a:r>
              <a:rPr lang="en-US" altLang="en-US" baseline="30000" dirty="0"/>
              <a:t>1</a:t>
            </a:r>
            <a:r>
              <a:rPr lang="en-US" altLang="en-US" dirty="0"/>
              <a:t> 16</a:t>
            </a:r>
            <a:r>
              <a:rPr lang="en-US" altLang="en-US" baseline="30000" dirty="0"/>
              <a:t>0</a:t>
            </a:r>
            <a:r>
              <a:rPr lang="en-US" altLang="en-US" b="1" dirty="0"/>
              <a:t>. </a:t>
            </a:r>
            <a:r>
              <a:rPr lang="en-US" altLang="en-US" dirty="0"/>
              <a:t>16</a:t>
            </a:r>
            <a:r>
              <a:rPr lang="en-US" altLang="en-US" baseline="30000" dirty="0"/>
              <a:t>-1</a:t>
            </a:r>
            <a:r>
              <a:rPr lang="en-US" altLang="en-US" dirty="0"/>
              <a:t> 16</a:t>
            </a:r>
            <a:r>
              <a:rPr lang="en-US" altLang="en-US" baseline="30000" dirty="0"/>
              <a:t>-2</a:t>
            </a:r>
            <a:r>
              <a:rPr lang="en-US" altLang="en-US" dirty="0"/>
              <a:t> 16</a:t>
            </a:r>
            <a:r>
              <a:rPr lang="en-US" altLang="en-US" baseline="30000" dirty="0"/>
              <a:t>-3</a:t>
            </a:r>
            <a:r>
              <a:rPr lang="en-US" altLang="en-US" dirty="0"/>
              <a:t> 16</a:t>
            </a:r>
            <a:r>
              <a:rPr lang="en-US" altLang="en-US" baseline="30000" dirty="0"/>
              <a:t>-4</a:t>
            </a:r>
            <a:r>
              <a:rPr lang="en-US" altLang="en-US" dirty="0"/>
              <a:t>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96698-BBDD-4A46-9DF7-28FEA37E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DF252-EFFF-4C0C-BBC7-3E03BFBA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3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76400A-D01B-4FC9-9EC3-41C620AD382A}"/>
              </a:ext>
            </a:extLst>
          </p:cNvPr>
          <p:cNvSpPr/>
          <p:nvPr/>
        </p:nvSpPr>
        <p:spPr>
          <a:xfrm>
            <a:off x="8335563" y="1801118"/>
            <a:ext cx="1005120" cy="4001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10</a:t>
            </a:r>
            <a:r>
              <a:rPr lang="en-US" sz="2000" baseline="-25000" dirty="0">
                <a:solidFill>
                  <a:schemeClr val="tx1"/>
                </a:solidFill>
              </a:rPr>
              <a:t>10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2F9B21-C7D6-4AE6-8D63-5BF6E39DF606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8838123" y="2201228"/>
            <a:ext cx="0" cy="1793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5C06760-581C-4E08-959D-BD332A522A81}"/>
              </a:ext>
            </a:extLst>
          </p:cNvPr>
          <p:cNvSpPr/>
          <p:nvPr/>
        </p:nvSpPr>
        <p:spPr>
          <a:xfrm>
            <a:off x="9089403" y="1801118"/>
            <a:ext cx="1005120" cy="4001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12</a:t>
            </a:r>
            <a:r>
              <a:rPr lang="en-US" sz="2000" baseline="-25000" dirty="0">
                <a:solidFill>
                  <a:schemeClr val="tx1"/>
                </a:solidFill>
              </a:rPr>
              <a:t>10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C1D30C-F2B7-4918-AFB4-353510208E23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9591963" y="2201228"/>
            <a:ext cx="0" cy="1793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EE8D6D6-9E95-4299-8A22-CA8A33D61DED}"/>
              </a:ext>
            </a:extLst>
          </p:cNvPr>
          <p:cNvSpPr/>
          <p:nvPr/>
        </p:nvSpPr>
        <p:spPr>
          <a:xfrm>
            <a:off x="9829163" y="1801118"/>
            <a:ext cx="1005120" cy="4001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14</a:t>
            </a:r>
            <a:r>
              <a:rPr lang="en-US" sz="2000" baseline="-25000" dirty="0">
                <a:solidFill>
                  <a:schemeClr val="tx1"/>
                </a:solidFill>
              </a:rPr>
              <a:t>10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61C942-DA94-4804-A27E-EA0E47EA30D8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10331723" y="2201228"/>
            <a:ext cx="0" cy="1793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4D8CB72-A3AF-4FCB-9D2D-5CFA871A7C22}"/>
              </a:ext>
            </a:extLst>
          </p:cNvPr>
          <p:cNvSpPr/>
          <p:nvPr/>
        </p:nvSpPr>
        <p:spPr>
          <a:xfrm>
            <a:off x="8725200" y="2882796"/>
            <a:ext cx="1005120" cy="4001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11</a:t>
            </a:r>
            <a:r>
              <a:rPr lang="en-US" sz="2000" baseline="-25000" dirty="0">
                <a:solidFill>
                  <a:schemeClr val="tx1"/>
                </a:solidFill>
              </a:rPr>
              <a:t>10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54CDD0-DAB1-4461-B130-616FE03B54D4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9227760" y="2703587"/>
            <a:ext cx="0" cy="179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BC3DE690-8596-412B-9917-7B6B349348D8}"/>
              </a:ext>
            </a:extLst>
          </p:cNvPr>
          <p:cNvSpPr/>
          <p:nvPr/>
        </p:nvSpPr>
        <p:spPr>
          <a:xfrm>
            <a:off x="9448218" y="2881445"/>
            <a:ext cx="1005120" cy="4001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13</a:t>
            </a:r>
            <a:r>
              <a:rPr lang="en-US" sz="2000" baseline="-25000" dirty="0">
                <a:solidFill>
                  <a:schemeClr val="tx1"/>
                </a:solidFill>
              </a:rPr>
              <a:t>10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408681-B141-443D-B520-85CD15998811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9950778" y="2702236"/>
            <a:ext cx="0" cy="179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5E802273-3A39-415A-9179-AEA7FFA9629A}"/>
              </a:ext>
            </a:extLst>
          </p:cNvPr>
          <p:cNvSpPr/>
          <p:nvPr/>
        </p:nvSpPr>
        <p:spPr>
          <a:xfrm>
            <a:off x="10150560" y="2880094"/>
            <a:ext cx="1005120" cy="4001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15</a:t>
            </a:r>
            <a:r>
              <a:rPr lang="en-US" sz="2000" baseline="-25000" dirty="0">
                <a:solidFill>
                  <a:schemeClr val="tx1"/>
                </a:solidFill>
              </a:rPr>
              <a:t>10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B81A833-6B90-405B-94D4-242B3247200B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10653120" y="2700885"/>
            <a:ext cx="0" cy="179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17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21" grpId="0"/>
      <p:bldP spid="23" grpId="0"/>
      <p:bldP spid="41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43C0C6-7366-4E7E-819A-FDAED256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Conversion: </a:t>
            </a:r>
            <a:r>
              <a:rPr lang="en-US" dirty="0"/>
              <a:t>Hexadecimal </a:t>
            </a:r>
            <a:r>
              <a:rPr lang="en-US" dirty="0">
                <a:sym typeface="Wingdings" panose="05000000000000000000" pitchFamily="2" charset="2"/>
              </a:rPr>
              <a:t> Decimal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9ED71D-36C1-4031-8F64-3B072B0D9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9816"/>
          </a:xfrm>
        </p:spPr>
        <p:txBody>
          <a:bodyPr>
            <a:normAutofit/>
          </a:bodyPr>
          <a:lstStyle/>
          <a:p>
            <a:r>
              <a:rPr lang="en-US" dirty="0"/>
              <a:t>Method: </a:t>
            </a:r>
            <a:r>
              <a:rPr lang="en-US" dirty="0">
                <a:solidFill>
                  <a:srgbClr val="FF0000"/>
                </a:solidFill>
              </a:rPr>
              <a:t>Sum of weights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</a:t>
            </a:r>
            <a:r>
              <a:rPr lang="en-US" altLang="en-US" dirty="0"/>
              <a:t>Convert 3FA.4</a:t>
            </a:r>
            <a:r>
              <a:rPr lang="en-US" altLang="en-US" baseline="-25000" dirty="0"/>
              <a:t>16</a:t>
            </a:r>
            <a:r>
              <a:rPr lang="en-US" altLang="en-US" dirty="0"/>
              <a:t> to decimal.</a:t>
            </a:r>
          </a:p>
          <a:p>
            <a:r>
              <a:rPr lang="en-US" dirty="0">
                <a:solidFill>
                  <a:srgbClr val="00B050"/>
                </a:solidFill>
              </a:rPr>
              <a:t>Solution</a:t>
            </a:r>
            <a:r>
              <a:rPr lang="en-US" dirty="0"/>
              <a:t>:</a:t>
            </a:r>
          </a:p>
          <a:p>
            <a:pPr marL="201168" lvl="1" indent="0">
              <a:buNone/>
            </a:pPr>
            <a:r>
              <a:rPr lang="en-US" altLang="en-US" dirty="0">
                <a:solidFill>
                  <a:srgbClr val="FF0000"/>
                </a:solidFill>
              </a:rPr>
              <a:t> 16</a:t>
            </a:r>
            <a:r>
              <a:rPr lang="en-US" altLang="en-US" baseline="30000" dirty="0">
                <a:solidFill>
                  <a:srgbClr val="FF0000"/>
                </a:solidFill>
              </a:rPr>
              <a:t>2</a:t>
            </a:r>
            <a:r>
              <a:rPr lang="en-US" altLang="en-US" dirty="0">
                <a:solidFill>
                  <a:srgbClr val="FF0000"/>
                </a:solidFill>
              </a:rPr>
              <a:t>	     16</a:t>
            </a:r>
            <a:r>
              <a:rPr lang="en-US" altLang="en-US" baseline="30000" dirty="0">
                <a:solidFill>
                  <a:srgbClr val="FF0000"/>
                </a:solidFill>
              </a:rPr>
              <a:t>1</a:t>
            </a:r>
            <a:r>
              <a:rPr lang="en-US" altLang="en-US" dirty="0">
                <a:solidFill>
                  <a:srgbClr val="FF0000"/>
                </a:solidFill>
              </a:rPr>
              <a:t>     16</a:t>
            </a:r>
            <a:r>
              <a:rPr lang="en-US" altLang="en-US" baseline="30000" dirty="0">
                <a:solidFill>
                  <a:srgbClr val="FF0000"/>
                </a:solidFill>
              </a:rPr>
              <a:t>0</a:t>
            </a:r>
            <a:r>
              <a:rPr lang="en-US" altLang="en-US" dirty="0">
                <a:solidFill>
                  <a:srgbClr val="FF0000"/>
                </a:solidFill>
              </a:rPr>
              <a:t>       .       16</a:t>
            </a:r>
            <a:r>
              <a:rPr lang="en-US" altLang="en-US" baseline="30000" dirty="0">
                <a:solidFill>
                  <a:srgbClr val="FF0000"/>
                </a:solidFill>
              </a:rPr>
              <a:t>-1</a:t>
            </a:r>
          </a:p>
          <a:p>
            <a:pPr marL="201168" lvl="1" indent="0">
              <a:buNone/>
            </a:pPr>
            <a:r>
              <a:rPr lang="en-US" altLang="en-US" dirty="0"/>
              <a:t>256       16        1         .       1/16 </a:t>
            </a:r>
          </a:p>
          <a:p>
            <a:pPr marL="201168" lvl="1" indent="0">
              <a:buNone/>
            </a:pPr>
            <a:r>
              <a:rPr lang="en-US" altLang="en-US" dirty="0"/>
              <a:t>   3          F         A         .        4</a:t>
            </a:r>
          </a:p>
          <a:p>
            <a:pPr marL="201168" lvl="1" indent="0">
              <a:buNone/>
            </a:pPr>
            <a:r>
              <a:rPr lang="en-US" altLang="en-US" dirty="0"/>
              <a:t>768     +240    +10             +0.25    =   </a:t>
            </a:r>
            <a:r>
              <a:rPr lang="en-US" altLang="en-US" dirty="0">
                <a:solidFill>
                  <a:srgbClr val="FF0000"/>
                </a:solidFill>
              </a:rPr>
              <a:t>1018.25</a:t>
            </a:r>
            <a:r>
              <a:rPr lang="en-US" altLang="en-US" baseline="-25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38976-78D5-4AFB-9FF8-3A7601A7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42773-3A9F-44E9-A76C-BEB3944F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96644C-7D9C-4DF0-8DF9-095D25981307}"/>
              </a:ext>
            </a:extLst>
          </p:cNvPr>
          <p:cNvSpPr txBox="1"/>
          <p:nvPr/>
        </p:nvSpPr>
        <p:spPr>
          <a:xfrm>
            <a:off x="1482080" y="431975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9537A-A7CF-4EF6-A845-DC2A4976E291}"/>
              </a:ext>
            </a:extLst>
          </p:cNvPr>
          <p:cNvSpPr txBox="1"/>
          <p:nvPr/>
        </p:nvSpPr>
        <p:spPr>
          <a:xfrm>
            <a:off x="2470052" y="431975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DA72AF-3C33-4D4C-AE8B-0765E07FC832}"/>
              </a:ext>
            </a:extLst>
          </p:cNvPr>
          <p:cNvSpPr txBox="1"/>
          <p:nvPr/>
        </p:nvSpPr>
        <p:spPr>
          <a:xfrm>
            <a:off x="3368807" y="431975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C9F870-8C53-4132-A3D9-833DA2EB0958}"/>
              </a:ext>
            </a:extLst>
          </p:cNvPr>
          <p:cNvSpPr txBox="1"/>
          <p:nvPr/>
        </p:nvSpPr>
        <p:spPr>
          <a:xfrm>
            <a:off x="5031319" y="431975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07270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2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31E0-109A-4340-8F86-34870027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Conversion: </a:t>
            </a:r>
            <a:r>
              <a:rPr lang="en-US" dirty="0"/>
              <a:t>Decimal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8DB90-315F-4ED5-8B7C-99FCDD68B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05141"/>
          </a:xfrm>
        </p:spPr>
        <p:txBody>
          <a:bodyPr>
            <a:normAutofit/>
          </a:bodyPr>
          <a:lstStyle/>
          <a:p>
            <a:r>
              <a:rPr lang="en-US" dirty="0"/>
              <a:t>Method: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Repeated division-by-16</a:t>
            </a:r>
            <a:r>
              <a:rPr lang="en-US" dirty="0"/>
              <a:t> (for integer)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Repeated multiplication-by-16</a:t>
            </a:r>
            <a:r>
              <a:rPr lang="en-US" dirty="0"/>
              <a:t> (for fraction)</a:t>
            </a:r>
          </a:p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</a:t>
            </a:r>
            <a:r>
              <a:rPr lang="en-US" altLang="en-US" dirty="0"/>
              <a:t>Convert 943</a:t>
            </a:r>
            <a:r>
              <a:rPr lang="en-US" altLang="en-US" baseline="-25000" dirty="0"/>
              <a:t>10</a:t>
            </a:r>
            <a:r>
              <a:rPr lang="en-US" altLang="en-US" dirty="0"/>
              <a:t> to Hexadecimal.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Solution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943 </a:t>
            </a:r>
            <a:r>
              <a:rPr lang="en-US" altLang="en-US" dirty="0"/>
              <a:t>÷</a:t>
            </a:r>
            <a:r>
              <a:rPr lang="en-US" dirty="0"/>
              <a:t> 16	=	</a:t>
            </a:r>
            <a:r>
              <a:rPr lang="en-US" dirty="0">
                <a:solidFill>
                  <a:srgbClr val="0070C0"/>
                </a:solidFill>
              </a:rPr>
              <a:t>58</a:t>
            </a:r>
            <a:r>
              <a:rPr lang="en-US" dirty="0"/>
              <a:t>	15</a:t>
            </a:r>
          </a:p>
          <a:p>
            <a:pPr lvl="1"/>
            <a:r>
              <a:rPr lang="en-US" altLang="en-US" dirty="0">
                <a:solidFill>
                  <a:srgbClr val="0070C0"/>
                </a:solidFill>
              </a:rPr>
              <a:t>58 </a:t>
            </a:r>
            <a:r>
              <a:rPr lang="en-US" altLang="en-US" dirty="0"/>
              <a:t>÷ 16   	= 	</a:t>
            </a:r>
            <a:r>
              <a:rPr lang="en-US" altLang="en-US" dirty="0">
                <a:solidFill>
                  <a:srgbClr val="0070C0"/>
                </a:solidFill>
              </a:rPr>
              <a:t>3</a:t>
            </a:r>
            <a:r>
              <a:rPr lang="en-US" altLang="en-US" dirty="0"/>
              <a:t>	10</a:t>
            </a:r>
          </a:p>
          <a:p>
            <a:pPr lvl="1"/>
            <a:r>
              <a:rPr lang="en-US" altLang="en-US" dirty="0">
                <a:solidFill>
                  <a:srgbClr val="0070C0"/>
                </a:solidFill>
              </a:rPr>
              <a:t>3 </a:t>
            </a:r>
            <a:r>
              <a:rPr lang="en-US" altLang="en-US" dirty="0"/>
              <a:t>÷ 16   	= 	</a:t>
            </a:r>
            <a:r>
              <a:rPr lang="en-US" altLang="en-US" dirty="0">
                <a:solidFill>
                  <a:srgbClr val="FF0000"/>
                </a:solidFill>
              </a:rPr>
              <a:t>0 </a:t>
            </a:r>
            <a:r>
              <a:rPr lang="en-US" altLang="en-US" dirty="0"/>
              <a:t>	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A26BE-2C0F-41F9-B692-C57A5720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1DCE8-2052-4BE9-BCCC-B605C415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5</a:t>
            </a:fld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2589F7-887C-48E4-BEB1-F3CB18F6F4FF}"/>
              </a:ext>
            </a:extLst>
          </p:cNvPr>
          <p:cNvSpPr/>
          <p:nvPr/>
        </p:nvSpPr>
        <p:spPr>
          <a:xfrm>
            <a:off x="4761179" y="4549447"/>
            <a:ext cx="378373" cy="343611"/>
          </a:xfrm>
          <a:prstGeom prst="rect">
            <a:avLst/>
          </a:prstGeom>
          <a:solidFill>
            <a:srgbClr val="E48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5FDBAC-291C-4A3C-A2EA-E5000A9E2713}"/>
              </a:ext>
            </a:extLst>
          </p:cNvPr>
          <p:cNvSpPr/>
          <p:nvPr/>
        </p:nvSpPr>
        <p:spPr>
          <a:xfrm>
            <a:off x="4761179" y="5005186"/>
            <a:ext cx="378373" cy="343611"/>
          </a:xfrm>
          <a:prstGeom prst="rect">
            <a:avLst/>
          </a:prstGeom>
          <a:solidFill>
            <a:srgbClr val="E48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4DB143-A97B-4087-B91F-E54CFA0B3F5A}"/>
              </a:ext>
            </a:extLst>
          </p:cNvPr>
          <p:cNvSpPr/>
          <p:nvPr/>
        </p:nvSpPr>
        <p:spPr>
          <a:xfrm>
            <a:off x="4761178" y="5460925"/>
            <a:ext cx="378373" cy="343611"/>
          </a:xfrm>
          <a:prstGeom prst="rect">
            <a:avLst/>
          </a:prstGeom>
          <a:solidFill>
            <a:srgbClr val="E48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820788-D61F-444F-B80A-3C0ED87DCD92}"/>
              </a:ext>
            </a:extLst>
          </p:cNvPr>
          <p:cNvSpPr/>
          <p:nvPr/>
        </p:nvSpPr>
        <p:spPr>
          <a:xfrm>
            <a:off x="5307718" y="5897441"/>
            <a:ext cx="378373" cy="343611"/>
          </a:xfrm>
          <a:prstGeom prst="rect">
            <a:avLst/>
          </a:prstGeom>
          <a:solidFill>
            <a:srgbClr val="E48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C8D3F3-EEED-43E9-843C-059D49B3D4B2}"/>
              </a:ext>
            </a:extLst>
          </p:cNvPr>
          <p:cNvSpPr/>
          <p:nvPr/>
        </p:nvSpPr>
        <p:spPr>
          <a:xfrm>
            <a:off x="5822725" y="5897440"/>
            <a:ext cx="378373" cy="343611"/>
          </a:xfrm>
          <a:prstGeom prst="rect">
            <a:avLst/>
          </a:prstGeom>
          <a:solidFill>
            <a:srgbClr val="E48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43886B-0C60-435C-ADC1-B3DD62CE104E}"/>
              </a:ext>
            </a:extLst>
          </p:cNvPr>
          <p:cNvSpPr/>
          <p:nvPr/>
        </p:nvSpPr>
        <p:spPr>
          <a:xfrm>
            <a:off x="6342982" y="5897439"/>
            <a:ext cx="378373" cy="343611"/>
          </a:xfrm>
          <a:prstGeom prst="rect">
            <a:avLst/>
          </a:prstGeom>
          <a:solidFill>
            <a:srgbClr val="E48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D51090C-B53F-48F9-9246-A082ECE7D4F8}"/>
              </a:ext>
            </a:extLst>
          </p:cNvPr>
          <p:cNvCxnSpPr>
            <a:stCxn id="29" idx="3"/>
            <a:endCxn id="34" idx="0"/>
          </p:cNvCxnSpPr>
          <p:nvPr/>
        </p:nvCxnSpPr>
        <p:spPr>
          <a:xfrm>
            <a:off x="5139552" y="4721253"/>
            <a:ext cx="1392617" cy="1176186"/>
          </a:xfrm>
          <a:prstGeom prst="bentConnector2">
            <a:avLst/>
          </a:prstGeom>
          <a:ln w="38100">
            <a:solidFill>
              <a:schemeClr val="accent1">
                <a:alpha val="3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37C4CCE-89B5-4EE7-B018-C4AA8C284574}"/>
              </a:ext>
            </a:extLst>
          </p:cNvPr>
          <p:cNvCxnSpPr>
            <a:stCxn id="30" idx="3"/>
            <a:endCxn id="33" idx="0"/>
          </p:cNvCxnSpPr>
          <p:nvPr/>
        </p:nvCxnSpPr>
        <p:spPr>
          <a:xfrm>
            <a:off x="5139552" y="5176992"/>
            <a:ext cx="872360" cy="720448"/>
          </a:xfrm>
          <a:prstGeom prst="bentConnector2">
            <a:avLst/>
          </a:prstGeom>
          <a:ln w="38100">
            <a:solidFill>
              <a:schemeClr val="accent1">
                <a:alpha val="3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A5FC5BC-C5EF-4B03-AC00-BF891B574F5E}"/>
              </a:ext>
            </a:extLst>
          </p:cNvPr>
          <p:cNvCxnSpPr>
            <a:stCxn id="31" idx="3"/>
            <a:endCxn id="32" idx="0"/>
          </p:cNvCxnSpPr>
          <p:nvPr/>
        </p:nvCxnSpPr>
        <p:spPr>
          <a:xfrm>
            <a:off x="5139551" y="5632731"/>
            <a:ext cx="357354" cy="264710"/>
          </a:xfrm>
          <a:prstGeom prst="bentConnector2">
            <a:avLst/>
          </a:prstGeom>
          <a:ln w="38100">
            <a:solidFill>
              <a:schemeClr val="accent1">
                <a:alpha val="3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611B04D-BB78-42CC-82F2-AD0C7CA5FA90}"/>
              </a:ext>
            </a:extLst>
          </p:cNvPr>
          <p:cNvSpPr/>
          <p:nvPr/>
        </p:nvSpPr>
        <p:spPr>
          <a:xfrm>
            <a:off x="2711820" y="5953361"/>
            <a:ext cx="974365" cy="287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STOP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F32251E-46A7-4437-9BF8-CD655B7DF3E8}"/>
              </a:ext>
            </a:extLst>
          </p:cNvPr>
          <p:cNvCxnSpPr>
            <a:cxnSpLocks/>
          </p:cNvCxnSpPr>
          <p:nvPr/>
        </p:nvCxnSpPr>
        <p:spPr>
          <a:xfrm flipV="1">
            <a:off x="3624442" y="5832499"/>
            <a:ext cx="185231" cy="1183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E0AE68B-39D4-4FEB-B02C-A42398415DC9}"/>
              </a:ext>
            </a:extLst>
          </p:cNvPr>
          <p:cNvSpPr/>
          <p:nvPr/>
        </p:nvSpPr>
        <p:spPr>
          <a:xfrm>
            <a:off x="5071239" y="3989588"/>
            <a:ext cx="2115724" cy="252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Remainder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F78697-41A3-4249-8037-13827C5CDFDE}"/>
              </a:ext>
            </a:extLst>
          </p:cNvPr>
          <p:cNvCxnSpPr>
            <a:cxnSpLocks/>
          </p:cNvCxnSpPr>
          <p:nvPr/>
        </p:nvCxnSpPr>
        <p:spPr>
          <a:xfrm flipH="1">
            <a:off x="5050078" y="4277276"/>
            <a:ext cx="204291" cy="21008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9690D16-C3E9-4BC7-A5B5-7CD7720CDC63}"/>
              </a:ext>
            </a:extLst>
          </p:cNvPr>
          <p:cNvSpPr/>
          <p:nvPr/>
        </p:nvSpPr>
        <p:spPr>
          <a:xfrm>
            <a:off x="3023827" y="3987101"/>
            <a:ext cx="2115724" cy="252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Quotient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BD5F99-C5D6-4EBE-9988-9F2E88710820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4056894" y="4239457"/>
            <a:ext cx="24795" cy="2479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20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76" grpId="0"/>
      <p:bldP spid="24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43C0C6-7366-4E7E-819A-FDAED256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Conversion: </a:t>
            </a:r>
            <a:r>
              <a:rPr lang="en-US" dirty="0"/>
              <a:t>Binary </a:t>
            </a:r>
            <a:r>
              <a:rPr lang="en-US" dirty="0">
                <a:sym typeface="Wingdings" panose="05000000000000000000" pitchFamily="2" charset="2"/>
              </a:rPr>
              <a:t> Hexadecimal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9ED71D-36C1-4031-8F64-3B072B0D9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9816"/>
          </a:xfrm>
        </p:spPr>
        <p:txBody>
          <a:bodyPr>
            <a:normAutofit/>
          </a:bodyPr>
          <a:lstStyle/>
          <a:p>
            <a:r>
              <a:rPr lang="en-US" dirty="0"/>
              <a:t>Method: </a:t>
            </a:r>
            <a:r>
              <a:rPr lang="en-US" dirty="0">
                <a:solidFill>
                  <a:srgbClr val="FF0000"/>
                </a:solidFill>
              </a:rPr>
              <a:t>4-bit grouping</a:t>
            </a:r>
            <a:r>
              <a:rPr lang="en-US" dirty="0"/>
              <a:t> (Break binary num. into 4-bit groups starting from radix point; replace each 4-bit group with the equivalent hexadecimal symbol)</a:t>
            </a:r>
          </a:p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</a:t>
            </a:r>
            <a:r>
              <a:rPr lang="en-US" altLang="en-US" dirty="0"/>
              <a:t>Convert 10011101010.101111</a:t>
            </a:r>
            <a:r>
              <a:rPr lang="en-US" altLang="en-US" baseline="-25000" dirty="0"/>
              <a:t>2</a:t>
            </a:r>
            <a:r>
              <a:rPr lang="en-US" altLang="en-US" dirty="0"/>
              <a:t> to hexadecimal.</a:t>
            </a:r>
          </a:p>
          <a:p>
            <a:r>
              <a:rPr lang="en-US" dirty="0">
                <a:solidFill>
                  <a:srgbClr val="00B050"/>
                </a:solidFill>
              </a:rPr>
              <a:t>Solution</a:t>
            </a:r>
            <a:r>
              <a:rPr lang="en-US" dirty="0"/>
              <a:t>:</a:t>
            </a:r>
          </a:p>
          <a:p>
            <a:pPr marL="201168" lvl="1" indent="0">
              <a:buNone/>
            </a:pPr>
            <a:r>
              <a:rPr lang="en-US" altLang="en-US" dirty="0">
                <a:solidFill>
                  <a:srgbClr val="0070C0"/>
                </a:solidFill>
              </a:rPr>
              <a:t>0</a:t>
            </a:r>
            <a:r>
              <a:rPr lang="en-US" altLang="en-US" dirty="0"/>
              <a:t>100  1110  1010  .  1011  11</a:t>
            </a:r>
            <a:r>
              <a:rPr lang="en-US" altLang="en-US" dirty="0">
                <a:solidFill>
                  <a:srgbClr val="0070C0"/>
                </a:solidFill>
              </a:rPr>
              <a:t>00</a:t>
            </a:r>
          </a:p>
          <a:p>
            <a:pPr marL="201168" lvl="1" indent="0">
              <a:buNone/>
            </a:pPr>
            <a:r>
              <a:rPr lang="en-US" altLang="en-US" dirty="0"/>
              <a:t>   4         E         A     .     B         C		= 	4EA.BC</a:t>
            </a:r>
            <a:r>
              <a:rPr lang="en-US" altLang="en-US" baseline="-25000" dirty="0"/>
              <a:t>16</a:t>
            </a:r>
          </a:p>
          <a:p>
            <a:pPr marL="201168" lvl="1" indent="0">
              <a:buNone/>
            </a:pPr>
            <a:r>
              <a:rPr lang="en-US" altLang="en-US" dirty="0">
                <a:solidFill>
                  <a:srgbClr val="0070C0"/>
                </a:solidFill>
              </a:rPr>
              <a:t>NOTE: A zero added to the right of a fraction or the left of an integer, doesn’t change its value!!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38976-78D5-4AFB-9FF8-3A7601A7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42773-3A9F-44E9-A76C-BEB3944F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6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B2B190-AC2A-4446-8FB8-3DE3F82E81E6}"/>
              </a:ext>
            </a:extLst>
          </p:cNvPr>
          <p:cNvCxnSpPr>
            <a:cxnSpLocks/>
          </p:cNvCxnSpPr>
          <p:nvPr/>
        </p:nvCxnSpPr>
        <p:spPr>
          <a:xfrm>
            <a:off x="1649382" y="4808241"/>
            <a:ext cx="0" cy="1793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1ABC97-A414-4931-8A13-629B14F8E3E0}"/>
              </a:ext>
            </a:extLst>
          </p:cNvPr>
          <p:cNvCxnSpPr>
            <a:cxnSpLocks/>
          </p:cNvCxnSpPr>
          <p:nvPr/>
        </p:nvCxnSpPr>
        <p:spPr>
          <a:xfrm>
            <a:off x="2534599" y="4808241"/>
            <a:ext cx="0" cy="1793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62FD15-B526-4387-92DC-BE1D767991FC}"/>
              </a:ext>
            </a:extLst>
          </p:cNvPr>
          <p:cNvCxnSpPr>
            <a:cxnSpLocks/>
          </p:cNvCxnSpPr>
          <p:nvPr/>
        </p:nvCxnSpPr>
        <p:spPr>
          <a:xfrm>
            <a:off x="3448999" y="4808241"/>
            <a:ext cx="0" cy="1793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7F524E-F2B0-4D65-BA92-5212254F3CAB}"/>
              </a:ext>
            </a:extLst>
          </p:cNvPr>
          <p:cNvCxnSpPr>
            <a:cxnSpLocks/>
          </p:cNvCxnSpPr>
          <p:nvPr/>
        </p:nvCxnSpPr>
        <p:spPr>
          <a:xfrm>
            <a:off x="4538497" y="4808241"/>
            <a:ext cx="0" cy="1793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DCE46E-AA7D-4ED4-B5A1-DAA4718AEC8C}"/>
              </a:ext>
            </a:extLst>
          </p:cNvPr>
          <p:cNvCxnSpPr>
            <a:cxnSpLocks/>
          </p:cNvCxnSpPr>
          <p:nvPr/>
        </p:nvCxnSpPr>
        <p:spPr>
          <a:xfrm>
            <a:off x="5482080" y="4808241"/>
            <a:ext cx="0" cy="1793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75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43C0C6-7366-4E7E-819A-FDAED256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Conversion: </a:t>
            </a:r>
            <a:r>
              <a:rPr lang="en-US" dirty="0"/>
              <a:t>Hexadecimal </a:t>
            </a:r>
            <a:r>
              <a:rPr lang="en-US" dirty="0">
                <a:sym typeface="Wingdings" panose="05000000000000000000" pitchFamily="2" charset="2"/>
              </a:rPr>
              <a:t> Binary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9ED71D-36C1-4031-8F64-3B072B0D9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9816"/>
          </a:xfrm>
        </p:spPr>
        <p:txBody>
          <a:bodyPr>
            <a:normAutofit/>
          </a:bodyPr>
          <a:lstStyle/>
          <a:p>
            <a:r>
              <a:rPr lang="en-US" dirty="0"/>
              <a:t>Method: </a:t>
            </a:r>
            <a:r>
              <a:rPr lang="en-US" dirty="0">
                <a:solidFill>
                  <a:srgbClr val="FF0000"/>
                </a:solidFill>
              </a:rPr>
              <a:t>4-bit replacement</a:t>
            </a:r>
            <a:r>
              <a:rPr lang="en-US" dirty="0"/>
              <a:t> (Replace each hexadecimal symbol with the appropriate four bits)</a:t>
            </a:r>
          </a:p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</a:t>
            </a:r>
            <a:r>
              <a:rPr lang="en-US" altLang="en-US" dirty="0"/>
              <a:t>Convert 2B9.3A</a:t>
            </a:r>
            <a:r>
              <a:rPr lang="en-US" altLang="en-US" baseline="-25000" dirty="0"/>
              <a:t>16</a:t>
            </a:r>
            <a:r>
              <a:rPr lang="en-US" altLang="en-US" dirty="0"/>
              <a:t> to binary.</a:t>
            </a:r>
          </a:p>
          <a:p>
            <a:r>
              <a:rPr lang="en-US" dirty="0">
                <a:solidFill>
                  <a:srgbClr val="00B050"/>
                </a:solidFill>
              </a:rPr>
              <a:t>Solution</a:t>
            </a:r>
            <a:r>
              <a:rPr lang="en-US" dirty="0"/>
              <a:t>:</a:t>
            </a:r>
          </a:p>
          <a:p>
            <a:pPr marL="201168" lvl="1" indent="0">
              <a:buNone/>
            </a:pPr>
            <a:r>
              <a:rPr lang="en-US" altLang="en-US" dirty="0"/>
              <a:t>   2         B         9     .     3         A		=</a:t>
            </a:r>
            <a:endParaRPr lang="en-US" dirty="0"/>
          </a:p>
          <a:p>
            <a:pPr marL="201168" lvl="1" indent="0">
              <a:buNone/>
            </a:pPr>
            <a:r>
              <a:rPr lang="en-US" altLang="en-US" dirty="0">
                <a:solidFill>
                  <a:srgbClr val="0070C0"/>
                </a:solidFill>
              </a:rPr>
              <a:t>00</a:t>
            </a:r>
            <a:r>
              <a:rPr lang="en-US" altLang="en-US" dirty="0"/>
              <a:t>10  1011  1001  .  0011  101</a:t>
            </a:r>
            <a:r>
              <a:rPr lang="en-US" altLang="en-US" dirty="0">
                <a:solidFill>
                  <a:srgbClr val="0070C0"/>
                </a:solidFill>
              </a:rPr>
              <a:t>0	</a:t>
            </a:r>
            <a:r>
              <a:rPr lang="en-US" altLang="en-US" dirty="0"/>
              <a:t>= 	1010111001.0011101</a:t>
            </a:r>
            <a:r>
              <a:rPr lang="en-US" altLang="en-US" baseline="-25000" dirty="0"/>
              <a:t>2</a:t>
            </a:r>
          </a:p>
          <a:p>
            <a:pPr marL="201168" lvl="1" indent="0">
              <a:buNone/>
            </a:pPr>
            <a:r>
              <a:rPr lang="en-US" altLang="en-US" dirty="0">
                <a:solidFill>
                  <a:srgbClr val="0070C0"/>
                </a:solidFill>
              </a:rPr>
              <a:t>NOTE: A zero removed from the right of a fraction or the left of an integer doesn’t change its value!!</a:t>
            </a:r>
          </a:p>
          <a:p>
            <a:pPr marL="201168" lvl="1" indent="0">
              <a:buNone/>
            </a:pP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38976-78D5-4AFB-9FF8-3A7601A7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42773-3A9F-44E9-A76C-BEB3944F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7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B2B190-AC2A-4446-8FB8-3DE3F82E81E6}"/>
              </a:ext>
            </a:extLst>
          </p:cNvPr>
          <p:cNvCxnSpPr>
            <a:cxnSpLocks/>
          </p:cNvCxnSpPr>
          <p:nvPr/>
        </p:nvCxnSpPr>
        <p:spPr>
          <a:xfrm>
            <a:off x="1639857" y="4386182"/>
            <a:ext cx="0" cy="1793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1ABC97-A414-4931-8A13-629B14F8E3E0}"/>
              </a:ext>
            </a:extLst>
          </p:cNvPr>
          <p:cNvCxnSpPr>
            <a:cxnSpLocks/>
          </p:cNvCxnSpPr>
          <p:nvPr/>
        </p:nvCxnSpPr>
        <p:spPr>
          <a:xfrm>
            <a:off x="2525074" y="4386182"/>
            <a:ext cx="0" cy="1793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62FD15-B526-4387-92DC-BE1D767991FC}"/>
              </a:ext>
            </a:extLst>
          </p:cNvPr>
          <p:cNvCxnSpPr>
            <a:cxnSpLocks/>
          </p:cNvCxnSpPr>
          <p:nvPr/>
        </p:nvCxnSpPr>
        <p:spPr>
          <a:xfrm>
            <a:off x="3439474" y="4386182"/>
            <a:ext cx="0" cy="1793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7F524E-F2B0-4D65-BA92-5212254F3CAB}"/>
              </a:ext>
            </a:extLst>
          </p:cNvPr>
          <p:cNvCxnSpPr>
            <a:cxnSpLocks/>
          </p:cNvCxnSpPr>
          <p:nvPr/>
        </p:nvCxnSpPr>
        <p:spPr>
          <a:xfrm>
            <a:off x="4528972" y="4386182"/>
            <a:ext cx="0" cy="1793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DCE46E-AA7D-4ED4-B5A1-DAA4718AEC8C}"/>
              </a:ext>
            </a:extLst>
          </p:cNvPr>
          <p:cNvCxnSpPr>
            <a:cxnSpLocks/>
          </p:cNvCxnSpPr>
          <p:nvPr/>
        </p:nvCxnSpPr>
        <p:spPr>
          <a:xfrm>
            <a:off x="5472555" y="4386182"/>
            <a:ext cx="0" cy="1793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7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C8DB-0056-490F-AB84-CCACE0AD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D37EA-0648-419B-B4CF-C5808A999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Radix/base of system is </a:t>
            </a:r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Eight</a:t>
            </a:r>
            <a:r>
              <a:rPr lang="en-US" dirty="0"/>
              <a:t> possible values for each digit: 0, 1, 2, …, 7.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The number 2407.321</a:t>
            </a:r>
            <a:r>
              <a:rPr lang="en-US" baseline="-25000" dirty="0"/>
              <a:t>8</a:t>
            </a:r>
          </a:p>
          <a:p>
            <a:r>
              <a:rPr lang="en-US" dirty="0"/>
              <a:t>Column weights of octal numbers are </a:t>
            </a:r>
            <a:r>
              <a:rPr lang="en-US" dirty="0">
                <a:solidFill>
                  <a:srgbClr val="FF0000"/>
                </a:solidFill>
              </a:rPr>
              <a:t>powers of 8</a:t>
            </a:r>
            <a:r>
              <a:rPr lang="en-US" dirty="0"/>
              <a:t>:</a:t>
            </a:r>
          </a:p>
          <a:p>
            <a:pPr marL="201168" lvl="1" indent="0" algn="ctr">
              <a:buNone/>
            </a:pPr>
            <a:r>
              <a:rPr lang="en-US" altLang="en-US" dirty="0"/>
              <a:t>… 8</a:t>
            </a:r>
            <a:r>
              <a:rPr lang="en-US" altLang="en-US" baseline="30000" dirty="0"/>
              <a:t>3</a:t>
            </a:r>
            <a:r>
              <a:rPr lang="en-US" altLang="en-US" dirty="0"/>
              <a:t> 8</a:t>
            </a:r>
            <a:r>
              <a:rPr lang="en-US" altLang="en-US" baseline="30000" dirty="0"/>
              <a:t>2</a:t>
            </a:r>
            <a:r>
              <a:rPr lang="en-US" altLang="en-US" dirty="0"/>
              <a:t> 8</a:t>
            </a:r>
            <a:r>
              <a:rPr lang="en-US" altLang="en-US" baseline="30000" dirty="0"/>
              <a:t>1</a:t>
            </a:r>
            <a:r>
              <a:rPr lang="en-US" altLang="en-US" dirty="0"/>
              <a:t> 8</a:t>
            </a:r>
            <a:r>
              <a:rPr lang="en-US" altLang="en-US" baseline="30000" dirty="0"/>
              <a:t>0</a:t>
            </a:r>
            <a:r>
              <a:rPr lang="en-US" altLang="en-US" b="1" dirty="0"/>
              <a:t>. </a:t>
            </a:r>
            <a:r>
              <a:rPr lang="en-US" altLang="en-US" dirty="0"/>
              <a:t>8</a:t>
            </a:r>
            <a:r>
              <a:rPr lang="en-US" altLang="en-US" baseline="30000" dirty="0"/>
              <a:t>-1</a:t>
            </a:r>
            <a:r>
              <a:rPr lang="en-US" altLang="en-US" dirty="0"/>
              <a:t> 8</a:t>
            </a:r>
            <a:r>
              <a:rPr lang="en-US" altLang="en-US" baseline="30000" dirty="0"/>
              <a:t>-2</a:t>
            </a:r>
            <a:r>
              <a:rPr lang="en-US" altLang="en-US" dirty="0"/>
              <a:t> 8</a:t>
            </a:r>
            <a:r>
              <a:rPr lang="en-US" altLang="en-US" baseline="30000" dirty="0"/>
              <a:t>-3</a:t>
            </a:r>
            <a:r>
              <a:rPr lang="en-US" altLang="en-US" dirty="0"/>
              <a:t> 8</a:t>
            </a:r>
            <a:r>
              <a:rPr lang="en-US" altLang="en-US" baseline="30000" dirty="0"/>
              <a:t>-4</a:t>
            </a:r>
            <a:r>
              <a:rPr lang="en-US" altLang="en-US" dirty="0"/>
              <a:t>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96698-BBDD-4A46-9DF7-28FEA37E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DF252-EFFF-4C0C-BBC7-3E03BFBA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4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43C0C6-7366-4E7E-819A-FDAED256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Conversion: </a:t>
            </a:r>
            <a:r>
              <a:rPr lang="en-US" dirty="0"/>
              <a:t>Octal </a:t>
            </a:r>
            <a:r>
              <a:rPr lang="en-US" dirty="0">
                <a:sym typeface="Wingdings" panose="05000000000000000000" pitchFamily="2" charset="2"/>
              </a:rPr>
              <a:t> Dec./Hex./Bin.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9ED71D-36C1-4031-8F64-3B072B0D9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Methods are similar to </a:t>
            </a:r>
            <a:r>
              <a:rPr lang="en-US" altLang="en-US" dirty="0">
                <a:sym typeface="Wingdings" panose="05000000000000000000" pitchFamily="2" charset="2"/>
              </a:rPr>
              <a:t>hexadecimal; with few changes.</a:t>
            </a:r>
          </a:p>
          <a:p>
            <a:pPr lvl="1"/>
            <a:r>
              <a:rPr lang="en-US" altLang="en-US" dirty="0"/>
              <a:t>Octal </a:t>
            </a:r>
            <a:r>
              <a:rPr lang="en-US" altLang="en-US" dirty="0">
                <a:sym typeface="Wingdings" panose="05000000000000000000" pitchFamily="2" charset="2"/>
              </a:rPr>
              <a:t> decimal: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sum of weights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Decimal  octal: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repeated division-by-8</a:t>
            </a:r>
            <a:r>
              <a:rPr lang="en-US" altLang="en-US" dirty="0">
                <a:sym typeface="Wingdings" panose="05000000000000000000" pitchFamily="2" charset="2"/>
              </a:rPr>
              <a:t> and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repeated multiplication-by-8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Binary  octal: </a:t>
            </a:r>
            <a:r>
              <a:rPr lang="en-US" dirty="0">
                <a:solidFill>
                  <a:srgbClr val="FF0000"/>
                </a:solidFill>
              </a:rPr>
              <a:t>3-bit grouping</a:t>
            </a:r>
            <a:endParaRPr lang="en-US" altLang="en-US" dirty="0">
              <a:sym typeface="Wingdings" panose="05000000000000000000" pitchFamily="2" charset="2"/>
            </a:endParaRP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Octal  binary: </a:t>
            </a:r>
            <a:r>
              <a:rPr lang="en-US" dirty="0">
                <a:solidFill>
                  <a:srgbClr val="FF0000"/>
                </a:solidFill>
              </a:rPr>
              <a:t>3-bit replacement</a:t>
            </a:r>
            <a:endParaRPr lang="en-US" altLang="en-US" dirty="0">
              <a:sym typeface="Wingdings" panose="05000000000000000000" pitchFamily="2" charset="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38976-78D5-4AFB-9FF8-3A7601A7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42773-3A9F-44E9-A76C-BEB3944F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4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6368</TotalTime>
  <Words>939</Words>
  <Application>Microsoft Office PowerPoint</Application>
  <PresentationFormat>Widescreen</PresentationFormat>
  <Paragraphs>285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Times New Roman</vt:lpstr>
      <vt:lpstr>Wingdings</vt:lpstr>
      <vt:lpstr>Retrospect</vt:lpstr>
      <vt:lpstr>CS 211 - Digital Logic Design 211 عال - تصميم المنطق الرقمي   First Term - 1439/1440 Lecture #2</vt:lpstr>
      <vt:lpstr>Administrivia</vt:lpstr>
      <vt:lpstr>Hexadecimal Numbers</vt:lpstr>
      <vt:lpstr>Conversion: Hexadecimal  Decimal</vt:lpstr>
      <vt:lpstr>Conversion: Decimal  Hexadecimal</vt:lpstr>
      <vt:lpstr>Conversion: Binary  Hexadecimal</vt:lpstr>
      <vt:lpstr>Conversion: Hexadecimal  Binary</vt:lpstr>
      <vt:lpstr>Octal Numbers</vt:lpstr>
      <vt:lpstr>Conversion: Octal  Dec./Hex./Bin.</vt:lpstr>
      <vt:lpstr>Unsigned Binary Addition</vt:lpstr>
      <vt:lpstr>Unsigned Binary Subtraction</vt:lpstr>
      <vt:lpstr>Unsigned Binary Multiplication</vt:lpstr>
      <vt:lpstr>Unsigned Binary Division</vt:lpstr>
      <vt:lpstr>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211 - Digital Logic Design 211 عال - تصميم المنطق الرقمي</dc:title>
  <dc:creator>Hazem</dc:creator>
  <cp:lastModifiedBy>Hazem</cp:lastModifiedBy>
  <cp:revision>206</cp:revision>
  <dcterms:created xsi:type="dcterms:W3CDTF">2018-09-06T21:08:39Z</dcterms:created>
  <dcterms:modified xsi:type="dcterms:W3CDTF">2018-09-12T08:30:25Z</dcterms:modified>
</cp:coreProperties>
</file>