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860" r:id="rId2"/>
    <p:sldId id="859" r:id="rId3"/>
    <p:sldId id="759" r:id="rId4"/>
    <p:sldId id="856" r:id="rId5"/>
    <p:sldId id="833" r:id="rId6"/>
    <p:sldId id="834" r:id="rId7"/>
    <p:sldId id="857" r:id="rId8"/>
    <p:sldId id="836" r:id="rId9"/>
    <p:sldId id="837" r:id="rId10"/>
    <p:sldId id="766" r:id="rId11"/>
    <p:sldId id="838" r:id="rId12"/>
    <p:sldId id="839" r:id="rId13"/>
    <p:sldId id="840" r:id="rId14"/>
    <p:sldId id="841" r:id="rId15"/>
    <p:sldId id="842" r:id="rId16"/>
    <p:sldId id="843" r:id="rId17"/>
    <p:sldId id="845" r:id="rId18"/>
    <p:sldId id="846" r:id="rId19"/>
    <p:sldId id="847" r:id="rId20"/>
    <p:sldId id="848" r:id="rId21"/>
    <p:sldId id="849" r:id="rId22"/>
    <p:sldId id="850" r:id="rId23"/>
    <p:sldId id="851" r:id="rId24"/>
    <p:sldId id="852" r:id="rId25"/>
    <p:sldId id="853" r:id="rId26"/>
    <p:sldId id="769" r:id="rId2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CFCFCF"/>
    <a:srgbClr val="DDDDDD"/>
    <a:srgbClr val="FF0000"/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24" autoAdjust="0"/>
  </p:normalViewPr>
  <p:slideViewPr>
    <p:cSldViewPr>
      <p:cViewPr varScale="1">
        <p:scale>
          <a:sx n="68" d="100"/>
          <a:sy n="68" d="100"/>
        </p:scale>
        <p:origin x="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0CE014-D4AC-43DD-AC19-A86CA23E271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A47369C3-1695-44EF-B73C-8DA6E2B0C51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17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51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85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32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795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1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94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6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79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2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98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s.csun.edu/~cputnam/Comp546/Stallings-Appendices/19-Control_Uni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#10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1300" y="1117600"/>
            <a:ext cx="8902700" cy="5119688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Proper sequence</a:t>
            </a:r>
            <a:r>
              <a:rPr lang="en-GB" altLang="en-US" dirty="0">
                <a:solidFill>
                  <a:srgbClr val="0033CC"/>
                </a:solidFill>
              </a:rPr>
              <a:t> must be followed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GB" altLang="en-US" dirty="0"/>
              <a:t>MAR </a:t>
            </a:r>
            <a:r>
              <a:rPr lang="en-GB" altLang="en-US" dirty="0">
                <a:cs typeface="Arial" panose="020B0604020202020204" pitchFamily="34" charset="0"/>
              </a:rPr>
              <a:t>←</a:t>
            </a:r>
            <a:r>
              <a:rPr lang="en-GB" altLang="en-US" dirty="0"/>
              <a:t> [PC] must precede MBR </a:t>
            </a:r>
            <a:r>
              <a:rPr lang="en-GB" altLang="en-US" dirty="0">
                <a:cs typeface="Arial" panose="020B0604020202020204" pitchFamily="34" charset="0"/>
              </a:rPr>
              <a:t>←</a:t>
            </a:r>
            <a:r>
              <a:rPr lang="en-GB" altLang="en-US" dirty="0"/>
              <a:t> Memory</a:t>
            </a:r>
          </a:p>
          <a:p>
            <a:pPr>
              <a:lnSpc>
                <a:spcPct val="12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Read/write conflicts</a:t>
            </a:r>
            <a:r>
              <a:rPr lang="en-GB" altLang="en-US" dirty="0">
                <a:solidFill>
                  <a:srgbClr val="0033CC"/>
                </a:solidFill>
              </a:rPr>
              <a:t> must be avoided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GB" altLang="en-US" dirty="0"/>
              <a:t>A µop reading from reg. X cannot be scheduled at the same step (cycle) with another µop writing to reg. X.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GB" altLang="en-US" dirty="0"/>
              <a:t>Ex.: MBR </a:t>
            </a:r>
            <a:r>
              <a:rPr lang="en-GB" altLang="en-US" dirty="0">
                <a:cs typeface="Arial" panose="020B0604020202020204" pitchFamily="34" charset="0"/>
              </a:rPr>
              <a:t>←</a:t>
            </a:r>
            <a:r>
              <a:rPr lang="en-GB" altLang="en-US" dirty="0"/>
              <a:t> Memory &amp; IR </a:t>
            </a:r>
            <a:r>
              <a:rPr lang="en-GB" altLang="en-US" dirty="0">
                <a:cs typeface="Arial" panose="020B0604020202020204" pitchFamily="34" charset="0"/>
              </a:rPr>
              <a:t>←</a:t>
            </a:r>
            <a:r>
              <a:rPr lang="en-GB" altLang="en-US" dirty="0"/>
              <a:t> [MBR] must not be in same step.</a:t>
            </a:r>
          </a:p>
          <a:p>
            <a:pPr>
              <a:lnSpc>
                <a:spcPct val="12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Resource conflicts</a:t>
            </a:r>
            <a:r>
              <a:rPr lang="en-GB" altLang="en-US" dirty="0">
                <a:solidFill>
                  <a:srgbClr val="0033CC"/>
                </a:solidFill>
              </a:rPr>
              <a:t> must be avoided</a:t>
            </a:r>
            <a:endParaRPr lang="en-GB" altLang="en-US" dirty="0"/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GB" altLang="en-US" dirty="0"/>
              <a:t>For instance, 2 µop’s involving addition cannot be scheduled at the same step if ALU contains 1 adder only.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GB" altLang="en-US" dirty="0"/>
              <a:t>Note: PC ← [PC] + l involves addition, and hence use ALU.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Rules for Clock Cycle Grouping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Indirect Subcycle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125538"/>
            <a:ext cx="8532813" cy="3927475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1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 MAR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[IR-address]  </a:t>
            </a:r>
            <a:r>
              <a:rPr lang="en-GB" altLang="en-US">
                <a:latin typeface="Arial" panose="020B0604020202020204" pitchFamily="34" charset="0"/>
              </a:rPr>
              <a:t>-  address field of IR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2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 MBR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Memory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3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 IR-address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[MBR]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endParaRPr lang="en-GB" altLang="en-US" sz="280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MBR contains an address.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IR is now in same state as if direct addressing had been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Interrupt Subcycle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4100"/>
            <a:ext cx="8820150" cy="5576888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At the end of the execute subcycle, interrupts are tested. 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Some interrupt occurred </a:t>
            </a:r>
            <a:r>
              <a:rPr lang="en-GB" altLang="en-US" sz="2600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GB" altLang="en-US" sz="2600">
                <a:latin typeface="Arial" panose="020B0604020202020204" pitchFamily="34" charset="0"/>
              </a:rPr>
              <a:t> interrupt subcycle.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Assume: address of ISR routine &amp; address of location to save PC become available in the second step. 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t</a:t>
            </a:r>
            <a:r>
              <a:rPr lang="en-GB" altLang="en-US" sz="2600" baseline="-25000">
                <a:latin typeface="Arial" panose="020B0604020202020204" pitchFamily="34" charset="0"/>
              </a:rPr>
              <a:t>1</a:t>
            </a:r>
            <a:r>
              <a:rPr lang="en-GB" altLang="en-US" sz="2600">
                <a:latin typeface="Arial" panose="020B0604020202020204" pitchFamily="34" charset="0"/>
              </a:rPr>
              <a:t>:	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MBR 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[PC]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t</a:t>
            </a:r>
            <a:r>
              <a:rPr lang="en-GB" altLang="en-US" sz="2600" baseline="-25000">
                <a:latin typeface="Arial" panose="020B0604020202020204" pitchFamily="34" charset="0"/>
              </a:rPr>
              <a:t>2</a:t>
            </a:r>
            <a:r>
              <a:rPr lang="en-GB" altLang="en-US" sz="2600">
                <a:latin typeface="Arial" panose="020B0604020202020204" pitchFamily="34" charset="0"/>
              </a:rPr>
              <a:t>:	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MAR 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 save-address, PC 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 routine-address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t</a:t>
            </a:r>
            <a:r>
              <a:rPr lang="en-GB" altLang="en-US" sz="2600" baseline="-25000">
                <a:latin typeface="Arial" panose="020B0604020202020204" pitchFamily="34" charset="0"/>
              </a:rPr>
              <a:t>3</a:t>
            </a:r>
            <a:r>
              <a:rPr lang="en-GB" altLang="en-US" sz="2600">
                <a:latin typeface="Arial" panose="020B0604020202020204" pitchFamily="34" charset="0"/>
              </a:rPr>
              <a:t>:	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Memory 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 [MBR]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This is a minimum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 May be additional micro-ops to get addresses.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 N.B. saving context is done by interrupt handler routine, not micro-ops.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Execute Subcycle (ADD)</a:t>
            </a:r>
          </a:p>
        </p:txBody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03313"/>
            <a:ext cx="8748712" cy="4449762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Execute subcycle is different for each instruction.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ADD X 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 Add contents of location X to AC and save result to AC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1</a:t>
            </a:r>
            <a:r>
              <a:rPr lang="en-GB" altLang="en-US">
                <a:latin typeface="Arial" panose="020B0604020202020204" pitchFamily="34" charset="0"/>
              </a:rPr>
              <a:t>:	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MAR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[IR-address]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2</a:t>
            </a:r>
            <a:r>
              <a:rPr lang="en-GB" altLang="en-US">
                <a:latin typeface="Arial" panose="020B0604020202020204" pitchFamily="34" charset="0"/>
              </a:rPr>
              <a:t>:	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MBR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Memory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3</a:t>
            </a:r>
            <a:r>
              <a:rPr lang="en-GB" altLang="en-US">
                <a:latin typeface="Arial" panose="020B0604020202020204" pitchFamily="34" charset="0"/>
              </a:rPr>
              <a:t>:	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AC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[AC] + [MBR]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endParaRPr lang="en-GB" altLang="en-US">
              <a:latin typeface="Arial" panose="020B0604020202020204" pitchFamily="34" charset="0"/>
            </a:endParaRP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Note no overlap of micro-operations.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Execute Subcycle (ISZ)</a:t>
            </a:r>
          </a:p>
        </p:txBody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172450" cy="5049837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ISZ X - increment and skip if zero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1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MAR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[IR-address]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2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MBR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Memory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3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MBR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[MBR] + 1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4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Memory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[MBR]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             if [MBR] == 0 then PC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[PC] + 1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Notes: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“If …” is a single micro-operation.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Micro-operations done during t</a:t>
            </a:r>
            <a:r>
              <a:rPr lang="en-GB" altLang="en-US" sz="2800" baseline="-25000">
                <a:latin typeface="Arial" panose="020B0604020202020204" pitchFamily="34" charset="0"/>
              </a:rPr>
              <a:t>4</a:t>
            </a:r>
            <a:r>
              <a:rPr lang="en-GB" altLang="en-US" sz="28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Execute Subcycle (BSA)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125538"/>
            <a:ext cx="8388350" cy="3303587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BSA X - Branch and save address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 Address of instruction following BSA is saved in X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 Execution continues from X+1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1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MAR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[IR-address], MBR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[PC]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2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PC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[IR-address], Memory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[MBR]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3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PC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[PC]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Instruction Cycle – Flowchart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20775"/>
            <a:ext cx="8856663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117975" y="2257425"/>
            <a:ext cx="152400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Model of the Control Unit</a:t>
            </a:r>
          </a:p>
        </p:txBody>
      </p:sp>
      <p:pic>
        <p:nvPicPr>
          <p:cNvPr id="1124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7" t="29469" r="40163"/>
          <a:stretch>
            <a:fillRect/>
          </a:stretch>
        </p:blipFill>
        <p:spPr bwMode="auto">
          <a:xfrm>
            <a:off x="1763713" y="2781300"/>
            <a:ext cx="367188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4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5" r="46591" b="68939"/>
          <a:stretch>
            <a:fillRect/>
          </a:stretch>
        </p:blipFill>
        <p:spPr bwMode="auto">
          <a:xfrm>
            <a:off x="2339975" y="1457325"/>
            <a:ext cx="2519363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43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4" r="79510" b="32071"/>
          <a:stretch>
            <a:fillRect/>
          </a:stretch>
        </p:blipFill>
        <p:spPr bwMode="auto">
          <a:xfrm>
            <a:off x="71438" y="2651125"/>
            <a:ext cx="1836737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43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43" t="24664" r="22490" b="49718"/>
          <a:stretch>
            <a:fillRect/>
          </a:stretch>
        </p:blipFill>
        <p:spPr bwMode="auto">
          <a:xfrm>
            <a:off x="5292725" y="2565400"/>
            <a:ext cx="17272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43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83"/>
          <a:stretch>
            <a:fillRect/>
          </a:stretch>
        </p:blipFill>
        <p:spPr bwMode="auto">
          <a:xfrm>
            <a:off x="8604250" y="1457325"/>
            <a:ext cx="431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43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43" t="79152"/>
          <a:stretch>
            <a:fillRect/>
          </a:stretch>
        </p:blipFill>
        <p:spPr bwMode="auto">
          <a:xfrm>
            <a:off x="5292725" y="5013325"/>
            <a:ext cx="37433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436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8" t="50282" r="3206" b="27280"/>
          <a:stretch>
            <a:fillRect/>
          </a:stretch>
        </p:blipFill>
        <p:spPr bwMode="auto">
          <a:xfrm>
            <a:off x="5219700" y="3716338"/>
            <a:ext cx="352901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55" r="79510"/>
          <a:stretch>
            <a:fillRect/>
          </a:stretch>
        </p:blipFill>
        <p:spPr bwMode="auto">
          <a:xfrm>
            <a:off x="71438" y="4856163"/>
            <a:ext cx="18367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Control Unit – Inputs and Outputs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318500" cy="5832475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8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solidFill>
                  <a:srgbClr val="0000CC"/>
                </a:solidFill>
                <a:latin typeface="Arial" panose="020B0604020202020204" pitchFamily="34" charset="0"/>
              </a:rPr>
              <a:t>Inputs</a:t>
            </a:r>
            <a:endParaRPr lang="en-GB" altLang="en-US">
              <a:latin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 b="1">
                <a:solidFill>
                  <a:srgbClr val="008000"/>
                </a:solidFill>
                <a:latin typeface="Arial" panose="020B0604020202020204" pitchFamily="34" charset="0"/>
              </a:rPr>
              <a:t>Clock</a:t>
            </a:r>
            <a:r>
              <a:rPr lang="en-GB" altLang="en-US">
                <a:latin typeface="Arial" panose="020B0604020202020204" pitchFamily="34" charset="0"/>
              </a:rPr>
              <a:t>: 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 </a:t>
            </a:r>
            <a:r>
              <a:rPr lang="en-GB" altLang="en-US" sz="2200">
                <a:latin typeface="Arial" panose="020B0604020202020204" pitchFamily="34" charset="0"/>
              </a:rPr>
              <a:t>One micro-operation (or set of parallel micro-operations) per clock cycle.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b="1">
                <a:solidFill>
                  <a:srgbClr val="008000"/>
                </a:solidFill>
                <a:latin typeface="Arial" panose="020B0604020202020204" pitchFamily="34" charset="0"/>
              </a:rPr>
              <a:t> Instruction register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 </a:t>
            </a:r>
            <a:r>
              <a:rPr lang="en-GB" altLang="en-US" sz="2200">
                <a:latin typeface="Arial" panose="020B0604020202020204" pitchFamily="34" charset="0"/>
              </a:rPr>
              <a:t>Opcode for current instruction.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Determines which micro-operations are performed.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 b="1">
                <a:solidFill>
                  <a:srgbClr val="008000"/>
                </a:solidFill>
                <a:latin typeface="Arial" panose="020B0604020202020204" pitchFamily="34" charset="0"/>
              </a:rPr>
              <a:t>Flags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State of CPU.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Results of previous operations.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b="1">
                <a:solidFill>
                  <a:srgbClr val="008000"/>
                </a:solidFill>
                <a:latin typeface="Arial" panose="020B0604020202020204" pitchFamily="34" charset="0"/>
              </a:rPr>
              <a:t> Control signals from control bus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Interrupts.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Acknowledgements.</a:t>
            </a:r>
          </a:p>
          <a:p>
            <a:pPr marL="287338" indent="-287338">
              <a:lnSpc>
                <a:spcPct val="8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solidFill>
                  <a:srgbClr val="0000CC"/>
                </a:solidFill>
                <a:latin typeface="Arial" panose="020B0604020202020204" pitchFamily="34" charset="0"/>
              </a:rPr>
              <a:t>Outputs (control signals)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b="1">
                <a:solidFill>
                  <a:srgbClr val="008000"/>
                </a:solidFill>
                <a:latin typeface="Arial" panose="020B0604020202020204" pitchFamily="34" charset="0"/>
              </a:rPr>
              <a:t> Within CPU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Causes data movement.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Activates specific functions.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b="1">
                <a:solidFill>
                  <a:srgbClr val="008000"/>
                </a:solidFill>
                <a:latin typeface="Arial" panose="020B0604020202020204" pitchFamily="34" charset="0"/>
              </a:rPr>
              <a:t> Via control bus</a:t>
            </a:r>
            <a:r>
              <a:rPr lang="en-GB" altLang="en-US">
                <a:latin typeface="Arial" panose="020B0604020202020204" pitchFamily="34" charset="0"/>
              </a:rPr>
              <a:t>: to memory and to I/O modules.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23850" y="908050"/>
            <a:ext cx="828040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"/>
          <a:stretch>
            <a:fillRect/>
          </a:stretch>
        </p:blipFill>
        <p:spPr bwMode="auto">
          <a:xfrm>
            <a:off x="828675" y="115888"/>
            <a:ext cx="7775575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2560638" y="-26988"/>
            <a:ext cx="6403975" cy="585788"/>
          </a:xfrm>
          <a:noFill/>
        </p:spPr>
        <p:txBody>
          <a:bodyPr/>
          <a:lstStyle/>
          <a:p>
            <a:r>
              <a:rPr lang="en-GB" altLang="en-US"/>
              <a:t>Data Paths and Control Signals</a:t>
            </a:r>
          </a:p>
        </p:txBody>
      </p:sp>
      <p:sp>
        <p:nvSpPr>
          <p:cNvPr id="1127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07950" y="5035550"/>
            <a:ext cx="9396413" cy="1797050"/>
          </a:xfrm>
          <a:solidFill>
            <a:srgbClr val="FFFF00">
              <a:alpha val="70195"/>
            </a:srgbClr>
          </a:solidFill>
        </p:spPr>
        <p:txBody>
          <a:bodyPr>
            <a:spAutoFit/>
          </a:bodyPr>
          <a:lstStyle/>
          <a:p>
            <a:pPr marL="406400" indent="-231775">
              <a:lnSpc>
                <a:spcPct val="65000"/>
              </a:lnSpc>
              <a:tabLst>
                <a:tab pos="463550" algn="l"/>
              </a:tabLst>
            </a:pPr>
            <a:r>
              <a:rPr lang="en-GB" altLang="en-US" sz="2400">
                <a:solidFill>
                  <a:srgbClr val="0000CC"/>
                </a:solidFill>
              </a:rPr>
              <a:t>MAR ← [PC]</a:t>
            </a:r>
          </a:p>
          <a:p>
            <a:pPr marL="520700" lvl="1" indent="0">
              <a:lnSpc>
                <a:spcPct val="65000"/>
              </a:lnSpc>
              <a:buFontTx/>
              <a:buNone/>
              <a:tabLst>
                <a:tab pos="463550" algn="l"/>
              </a:tabLst>
            </a:pPr>
            <a:r>
              <a:rPr lang="en-GB" altLang="en-US" sz="2200"/>
              <a:t>- Control unit activates signal to open gates between PC and MAR: </a:t>
            </a:r>
            <a:r>
              <a:rPr lang="en-GB" altLang="en-US" sz="2200" b="1">
                <a:solidFill>
                  <a:srgbClr val="FF0000"/>
                </a:solidFill>
              </a:rPr>
              <a:t>C</a:t>
            </a:r>
            <a:r>
              <a:rPr lang="en-GB" altLang="en-US" sz="2200" b="1" baseline="-25000">
                <a:solidFill>
                  <a:srgbClr val="FF0000"/>
                </a:solidFill>
              </a:rPr>
              <a:t>2</a:t>
            </a:r>
            <a:endParaRPr lang="en-GB" altLang="en-US" sz="2200" b="1">
              <a:solidFill>
                <a:srgbClr val="FF0000"/>
              </a:solidFill>
            </a:endParaRPr>
          </a:p>
          <a:p>
            <a:pPr marL="406400" indent="-231775">
              <a:lnSpc>
                <a:spcPct val="65000"/>
              </a:lnSpc>
              <a:tabLst>
                <a:tab pos="463550" algn="l"/>
              </a:tabLst>
            </a:pPr>
            <a:r>
              <a:rPr lang="en-GB" altLang="en-US" sz="2400">
                <a:solidFill>
                  <a:srgbClr val="0000CC"/>
                </a:solidFill>
              </a:rPr>
              <a:t>MBR ← Memory</a:t>
            </a:r>
          </a:p>
          <a:p>
            <a:pPr marL="520700" lvl="1" indent="0">
              <a:lnSpc>
                <a:spcPct val="65000"/>
              </a:lnSpc>
              <a:buFontTx/>
              <a:buNone/>
              <a:tabLst>
                <a:tab pos="463550" algn="l"/>
              </a:tabLst>
            </a:pPr>
            <a:r>
              <a:rPr lang="en-GB" altLang="en-US" sz="2200"/>
              <a:t>- Open gates between MAR and address bus : </a:t>
            </a:r>
            <a:r>
              <a:rPr lang="en-GB" altLang="en-US" sz="2200" b="1">
                <a:solidFill>
                  <a:srgbClr val="FF0000"/>
                </a:solidFill>
              </a:rPr>
              <a:t>C</a:t>
            </a:r>
            <a:r>
              <a:rPr lang="en-GB" altLang="en-US" sz="2200" b="1" baseline="-25000">
                <a:solidFill>
                  <a:srgbClr val="FF0000"/>
                </a:solidFill>
              </a:rPr>
              <a:t>0</a:t>
            </a:r>
            <a:endParaRPr lang="en-GB" altLang="en-US" sz="2200" b="1">
              <a:solidFill>
                <a:srgbClr val="FF0000"/>
              </a:solidFill>
            </a:endParaRPr>
          </a:p>
          <a:p>
            <a:pPr marL="520700" lvl="1" indent="0">
              <a:lnSpc>
                <a:spcPct val="65000"/>
              </a:lnSpc>
              <a:buFontTx/>
              <a:buNone/>
              <a:tabLst>
                <a:tab pos="463550" algn="l"/>
              </a:tabLst>
            </a:pPr>
            <a:r>
              <a:rPr lang="en-GB" altLang="en-US" sz="2200"/>
              <a:t>- Memory read control signal.: </a:t>
            </a:r>
            <a:r>
              <a:rPr lang="en-GB" altLang="en-US" sz="2200" b="1">
                <a:solidFill>
                  <a:srgbClr val="FF0000"/>
                </a:solidFill>
              </a:rPr>
              <a:t>C</a:t>
            </a:r>
            <a:r>
              <a:rPr lang="en-GB" altLang="en-US" sz="2200" b="1" baseline="-25000">
                <a:solidFill>
                  <a:srgbClr val="FF0000"/>
                </a:solidFill>
              </a:rPr>
              <a:t>R</a:t>
            </a:r>
          </a:p>
          <a:p>
            <a:pPr marL="520700" lvl="1" indent="0">
              <a:lnSpc>
                <a:spcPct val="65000"/>
              </a:lnSpc>
              <a:buFontTx/>
              <a:buNone/>
              <a:tabLst>
                <a:tab pos="463550" algn="l"/>
              </a:tabLst>
            </a:pPr>
            <a:r>
              <a:rPr lang="en-GB" altLang="en-US" sz="2200"/>
              <a:t>- Open gates between data bus and MBR : </a:t>
            </a:r>
            <a:r>
              <a:rPr lang="en-GB" altLang="en-US" sz="2200" b="1">
                <a:solidFill>
                  <a:srgbClr val="FF0000"/>
                </a:solidFill>
              </a:rPr>
              <a:t>C</a:t>
            </a:r>
            <a:r>
              <a:rPr lang="en-GB" altLang="en-US" sz="2200" b="1" baseline="-25000">
                <a:solidFill>
                  <a:srgbClr val="FF0000"/>
                </a:solidFill>
              </a:rPr>
              <a:t>5</a:t>
            </a:r>
            <a:endParaRPr lang="en-GB" altLang="en-US" sz="2200" b="1">
              <a:solidFill>
                <a:srgbClr val="FF0000"/>
              </a:solidFill>
            </a:endParaRPr>
          </a:p>
        </p:txBody>
      </p:sp>
      <p:sp>
        <p:nvSpPr>
          <p:cNvPr id="1127430" name="Oval 6"/>
          <p:cNvSpPr>
            <a:spLocks noChangeArrowheads="1"/>
          </p:cNvSpPr>
          <p:nvPr/>
        </p:nvSpPr>
        <p:spPr bwMode="auto">
          <a:xfrm>
            <a:off x="3205163" y="2622550"/>
            <a:ext cx="935037" cy="431800"/>
          </a:xfrm>
          <a:prstGeom prst="ellipse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7431" name="Oval 7"/>
          <p:cNvSpPr>
            <a:spLocks noChangeArrowheads="1"/>
          </p:cNvSpPr>
          <p:nvPr/>
        </p:nvSpPr>
        <p:spPr bwMode="auto">
          <a:xfrm rot="-5400000">
            <a:off x="685006" y="3002757"/>
            <a:ext cx="935037" cy="431800"/>
          </a:xfrm>
          <a:prstGeom prst="ellipse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7432" name="Oval 8"/>
          <p:cNvSpPr>
            <a:spLocks noChangeArrowheads="1"/>
          </p:cNvSpPr>
          <p:nvPr/>
        </p:nvSpPr>
        <p:spPr bwMode="auto">
          <a:xfrm rot="-5400000">
            <a:off x="691356" y="238919"/>
            <a:ext cx="935038" cy="431800"/>
          </a:xfrm>
          <a:prstGeom prst="ellipse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7433" name="Text Box 9"/>
          <p:cNvSpPr txBox="1">
            <a:spLocks noChangeArrowheads="1"/>
          </p:cNvSpPr>
          <p:nvPr/>
        </p:nvSpPr>
        <p:spPr bwMode="auto">
          <a:xfrm>
            <a:off x="3038475" y="4916488"/>
            <a:ext cx="282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Instruction Fetch</a:t>
            </a:r>
          </a:p>
        </p:txBody>
      </p:sp>
      <p:cxnSp>
        <p:nvCxnSpPr>
          <p:cNvPr id="22538" name="Straight Connector 12"/>
          <p:cNvCxnSpPr>
            <a:cxnSpLocks noChangeShapeType="1"/>
            <a:endCxn id="22541" idx="2"/>
          </p:cNvCxnSpPr>
          <p:nvPr/>
        </p:nvCxnSpPr>
        <p:spPr bwMode="auto">
          <a:xfrm flipH="1">
            <a:off x="3563938" y="2492375"/>
            <a:ext cx="1325562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Straight Connector 14"/>
          <p:cNvCxnSpPr>
            <a:cxnSpLocks noChangeShapeType="1"/>
            <a:stCxn id="22541" idx="0"/>
          </p:cNvCxnSpPr>
          <p:nvPr/>
        </p:nvCxnSpPr>
        <p:spPr bwMode="auto">
          <a:xfrm flipH="1">
            <a:off x="2555875" y="2478088"/>
            <a:ext cx="503238" cy="142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Straight Connector 17"/>
          <p:cNvCxnSpPr>
            <a:cxnSpLocks noChangeShapeType="1"/>
          </p:cNvCxnSpPr>
          <p:nvPr/>
        </p:nvCxnSpPr>
        <p:spPr bwMode="auto">
          <a:xfrm>
            <a:off x="2555875" y="2492375"/>
            <a:ext cx="0" cy="9366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1" name="Freeform 26"/>
          <p:cNvSpPr>
            <a:spLocks/>
          </p:cNvSpPr>
          <p:nvPr/>
        </p:nvSpPr>
        <p:spPr bwMode="auto">
          <a:xfrm>
            <a:off x="3059113" y="2416175"/>
            <a:ext cx="504825" cy="76200"/>
          </a:xfrm>
          <a:custGeom>
            <a:avLst/>
            <a:gdLst>
              <a:gd name="T0" fmla="*/ 0 w 294968"/>
              <a:gd name="T1" fmla="*/ 61791 h 76200"/>
              <a:gd name="T2" fmla="*/ 2147483647 w 294968"/>
              <a:gd name="T3" fmla="*/ 2472 h 76200"/>
              <a:gd name="T4" fmla="*/ 2147483647 w 294968"/>
              <a:gd name="T5" fmla="*/ 76620 h 76200"/>
              <a:gd name="T6" fmla="*/ 0 60000 65536"/>
              <a:gd name="T7" fmla="*/ 0 60000 65536"/>
              <a:gd name="T8" fmla="*/ 0 60000 65536"/>
              <a:gd name="T9" fmla="*/ 0 w 294968"/>
              <a:gd name="T10" fmla="*/ 0 h 76200"/>
              <a:gd name="T11" fmla="*/ 294968 w 294968"/>
              <a:gd name="T12" fmla="*/ 76200 h 76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4968" h="76200">
                <a:moveTo>
                  <a:pt x="0" y="61452"/>
                </a:moveTo>
                <a:cubicBezTo>
                  <a:pt x="41787" y="30726"/>
                  <a:pt x="83574" y="0"/>
                  <a:pt x="132735" y="2458"/>
                </a:cubicBezTo>
                <a:cubicBezTo>
                  <a:pt x="181896" y="4916"/>
                  <a:pt x="238432" y="40558"/>
                  <a:pt x="294968" y="7620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cxnSp>
        <p:nvCxnSpPr>
          <p:cNvPr id="22542" name="Straight Arrow Connector 33"/>
          <p:cNvCxnSpPr>
            <a:cxnSpLocks noChangeShapeType="1"/>
          </p:cNvCxnSpPr>
          <p:nvPr/>
        </p:nvCxnSpPr>
        <p:spPr bwMode="auto">
          <a:xfrm flipH="1">
            <a:off x="1908175" y="3429000"/>
            <a:ext cx="6477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Oval 34"/>
          <p:cNvSpPr>
            <a:spLocks noChangeArrowheads="1"/>
          </p:cNvSpPr>
          <p:nvPr/>
        </p:nvSpPr>
        <p:spPr bwMode="auto">
          <a:xfrm>
            <a:off x="2484438" y="2781300"/>
            <a:ext cx="142875" cy="14287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22544" name="Straight Arrow Connector 36"/>
          <p:cNvCxnSpPr>
            <a:cxnSpLocks noChangeShapeType="1"/>
            <a:stCxn id="22545" idx="1"/>
            <a:endCxn id="22543" idx="6"/>
          </p:cNvCxnSpPr>
          <p:nvPr/>
        </p:nvCxnSpPr>
        <p:spPr bwMode="auto">
          <a:xfrm flipH="1">
            <a:off x="2627313" y="2843213"/>
            <a:ext cx="215900" cy="95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TextBox 39"/>
          <p:cNvSpPr txBox="1">
            <a:spLocks noChangeArrowheads="1"/>
          </p:cNvSpPr>
          <p:nvPr/>
        </p:nvSpPr>
        <p:spPr bwMode="auto">
          <a:xfrm>
            <a:off x="2843213" y="2689225"/>
            <a:ext cx="433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C</a:t>
            </a:r>
            <a:r>
              <a:rPr lang="en-US" altLang="en-US" sz="1400" b="1" baseline="-2500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29" grpId="0" uiExpand="1" build="p" animBg="1"/>
      <p:bldP spid="1127430" grpId="0" uiExpand="1" animBg="1"/>
      <p:bldP spid="1127430" grpId="1" animBg="1"/>
      <p:bldP spid="1127431" grpId="0" uiExpand="1" animBg="1"/>
      <p:bldP spid="1127432" grpId="0" animBg="1"/>
      <p:bldP spid="11274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18488" cy="5638800"/>
          </a:xfrm>
        </p:spPr>
        <p:txBody>
          <a:bodyPr/>
          <a:lstStyle/>
          <a:p>
            <a:r>
              <a:rPr lang="en-US" dirty="0"/>
              <a:t>Midterm:</a:t>
            </a:r>
          </a:p>
          <a:p>
            <a:pPr lvl="1"/>
            <a:r>
              <a:rPr lang="en-US" altLang="en-US" dirty="0"/>
              <a:t>New Date: </a:t>
            </a:r>
            <a:r>
              <a:rPr lang="en-US" altLang="en-US" b="1" dirty="0">
                <a:solidFill>
                  <a:srgbClr val="FF0000"/>
                </a:solidFill>
              </a:rPr>
              <a:t>Tuesday, Dec. 13, 2016</a:t>
            </a:r>
            <a:endParaRPr lang="en-US" altLang="en-US" dirty="0"/>
          </a:p>
          <a:p>
            <a:pPr lvl="1"/>
            <a:r>
              <a:rPr lang="en-US" altLang="en-US" dirty="0"/>
              <a:t>New Time: </a:t>
            </a:r>
            <a:r>
              <a:rPr lang="en-US" altLang="en-US" b="1" dirty="0">
                <a:solidFill>
                  <a:srgbClr val="FF0000"/>
                </a:solidFill>
              </a:rPr>
              <a:t>11:00am - 12:30pm</a:t>
            </a:r>
            <a:endParaRPr lang="en-US" altLang="en-US" dirty="0"/>
          </a:p>
          <a:p>
            <a:pPr lvl="1"/>
            <a:r>
              <a:rPr lang="en-US" altLang="en-US" dirty="0"/>
              <a:t>Location: </a:t>
            </a:r>
            <a:r>
              <a:rPr lang="en-US" altLang="en-US" b="1" dirty="0">
                <a:solidFill>
                  <a:srgbClr val="FF0000"/>
                </a:solidFill>
              </a:rPr>
              <a:t>classroom #27321 (</a:t>
            </a:r>
            <a:r>
              <a:rPr lang="ar-EG" altLang="en-US" b="1" dirty="0">
                <a:solidFill>
                  <a:srgbClr val="FF0000"/>
                </a:solidFill>
              </a:rPr>
              <a:t>قاعة 4د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 dirty="0"/>
              <a:t>Coverage: lecture #1 </a:t>
            </a:r>
            <a:r>
              <a:rPr lang="en-US" altLang="en-US" dirty="0">
                <a:sym typeface="Wingdings" panose="05000000000000000000" pitchFamily="2" charset="2"/>
              </a:rPr>
              <a:t> lecture #6</a:t>
            </a:r>
            <a:endParaRPr lang="en-US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</a:t>
            </a: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/>
              <a:t>Sunday 12:00pm-1:00pm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79388" y="246063"/>
          <a:ext cx="8785226" cy="2349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1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Micro-operations</a:t>
                      </a:r>
                    </a:p>
                  </a:txBody>
                  <a:tcPr marL="91443" marR="91443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Timing</a:t>
                      </a:r>
                    </a:p>
                  </a:txBody>
                  <a:tcPr marL="91443" marR="91443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 Control 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Signals</a:t>
                      </a:r>
                    </a:p>
                  </a:txBody>
                  <a:tcPr marL="91443" marR="91443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14">
                <a:tc rowSpan="3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Fetch:</a:t>
                      </a: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MAR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[PC]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53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MBR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Memory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PC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[PC] +1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14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IR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[MBR]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9388" y="2593975"/>
          <a:ext cx="8785226" cy="151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296">
                <a:tc rowSpan="3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Indirect:</a:t>
                      </a: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MAR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[IR-address]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96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MBR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Memory</a:t>
                      </a: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800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96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IR-address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[MBR]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9388" y="4106863"/>
          <a:ext cx="8785226" cy="256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984">
                <a:tc rowSpan="3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Interrupt:</a:t>
                      </a: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MBR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[PC]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88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Save-address</a:t>
                      </a:r>
                    </a:p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     PC  Routine-address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984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Memory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[MBR]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800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269">
                <a:tc gridSpan="3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Read control signal to system bus.</a:t>
                      </a:r>
                    </a:p>
                    <a:p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Write control signal to system bus.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Internal Organization</a:t>
            </a:r>
          </a:p>
        </p:txBody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50938"/>
            <a:ext cx="6480175" cy="5394325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Usually a single internal bus.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Gates control movement of data onto and off the bus.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Control signals control data transfer to and from external systems bus.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Temporary registers needed for proper operation of ALU.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Example: ADD X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</a:rPr>
              <a:t>					t</a:t>
            </a:r>
            <a:r>
              <a:rPr lang="en-US" altLang="en-US" sz="2600" baseline="-250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</a:rPr>
              <a:t>: MAR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[IR-address]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					t</a:t>
            </a:r>
            <a:r>
              <a:rPr lang="en-US" altLang="en-US" sz="2600" baseline="-2500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</a:rPr>
              <a:t>MBR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Memory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					   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</a:rPr>
              <a:t>Y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[AC]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					t</a:t>
            </a:r>
            <a:r>
              <a:rPr lang="en-US" altLang="en-US" sz="2600" baseline="-2500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</a:rPr>
              <a:t>Z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[MBR] + [Y]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					t</a:t>
            </a:r>
            <a:r>
              <a:rPr lang="en-US" altLang="en-US" sz="2600" baseline="-25000">
                <a:solidFill>
                  <a:srgbClr val="0000CC"/>
                </a:solidFill>
                <a:latin typeface="Arial" panose="020B0604020202020204" pitchFamily="34" charset="0"/>
              </a:rPr>
              <a:t>4</a:t>
            </a: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</a:rPr>
              <a:t>AC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[Z]</a:t>
            </a:r>
            <a:endParaRPr lang="en-GB" altLang="en-US" sz="260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565900" y="0"/>
            <a:ext cx="2543175" cy="6858000"/>
            <a:chOff x="6565900" y="0"/>
            <a:chExt cx="2543175" cy="6858000"/>
          </a:xfrm>
        </p:grpSpPr>
        <p:grpSp>
          <p:nvGrpSpPr>
            <p:cNvPr id="24581" name="Group 4"/>
            <p:cNvGrpSpPr>
              <a:grpSpLocks/>
            </p:cNvGrpSpPr>
            <p:nvPr/>
          </p:nvGrpSpPr>
          <p:grpSpPr bwMode="auto">
            <a:xfrm>
              <a:off x="6565900" y="0"/>
              <a:ext cx="2543175" cy="6858000"/>
              <a:chOff x="4136" y="0"/>
              <a:chExt cx="1602" cy="4320"/>
            </a:xfrm>
          </p:grpSpPr>
          <p:pic>
            <p:nvPicPr>
              <p:cNvPr id="24584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411"/>
              <a:stretch>
                <a:fillRect/>
              </a:stretch>
            </p:blipFill>
            <p:spPr bwMode="auto">
              <a:xfrm>
                <a:off x="4136" y="0"/>
                <a:ext cx="1602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85" name="Text Box 6"/>
              <p:cNvSpPr txBox="1">
                <a:spLocks noChangeArrowheads="1"/>
              </p:cNvSpPr>
              <p:nvPr/>
            </p:nvSpPr>
            <p:spPr bwMode="auto">
              <a:xfrm>
                <a:off x="4812" y="3532"/>
                <a:ext cx="436" cy="24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sz="500" b="1"/>
              </a:p>
              <a:p>
                <a:pPr algn="ctr"/>
                <a:r>
                  <a:rPr lang="en-US" altLang="en-US" sz="1400" b="1"/>
                  <a:t>ALU</a:t>
                </a:r>
              </a:p>
              <a:p>
                <a:pPr algn="ctr"/>
                <a:endParaRPr lang="en-US" altLang="en-US" sz="600" b="1"/>
              </a:p>
            </p:txBody>
          </p:sp>
        </p:grpSp>
        <p:cxnSp>
          <p:nvCxnSpPr>
            <p:cNvPr id="24582" name="Straight Arrow Connector 33"/>
            <p:cNvCxnSpPr>
              <a:cxnSpLocks noChangeShapeType="1"/>
            </p:cNvCxnSpPr>
            <p:nvPr/>
          </p:nvCxnSpPr>
          <p:spPr bwMode="auto">
            <a:xfrm>
              <a:off x="7956376" y="705712"/>
              <a:ext cx="79246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3" name="Oval 34"/>
            <p:cNvSpPr>
              <a:spLocks noChangeArrowheads="1"/>
            </p:cNvSpPr>
            <p:nvPr/>
          </p:nvSpPr>
          <p:spPr bwMode="auto">
            <a:xfrm flipH="1">
              <a:off x="8471936" y="666504"/>
              <a:ext cx="72008" cy="720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the Control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wide variety of techniques have been used.</a:t>
            </a:r>
          </a:p>
          <a:p>
            <a:r>
              <a:rPr lang="en-US" altLang="en-US"/>
              <a:t>Most of them fall into one of two categories: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Hardwired implementation</a:t>
            </a:r>
          </a:p>
          <a:p>
            <a:pPr marL="1314450" lvl="2" indent="-457200"/>
            <a:r>
              <a:rPr lang="en-US" altLang="en-US"/>
              <a:t>Control signals are generated by a state machine </a:t>
            </a:r>
            <a:r>
              <a:rPr lang="en-US" altLang="en-US" b="1"/>
              <a:t>circuit</a:t>
            </a:r>
            <a:r>
              <a:rPr lang="en-US" altLang="en-US"/>
              <a:t>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Microprogrammed implementation</a:t>
            </a:r>
          </a:p>
          <a:p>
            <a:pPr marL="1314450" lvl="2" indent="-457200"/>
            <a:r>
              <a:rPr lang="en-US" altLang="en-US"/>
              <a:t>Control signals are generated by a </a:t>
            </a:r>
            <a:r>
              <a:rPr lang="en-US" altLang="en-US" b="1"/>
              <a:t>program</a:t>
            </a:r>
            <a:r>
              <a:rPr lang="en-US" altLang="en-US"/>
              <a:t> similar to machine language programs.</a:t>
            </a:r>
          </a:p>
          <a:p>
            <a:pPr marL="914400" lvl="1" indent="-457200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6" t="41251" r="14995" b="9801"/>
          <a:stretch>
            <a:fillRect/>
          </a:stretch>
        </p:blipFill>
        <p:spPr bwMode="auto">
          <a:xfrm>
            <a:off x="3995738" y="3573463"/>
            <a:ext cx="3671887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Hardwired Implementation</a:t>
            </a:r>
          </a:p>
        </p:txBody>
      </p:sp>
      <p:pic>
        <p:nvPicPr>
          <p:cNvPr id="1131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3" r="19850" b="90965"/>
          <a:stretch>
            <a:fillRect/>
          </a:stretch>
        </p:blipFill>
        <p:spPr bwMode="auto">
          <a:xfrm>
            <a:off x="4500563" y="1268413"/>
            <a:ext cx="27352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5" t="6448" r="16602" b="69063"/>
          <a:stretch>
            <a:fillRect/>
          </a:stretch>
        </p:blipFill>
        <p:spPr bwMode="auto">
          <a:xfrm>
            <a:off x="3708400" y="1628775"/>
            <a:ext cx="38163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1" t="28352" r="16602" b="56194"/>
          <a:stretch>
            <a:fillRect/>
          </a:stretch>
        </p:blipFill>
        <p:spPr bwMode="auto">
          <a:xfrm>
            <a:off x="4140200" y="2852738"/>
            <a:ext cx="33845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68" r="83809" b="30399"/>
          <a:stretch>
            <a:fillRect/>
          </a:stretch>
        </p:blipFill>
        <p:spPr bwMode="auto">
          <a:xfrm>
            <a:off x="107950" y="4652963"/>
            <a:ext cx="14398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7" t="45114" r="67619" b="14943"/>
          <a:stretch>
            <a:fillRect/>
          </a:stretch>
        </p:blipFill>
        <p:spPr bwMode="auto">
          <a:xfrm>
            <a:off x="1476375" y="3789363"/>
            <a:ext cx="15113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3" t="45114" r="53856" b="14943"/>
          <a:stretch>
            <a:fillRect/>
          </a:stretch>
        </p:blipFill>
        <p:spPr bwMode="auto">
          <a:xfrm>
            <a:off x="2771775" y="3789363"/>
            <a:ext cx="14398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3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5" t="39943" r="-1607" b="7217"/>
          <a:stretch>
            <a:fillRect/>
          </a:stretch>
        </p:blipFill>
        <p:spPr bwMode="auto">
          <a:xfrm>
            <a:off x="7380288" y="3500438"/>
            <a:ext cx="17637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3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1" t="86336" r="14174"/>
          <a:stretch>
            <a:fillRect/>
          </a:stretch>
        </p:blipFill>
        <p:spPr bwMode="auto">
          <a:xfrm>
            <a:off x="3851275" y="6092825"/>
            <a:ext cx="388937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258888" y="1989138"/>
            <a:ext cx="1081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 b="1"/>
              <a:t>Control</a:t>
            </a:r>
          </a:p>
          <a:p>
            <a:pPr algn="ctr"/>
            <a:r>
              <a:rPr lang="en-CA" altLang="en-US" sz="2000" b="1"/>
              <a:t>Unit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1913" y="2016125"/>
            <a:ext cx="6553200" cy="4608513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32138" y="2668588"/>
            <a:ext cx="71913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/>
              <a:t>ICC</a:t>
            </a:r>
            <a:endParaRPr lang="en-US" b="1" dirty="0"/>
          </a:p>
        </p:txBody>
      </p:sp>
      <p:cxnSp>
        <p:nvCxnSpPr>
          <p:cNvPr id="37" name="Shape 36"/>
          <p:cNvCxnSpPr>
            <a:cxnSpLocks noChangeShapeType="1"/>
          </p:cNvCxnSpPr>
          <p:nvPr/>
        </p:nvCxnSpPr>
        <p:spPr bwMode="auto">
          <a:xfrm rot="16200000" flipH="1">
            <a:off x="3246438" y="3141663"/>
            <a:ext cx="865187" cy="719137"/>
          </a:xfrm>
          <a:prstGeom prst="bentConnector3">
            <a:avLst>
              <a:gd name="adj1" fmla="val 100389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hape 36"/>
          <p:cNvCxnSpPr>
            <a:cxnSpLocks noChangeShapeType="1"/>
          </p:cNvCxnSpPr>
          <p:nvPr/>
        </p:nvCxnSpPr>
        <p:spPr bwMode="auto">
          <a:xfrm rot="16200000" flipH="1">
            <a:off x="3462337" y="3213101"/>
            <a:ext cx="720725" cy="431800"/>
          </a:xfrm>
          <a:prstGeom prst="bentConnector3">
            <a:avLst>
              <a:gd name="adj1" fmla="val 100389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/>
        </p:nvSpPr>
        <p:spPr>
          <a:xfrm flipH="1">
            <a:off x="3217863" y="3284538"/>
            <a:ext cx="215900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/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 flipH="1">
            <a:off x="3492500" y="3275013"/>
            <a:ext cx="215900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/>
              <a:t>Q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052888" y="3630613"/>
            <a:ext cx="3529012" cy="2592387"/>
          </a:xfrm>
          <a:prstGeom prst="rect">
            <a:avLst/>
          </a:pr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37188" y="4581525"/>
            <a:ext cx="86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1800" b="1" dirty="0"/>
              <a:t>Core</a:t>
            </a:r>
          </a:p>
          <a:p>
            <a:pPr algn="ctr"/>
            <a:r>
              <a:rPr lang="en-CA" altLang="en-US" sz="1800" b="1" dirty="0"/>
              <a:t>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 animBg="1"/>
      <p:bldP spid="52" grpId="0" animBg="1"/>
      <p:bldP spid="57" grpId="0" animBg="1"/>
      <p:bldP spid="22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Unit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design the core logic, we need to derive a Boolean expression for each control signal.</a:t>
            </a:r>
          </a:p>
          <a:p>
            <a:r>
              <a:rPr lang="en-US" altLang="en-US"/>
              <a:t>Example: let’s derive an expression for C</a:t>
            </a:r>
            <a:r>
              <a:rPr lang="en-US" altLang="en-US" baseline="-25000"/>
              <a:t>5</a:t>
            </a:r>
            <a:r>
              <a:rPr lang="en-US" altLang="en-US"/>
              <a:t> (read data from external bus to MBR)</a:t>
            </a:r>
            <a:endParaRPr lang="en-US" altLang="en-US" baseline="-25000"/>
          </a:p>
          <a:p>
            <a:pPr lvl="1"/>
            <a:r>
              <a:rPr lang="en-US" altLang="en-US"/>
              <a:t>Suppose instruction subcycles are encoded by control signals P &amp; Q s.t. </a:t>
            </a:r>
            <a:r>
              <a:rPr lang="en-US" altLang="en-US">
                <a:sym typeface="Wingdings" panose="05000000000000000000" pitchFamily="2" charset="2"/>
              </a:rPr>
              <a:t>PQ=00  </a:t>
            </a:r>
            <a:r>
              <a:rPr lang="en-US" altLang="en-US"/>
              <a:t>Fetch</a:t>
            </a:r>
            <a:r>
              <a:rPr lang="en-US" altLang="en-US">
                <a:sym typeface="Wingdings" panose="05000000000000000000" pitchFamily="2" charset="2"/>
              </a:rPr>
              <a:t>, PQ=01  Indirect, PQ=10  Execute, PQ=11  Interrupt.</a:t>
            </a:r>
          </a:p>
          <a:p>
            <a:pPr lvl="1"/>
            <a:r>
              <a:rPr lang="en-US" altLang="en-US"/>
              <a:t>Suppose C</a:t>
            </a:r>
            <a:r>
              <a:rPr lang="en-US" altLang="en-US" baseline="-25000"/>
              <a:t>5</a:t>
            </a:r>
            <a:r>
              <a:rPr lang="en-US" altLang="en-US"/>
              <a:t> should be </a:t>
            </a:r>
            <a:r>
              <a:rPr lang="en-US" altLang="en-US" b="1"/>
              <a:t>activated</a:t>
            </a:r>
            <a:r>
              <a:rPr lang="en-US" altLang="en-US"/>
              <a:t> in:</a:t>
            </a:r>
          </a:p>
          <a:p>
            <a:pPr lvl="2"/>
            <a:r>
              <a:rPr lang="en-US" altLang="en-US"/>
              <a:t>Step 2 (T</a:t>
            </a:r>
            <a:r>
              <a:rPr lang="en-US" altLang="en-US" baseline="-25000"/>
              <a:t>2</a:t>
            </a:r>
            <a:r>
              <a:rPr lang="en-US" altLang="en-US"/>
              <a:t>) during fetch and indirect subcycles.</a:t>
            </a:r>
          </a:p>
          <a:p>
            <a:pPr lvl="2"/>
            <a:r>
              <a:rPr lang="en-US" altLang="en-US"/>
              <a:t>Step 3 (T</a:t>
            </a:r>
            <a:r>
              <a:rPr lang="en-US" altLang="en-US" baseline="-25000"/>
              <a:t>3</a:t>
            </a:r>
            <a:r>
              <a:rPr lang="en-US" altLang="en-US"/>
              <a:t>) during execution of ADD (I</a:t>
            </a:r>
            <a:r>
              <a:rPr lang="en-US" altLang="en-US" baseline="-25000"/>
              <a:t>5</a:t>
            </a:r>
            <a:r>
              <a:rPr lang="en-US" altLang="en-US"/>
              <a:t>) and AND (I</a:t>
            </a:r>
            <a:r>
              <a:rPr lang="en-US" altLang="en-US" baseline="-25000"/>
              <a:t>8</a:t>
            </a:r>
            <a:r>
              <a:rPr lang="en-US" altLang="en-US"/>
              <a:t>) instructions.</a:t>
            </a:r>
          </a:p>
          <a:p>
            <a:pPr lvl="1"/>
            <a:r>
              <a:rPr lang="en-US" altLang="en-US"/>
              <a:t>Boolean expression for C</a:t>
            </a:r>
            <a:r>
              <a:rPr lang="en-US" altLang="en-US" baseline="-25000"/>
              <a:t>5</a:t>
            </a:r>
            <a:r>
              <a:rPr lang="en-US" altLang="en-US"/>
              <a:t>: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87450" y="6092825"/>
          <a:ext cx="68056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3200400" imgH="304560" progId="Equation.3">
                  <p:embed/>
                </p:oleObj>
              </mc:Choice>
              <mc:Fallback>
                <p:oleObj name="Equation" r:id="rId3" imgW="3200400" imgH="30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092825"/>
                        <a:ext cx="680561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Problems with Hardwired Design</a:t>
            </a:r>
          </a:p>
        </p:txBody>
      </p:sp>
      <p:sp>
        <p:nvSpPr>
          <p:cNvPr id="276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Complex sequencing &amp; micro-operation logic.</a:t>
            </a:r>
          </a:p>
          <a:p>
            <a:r>
              <a:rPr lang="en-US" altLang="en-US"/>
              <a:t>Difficult to design and test.</a:t>
            </a:r>
          </a:p>
          <a:p>
            <a:r>
              <a:rPr lang="en-US" altLang="en-US"/>
              <a:t>Inflexible design.</a:t>
            </a:r>
          </a:p>
          <a:p>
            <a:pPr lvl="1"/>
            <a:r>
              <a:rPr lang="en-US" altLang="en-US"/>
              <a:t>Difficult to add new instructions.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 dirty="0"/>
              <a:t>Stallings, Chapter 19:</a:t>
            </a:r>
          </a:p>
          <a:p>
            <a:pPr lvl="1"/>
            <a:r>
              <a:rPr lang="en-US" altLang="en-US" dirty="0"/>
              <a:t>URL: </a:t>
            </a:r>
            <a:r>
              <a:rPr lang="en-US" altLang="en-US" dirty="0">
                <a:hlinkClick r:id="rId2"/>
              </a:rPr>
              <a:t>http://www.ecs.csun.edu/~cputnam/Comp546/Stallings-Appendices/19-Control_Unit.pdf</a:t>
            </a:r>
            <a:endParaRPr lang="en-US" altLang="en-US" dirty="0"/>
          </a:p>
          <a:p>
            <a:pPr lvl="1"/>
            <a:r>
              <a:rPr lang="en-US" altLang="en-US" dirty="0"/>
              <a:t>Pages 1 – 24</a:t>
            </a:r>
          </a:p>
          <a:p>
            <a:pPr lvl="1"/>
            <a:r>
              <a:rPr lang="en-US" altLang="en-US" dirty="0"/>
              <a:t>Pages 30 – 35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981075"/>
            <a:ext cx="8785225" cy="1366838"/>
          </a:xfrm>
          <a:noFill/>
        </p:spPr>
        <p:txBody>
          <a:bodyPr anchor="t"/>
          <a:lstStyle/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19. Control Unit Operation</a:t>
            </a:r>
            <a:br>
              <a:rPr lang="en-US" alt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(Online Appendix)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95288" y="908050"/>
            <a:ext cx="8208962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056063" y="660400"/>
            <a:ext cx="2798762" cy="1358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Sequence of arithmetic and logic functions</a:t>
            </a:r>
          </a:p>
          <a:p>
            <a:pPr>
              <a:spcBef>
                <a:spcPct val="50000"/>
              </a:spcBef>
            </a:pPr>
            <a:endParaRPr lang="en-US" altLang="en-US" sz="30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536825" y="1174750"/>
            <a:ext cx="1519238" cy="309563"/>
          </a:xfrm>
          <a:prstGeom prst="rightArrow">
            <a:avLst>
              <a:gd name="adj1" fmla="val 50000"/>
              <a:gd name="adj2" fmla="val 122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864350" y="1174750"/>
            <a:ext cx="1519238" cy="309563"/>
          </a:xfrm>
          <a:prstGeom prst="rightArrow">
            <a:avLst>
              <a:gd name="adj1" fmla="val 50000"/>
              <a:gd name="adj2" fmla="val 122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366963" y="893763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Data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396163" y="836613"/>
            <a:ext cx="113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Results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824288" y="260350"/>
            <a:ext cx="3284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Customized hardware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011613" y="5251450"/>
            <a:ext cx="2871787" cy="1289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91440" rIns="0" bIns="9144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General-purpose arithmetic and logic functions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2476500" y="5784850"/>
            <a:ext cx="1519238" cy="307975"/>
          </a:xfrm>
          <a:prstGeom prst="rightArrow">
            <a:avLst>
              <a:gd name="adj1" fmla="val 50000"/>
              <a:gd name="adj2" fmla="val 1233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6878638" y="5797550"/>
            <a:ext cx="1519237" cy="295275"/>
          </a:xfrm>
          <a:prstGeom prst="rightArrow">
            <a:avLst>
              <a:gd name="adj1" fmla="val 50000"/>
              <a:gd name="adj2" fmla="val 1286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320925" y="5503863"/>
            <a:ext cx="83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Data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396163" y="5445125"/>
            <a:ext cx="113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Results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622800" y="3460750"/>
            <a:ext cx="1735138" cy="8318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Instruction Interpreter</a:t>
            </a: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5076825" y="2492375"/>
            <a:ext cx="719138" cy="950913"/>
          </a:xfrm>
          <a:prstGeom prst="downArrow">
            <a:avLst>
              <a:gd name="adj1" fmla="val 33333"/>
              <a:gd name="adj2" fmla="val 366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34963" y="2276475"/>
            <a:ext cx="83899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551488" y="2508250"/>
            <a:ext cx="1519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Instruction codes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537200" y="4329113"/>
            <a:ext cx="122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Control signals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 rot="-2168297">
            <a:off x="-157163" y="852488"/>
            <a:ext cx="304165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3399"/>
                </a:solidFill>
              </a:rPr>
              <a:t>Programming in H/W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 rot="-2110948">
            <a:off x="-146050" y="2973388"/>
            <a:ext cx="306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3399"/>
                </a:solidFill>
              </a:rPr>
              <a:t>Programming in S/W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7235825" y="2492375"/>
            <a:ext cx="1868488" cy="197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>
            <a:spAutoFit/>
          </a:bodyPr>
          <a:lstStyle>
            <a:lvl1pPr marL="168275" indent="-168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Each code is an instruction.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A sequence of codes (or instructions) is called </a:t>
            </a:r>
            <a:r>
              <a:rPr lang="en-US" altLang="en-US" sz="20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190" name="AutoShape 22"/>
          <p:cNvSpPr>
            <a:spLocks/>
          </p:cNvSpPr>
          <p:nvPr/>
        </p:nvSpPr>
        <p:spPr bwMode="auto">
          <a:xfrm>
            <a:off x="2051050" y="3500438"/>
            <a:ext cx="360363" cy="3024187"/>
          </a:xfrm>
          <a:prstGeom prst="leftBrace">
            <a:avLst>
              <a:gd name="adj1" fmla="val 69934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474788" y="4184650"/>
            <a:ext cx="73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FF3300"/>
                </a:solidFill>
              </a:rPr>
              <a:t>CPU</a:t>
            </a:r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auto">
          <a:xfrm>
            <a:off x="5076825" y="4292600"/>
            <a:ext cx="719138" cy="950913"/>
          </a:xfrm>
          <a:prstGeom prst="downArrow">
            <a:avLst>
              <a:gd name="adj1" fmla="val 33333"/>
              <a:gd name="adj2" fmla="val 366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Micro-operations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81075"/>
            <a:ext cx="8540750" cy="5805488"/>
          </a:xfrm>
          <a:noFill/>
        </p:spPr>
        <p:txBody>
          <a:bodyPr/>
          <a:lstStyle/>
          <a:p>
            <a:r>
              <a:rPr lang="en-GB" altLang="en-US" dirty="0"/>
              <a:t>A computer executes </a:t>
            </a:r>
            <a:r>
              <a:rPr lang="en-GB" altLang="en-US" dirty="0">
                <a:solidFill>
                  <a:srgbClr val="3333FF"/>
                </a:solidFill>
              </a:rPr>
              <a:t>programs</a:t>
            </a:r>
            <a:r>
              <a:rPr lang="en-GB" altLang="en-US" dirty="0"/>
              <a:t>.</a:t>
            </a:r>
          </a:p>
          <a:p>
            <a:r>
              <a:rPr lang="en-GB" altLang="en-US" dirty="0"/>
              <a:t>A program is a sequence of instructions </a:t>
            </a:r>
            <a:r>
              <a:rPr lang="en-GB" altLang="en-US" dirty="0">
                <a:sym typeface="Wingdings" panose="05000000000000000000" pitchFamily="2" charset="2"/>
              </a:rPr>
              <a:t> </a:t>
            </a:r>
            <a:r>
              <a:rPr lang="en-GB" altLang="en-US" dirty="0">
                <a:solidFill>
                  <a:srgbClr val="3333FF"/>
                </a:solidFill>
              </a:rPr>
              <a:t>instruction cycles</a:t>
            </a:r>
            <a:r>
              <a:rPr lang="en-GB" altLang="en-US" dirty="0"/>
              <a:t>.</a:t>
            </a:r>
          </a:p>
          <a:p>
            <a:r>
              <a:rPr lang="en-GB" altLang="en-US" dirty="0"/>
              <a:t>Each instruction is made up of smaller units (</a:t>
            </a:r>
            <a:r>
              <a:rPr lang="en-GB" altLang="en-US" dirty="0" err="1">
                <a:solidFill>
                  <a:srgbClr val="3333FF"/>
                </a:solidFill>
              </a:rPr>
              <a:t>subcycles</a:t>
            </a:r>
            <a:r>
              <a:rPr lang="en-GB" altLang="en-US" dirty="0"/>
              <a:t>).</a:t>
            </a:r>
          </a:p>
          <a:p>
            <a:pPr lvl="1"/>
            <a:r>
              <a:rPr lang="en-GB" altLang="en-US" sz="2600" dirty="0"/>
              <a:t>e.g., fetch/execute </a:t>
            </a:r>
            <a:r>
              <a:rPr lang="en-GB" altLang="en-US" sz="2600" dirty="0" err="1"/>
              <a:t>subcycles</a:t>
            </a:r>
            <a:r>
              <a:rPr lang="en-GB" altLang="en-US" sz="2600" dirty="0"/>
              <a:t>.</a:t>
            </a:r>
          </a:p>
          <a:p>
            <a:r>
              <a:rPr lang="en-GB" altLang="en-US" dirty="0"/>
              <a:t>Each </a:t>
            </a:r>
            <a:r>
              <a:rPr lang="en-GB" altLang="en-US" dirty="0" err="1"/>
              <a:t>subcycle</a:t>
            </a:r>
            <a:r>
              <a:rPr lang="en-GB" altLang="en-US" dirty="0"/>
              <a:t> has a number of </a:t>
            </a:r>
            <a:r>
              <a:rPr lang="en-GB" altLang="en-US" dirty="0">
                <a:solidFill>
                  <a:srgbClr val="0033CC"/>
                </a:solidFill>
              </a:rPr>
              <a:t>steps.</a:t>
            </a:r>
          </a:p>
          <a:p>
            <a:r>
              <a:rPr lang="en-GB" altLang="en-US" dirty="0"/>
              <a:t>Each step has a number of </a:t>
            </a:r>
            <a:r>
              <a:rPr lang="en-GB" altLang="en-US" dirty="0">
                <a:solidFill>
                  <a:srgbClr val="0033CC"/>
                </a:solidFill>
              </a:rPr>
              <a:t>micro-operations</a:t>
            </a:r>
            <a:r>
              <a:rPr lang="en-GB" altLang="en-US" dirty="0"/>
              <a:t>.</a:t>
            </a:r>
          </a:p>
          <a:p>
            <a:r>
              <a:rPr lang="en-GB" altLang="en-US" dirty="0"/>
              <a:t>Each micro-operation does very little.</a:t>
            </a:r>
          </a:p>
          <a:p>
            <a:r>
              <a:rPr lang="en-GB" altLang="en-US" dirty="0"/>
              <a:t>Micro-operation is an atomic operation of CPU.</a:t>
            </a:r>
          </a:p>
          <a:p>
            <a:r>
              <a:rPr lang="en-GB" altLang="en-US" dirty="0"/>
              <a:t>Any instruction is a sequence of micro-operations.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97850" cy="838200"/>
          </a:xfrm>
        </p:spPr>
        <p:txBody>
          <a:bodyPr/>
          <a:lstStyle/>
          <a:p>
            <a:r>
              <a:rPr lang="en-GB" altLang="en-US"/>
              <a:t>Constituent Elements of Prog. Execution</a:t>
            </a:r>
          </a:p>
        </p:txBody>
      </p:sp>
      <p:pic>
        <p:nvPicPr>
          <p:cNvPr id="1099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77"/>
          <a:stretch>
            <a:fillRect/>
          </a:stretch>
        </p:blipFill>
        <p:spPr bwMode="auto">
          <a:xfrm>
            <a:off x="0" y="1296988"/>
            <a:ext cx="914400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5"/>
          <a:stretch>
            <a:fillRect/>
          </a:stretch>
        </p:blipFill>
        <p:spPr bwMode="auto">
          <a:xfrm>
            <a:off x="0" y="1296988"/>
            <a:ext cx="9144000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34"/>
          <a:stretch>
            <a:fillRect/>
          </a:stretch>
        </p:blipFill>
        <p:spPr bwMode="auto">
          <a:xfrm>
            <a:off x="0" y="1296988"/>
            <a:ext cx="9144000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988"/>
            <a:ext cx="914400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50" y="5661025"/>
            <a:ext cx="1584325" cy="50482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11413" y="5661025"/>
            <a:ext cx="720725" cy="50482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03575" y="5661025"/>
            <a:ext cx="792163" cy="50482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5661025"/>
            <a:ext cx="684213" cy="50482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16013" y="6064250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step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339975" y="6064250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step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-107950" y="6064250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step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03575" y="6064250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Text Box 3"/>
          <p:cNvSpPr txBox="1">
            <a:spLocks noChangeArrowheads="1"/>
          </p:cNvSpPr>
          <p:nvPr/>
        </p:nvSpPr>
        <p:spPr bwMode="auto">
          <a:xfrm>
            <a:off x="2987675" y="1128713"/>
            <a:ext cx="3168650" cy="5476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/>
              <a:t>0000000001100100</a:t>
            </a:r>
          </a:p>
        </p:txBody>
      </p:sp>
      <p:sp>
        <p:nvSpPr>
          <p:cNvPr id="1101828" name="Text Box 4"/>
          <p:cNvSpPr txBox="1">
            <a:spLocks noChangeArrowheads="1"/>
          </p:cNvSpPr>
          <p:nvPr/>
        </p:nvSpPr>
        <p:spPr bwMode="auto">
          <a:xfrm>
            <a:off x="2987675" y="1679575"/>
            <a:ext cx="3168650" cy="5476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/>
              <a:t>0001000000100000</a:t>
            </a:r>
          </a:p>
        </p:txBody>
      </p:sp>
      <p:sp>
        <p:nvSpPr>
          <p:cNvPr id="1101829" name="Text Box 5"/>
          <p:cNvSpPr txBox="1">
            <a:spLocks noChangeArrowheads="1"/>
          </p:cNvSpPr>
          <p:nvPr/>
        </p:nvSpPr>
        <p:spPr bwMode="auto">
          <a:xfrm>
            <a:off x="2987675" y="2217738"/>
            <a:ext cx="3168650" cy="525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/>
              <a:t>0000000011001000</a:t>
            </a:r>
          </a:p>
        </p:txBody>
      </p:sp>
      <p:sp>
        <p:nvSpPr>
          <p:cNvPr id="1101830" name="Text Box 6"/>
          <p:cNvSpPr txBox="1">
            <a:spLocks noChangeArrowheads="1"/>
          </p:cNvSpPr>
          <p:nvPr/>
        </p:nvSpPr>
        <p:spPr bwMode="auto">
          <a:xfrm>
            <a:off x="2987675" y="2768600"/>
            <a:ext cx="3168650" cy="5254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/>
              <a:t>0001101001101000</a:t>
            </a:r>
          </a:p>
        </p:txBody>
      </p:sp>
      <p:sp>
        <p:nvSpPr>
          <p:cNvPr id="1101831" name="Rectangle 7"/>
          <p:cNvSpPr>
            <a:spLocks noChangeArrowheads="1"/>
          </p:cNvSpPr>
          <p:nvPr/>
        </p:nvSpPr>
        <p:spPr bwMode="auto">
          <a:xfrm>
            <a:off x="2987675" y="1125538"/>
            <a:ext cx="3168650" cy="2735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01832" name="Line 8"/>
          <p:cNvSpPr>
            <a:spLocks noChangeShapeType="1"/>
          </p:cNvSpPr>
          <p:nvPr/>
        </p:nvSpPr>
        <p:spPr bwMode="auto">
          <a:xfrm flipH="1">
            <a:off x="2987675" y="3311525"/>
            <a:ext cx="3154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1833" name="Text Box 9"/>
          <p:cNvSpPr txBox="1">
            <a:spLocks noChangeArrowheads="1"/>
          </p:cNvSpPr>
          <p:nvPr/>
        </p:nvSpPr>
        <p:spPr bwMode="auto">
          <a:xfrm>
            <a:off x="2033588" y="1171575"/>
            <a:ext cx="909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MAR</a:t>
            </a:r>
          </a:p>
        </p:txBody>
      </p:sp>
      <p:sp>
        <p:nvSpPr>
          <p:cNvPr id="1101834" name="Text Box 10"/>
          <p:cNvSpPr txBox="1">
            <a:spLocks noChangeArrowheads="1"/>
          </p:cNvSpPr>
          <p:nvPr/>
        </p:nvSpPr>
        <p:spPr bwMode="auto">
          <a:xfrm>
            <a:off x="2052638" y="1701800"/>
            <a:ext cx="89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MBR</a:t>
            </a:r>
          </a:p>
        </p:txBody>
      </p:sp>
      <p:sp>
        <p:nvSpPr>
          <p:cNvPr id="1101835" name="Text Box 11"/>
          <p:cNvSpPr txBox="1">
            <a:spLocks noChangeArrowheads="1"/>
          </p:cNvSpPr>
          <p:nvPr/>
        </p:nvSpPr>
        <p:spPr bwMode="auto">
          <a:xfrm>
            <a:off x="2319338" y="2265363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PC</a:t>
            </a:r>
          </a:p>
        </p:txBody>
      </p:sp>
      <p:sp>
        <p:nvSpPr>
          <p:cNvPr id="1101836" name="Text Box 12"/>
          <p:cNvSpPr txBox="1">
            <a:spLocks noChangeArrowheads="1"/>
          </p:cNvSpPr>
          <p:nvPr/>
        </p:nvSpPr>
        <p:spPr bwMode="auto">
          <a:xfrm>
            <a:off x="2360613" y="2816225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IR</a:t>
            </a:r>
          </a:p>
        </p:txBody>
      </p:sp>
      <p:sp>
        <p:nvSpPr>
          <p:cNvPr id="1101837" name="Text Box 13"/>
          <p:cNvSpPr txBox="1">
            <a:spLocks noChangeArrowheads="1"/>
          </p:cNvSpPr>
          <p:nvPr/>
        </p:nvSpPr>
        <p:spPr bwMode="auto">
          <a:xfrm>
            <a:off x="2281238" y="3357563"/>
            <a:ext cx="62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AC</a:t>
            </a:r>
          </a:p>
        </p:txBody>
      </p:sp>
      <p:sp>
        <p:nvSpPr>
          <p:cNvPr id="1101838" name="Line 14"/>
          <p:cNvSpPr>
            <a:spLocks noChangeShapeType="1"/>
          </p:cNvSpPr>
          <p:nvPr/>
        </p:nvSpPr>
        <p:spPr bwMode="auto">
          <a:xfrm flipH="1">
            <a:off x="2987675" y="1676400"/>
            <a:ext cx="3154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1839" name="Line 15"/>
          <p:cNvSpPr>
            <a:spLocks noChangeShapeType="1"/>
          </p:cNvSpPr>
          <p:nvPr/>
        </p:nvSpPr>
        <p:spPr bwMode="auto">
          <a:xfrm flipH="1">
            <a:off x="2987675" y="2217738"/>
            <a:ext cx="3154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1840" name="Line 16"/>
          <p:cNvSpPr>
            <a:spLocks noChangeShapeType="1"/>
          </p:cNvSpPr>
          <p:nvPr/>
        </p:nvSpPr>
        <p:spPr bwMode="auto">
          <a:xfrm flipH="1">
            <a:off x="2987675" y="2768600"/>
            <a:ext cx="3154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256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Fetch Subcycle in simple machine</a:t>
            </a:r>
          </a:p>
        </p:txBody>
      </p:sp>
      <p:sp>
        <p:nvSpPr>
          <p:cNvPr id="1101841" name="Rectangle 17"/>
          <p:cNvSpPr>
            <a:spLocks noGrp="1" noChangeArrowheads="1"/>
          </p:cNvSpPr>
          <p:nvPr>
            <p:ph sz="half" idx="4294967295"/>
          </p:nvPr>
        </p:nvSpPr>
        <p:spPr>
          <a:xfrm>
            <a:off x="239713" y="3932238"/>
            <a:ext cx="4187825" cy="2809875"/>
          </a:xfrm>
        </p:spPr>
        <p:txBody>
          <a:bodyPr/>
          <a:lstStyle/>
          <a:p>
            <a:r>
              <a:rPr lang="en-GB" altLang="en-US" sz="2000">
                <a:solidFill>
                  <a:srgbClr val="0033CC"/>
                </a:solidFill>
              </a:rPr>
              <a:t>Memory Address Register (MAR) </a:t>
            </a:r>
          </a:p>
          <a:p>
            <a:pPr lvl="1"/>
            <a:r>
              <a:rPr lang="en-GB" altLang="en-US" sz="2000"/>
              <a:t>Specifies address for read or write operation.</a:t>
            </a:r>
          </a:p>
          <a:p>
            <a:pPr lvl="1"/>
            <a:r>
              <a:rPr lang="en-GB" altLang="en-US" sz="2000"/>
              <a:t>Connected to address bus.</a:t>
            </a:r>
          </a:p>
          <a:p>
            <a:r>
              <a:rPr lang="en-GB" altLang="en-US" sz="2000">
                <a:solidFill>
                  <a:srgbClr val="0033CC"/>
                </a:solidFill>
              </a:rPr>
              <a:t>Memory Buffer Register (MBR) </a:t>
            </a:r>
          </a:p>
          <a:p>
            <a:pPr lvl="1"/>
            <a:r>
              <a:rPr lang="en-GB" altLang="en-US" sz="2000"/>
              <a:t>Holds data to write or last data read.</a:t>
            </a:r>
          </a:p>
          <a:p>
            <a:pPr lvl="1"/>
            <a:r>
              <a:rPr lang="en-GB" altLang="en-US" sz="2000"/>
              <a:t>Connected to data bus.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half" idx="4294967295"/>
          </p:nvPr>
        </p:nvSpPr>
        <p:spPr>
          <a:xfrm>
            <a:off x="4716463" y="3932238"/>
            <a:ext cx="4176712" cy="2809875"/>
          </a:xfrm>
        </p:spPr>
        <p:txBody>
          <a:bodyPr/>
          <a:lstStyle/>
          <a:p>
            <a:r>
              <a:rPr lang="en-US" altLang="en-US" sz="2000">
                <a:solidFill>
                  <a:srgbClr val="0033CC"/>
                </a:solidFill>
              </a:rPr>
              <a:t>Program Counter (PC) </a:t>
            </a:r>
          </a:p>
          <a:p>
            <a:pPr lvl="1"/>
            <a:r>
              <a:rPr lang="en-US" altLang="en-US" sz="2000"/>
              <a:t>Holds address of next instruction to be fetched.</a:t>
            </a:r>
          </a:p>
          <a:p>
            <a:r>
              <a:rPr lang="en-US" altLang="en-US" sz="2000">
                <a:solidFill>
                  <a:srgbClr val="0033CC"/>
                </a:solidFill>
              </a:rPr>
              <a:t>Instruction Register (IR) </a:t>
            </a:r>
          </a:p>
          <a:p>
            <a:pPr lvl="1"/>
            <a:r>
              <a:rPr lang="en-US" altLang="en-US" sz="2000"/>
              <a:t>Holds last instruction fetched (being executed).</a:t>
            </a:r>
          </a:p>
          <a:p>
            <a:r>
              <a:rPr lang="en-US" altLang="en-US" sz="2000">
                <a:solidFill>
                  <a:srgbClr val="0033CC"/>
                </a:solidFill>
              </a:rPr>
              <a:t>Accumulator (AC)</a:t>
            </a:r>
          </a:p>
          <a:p>
            <a:pPr lvl="1"/>
            <a:r>
              <a:rPr lang="en-US" altLang="en-US" sz="2000"/>
              <a:t>Acts as implicit operand.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27" grpId="0" animBg="1"/>
      <p:bldP spid="1101828" grpId="0" animBg="1"/>
      <p:bldP spid="1101829" grpId="0" animBg="1"/>
      <p:bldP spid="1101830" grpId="0" animBg="1"/>
      <p:bldP spid="1101831" grpId="0" animBg="1"/>
      <p:bldP spid="1101833" grpId="0"/>
      <p:bldP spid="1101834" grpId="0"/>
      <p:bldP spid="1101835" grpId="0"/>
      <p:bldP spid="1101836" grpId="0"/>
      <p:bldP spid="1101837" grpId="0"/>
      <p:bldP spid="1101841" grpId="0" build="p"/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Fetch Sequence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686800" cy="5095875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sz="2600"/>
              <a:t>Address of next instruction is in PC.</a:t>
            </a:r>
          </a:p>
          <a:p>
            <a:pPr>
              <a:lnSpc>
                <a:spcPct val="120000"/>
              </a:lnSpc>
            </a:pPr>
            <a:r>
              <a:rPr lang="en-GB" altLang="en-US" sz="2600"/>
              <a:t>Address in </a:t>
            </a:r>
            <a:r>
              <a:rPr lang="en-GB" altLang="en-US" sz="2600" b="1"/>
              <a:t>PC is copied to MAR</a:t>
            </a:r>
            <a:r>
              <a:rPr lang="en-GB" altLang="en-US" sz="2600"/>
              <a:t>.</a:t>
            </a:r>
          </a:p>
          <a:p>
            <a:pPr>
              <a:lnSpc>
                <a:spcPct val="120000"/>
              </a:lnSpc>
            </a:pPr>
            <a:r>
              <a:rPr lang="en-GB" altLang="en-US" sz="2600"/>
              <a:t>Memory location (pointed to by MAR) is </a:t>
            </a:r>
            <a:r>
              <a:rPr lang="en-GB" altLang="en-US" sz="2600" b="1"/>
              <a:t>read to MBR</a:t>
            </a:r>
            <a:r>
              <a:rPr lang="en-GB" altLang="en-US" sz="2600"/>
              <a:t>. </a:t>
            </a:r>
          </a:p>
          <a:p>
            <a:pPr lvl="1">
              <a:lnSpc>
                <a:spcPct val="120000"/>
              </a:lnSpc>
            </a:pPr>
            <a:r>
              <a:rPr lang="en-GB" altLang="en-US" sz="2200"/>
              <a:t>Address in MAR is placed on address bus.</a:t>
            </a:r>
          </a:p>
          <a:p>
            <a:pPr lvl="1">
              <a:lnSpc>
                <a:spcPct val="120000"/>
              </a:lnSpc>
            </a:pPr>
            <a:r>
              <a:rPr lang="en-GB" altLang="en-US" sz="2200"/>
              <a:t>Control unit issues READ command.</a:t>
            </a:r>
          </a:p>
          <a:p>
            <a:pPr lvl="1">
              <a:lnSpc>
                <a:spcPct val="120000"/>
              </a:lnSpc>
            </a:pPr>
            <a:r>
              <a:rPr lang="en-GB" altLang="en-US" sz="2200"/>
              <a:t>Result (data from memory) appears on data bus.</a:t>
            </a:r>
          </a:p>
          <a:p>
            <a:pPr lvl="1">
              <a:lnSpc>
                <a:spcPct val="120000"/>
              </a:lnSpc>
            </a:pPr>
            <a:r>
              <a:rPr lang="en-GB" altLang="en-US" sz="2200"/>
              <a:t>Data from data bus is copied into MBR.</a:t>
            </a:r>
          </a:p>
          <a:p>
            <a:pPr>
              <a:lnSpc>
                <a:spcPct val="120000"/>
              </a:lnSpc>
            </a:pPr>
            <a:r>
              <a:rPr lang="en-GB" altLang="en-US" sz="2600"/>
              <a:t>PC is </a:t>
            </a:r>
            <a:r>
              <a:rPr lang="en-GB" altLang="en-US" sz="2600" b="1"/>
              <a:t>incremented by 1</a:t>
            </a:r>
            <a:r>
              <a:rPr lang="en-GB" altLang="en-US" sz="2600"/>
              <a:t> (in parallel with data fetch from memory).</a:t>
            </a:r>
          </a:p>
          <a:p>
            <a:pPr>
              <a:lnSpc>
                <a:spcPct val="120000"/>
              </a:lnSpc>
            </a:pPr>
            <a:r>
              <a:rPr lang="en-GB" altLang="en-US" sz="2600"/>
              <a:t>Data (instruction) is </a:t>
            </a:r>
            <a:r>
              <a:rPr lang="en-GB" altLang="en-US" sz="2600" b="1"/>
              <a:t>moved from MBR to IR</a:t>
            </a:r>
            <a:r>
              <a:rPr lang="en-GB" altLang="en-US" sz="2600"/>
              <a:t>.</a:t>
            </a:r>
          </a:p>
          <a:p>
            <a:pPr>
              <a:lnSpc>
                <a:spcPct val="120000"/>
              </a:lnSpc>
            </a:pPr>
            <a:r>
              <a:rPr lang="en-GB" altLang="en-US" sz="2600"/>
              <a:t>MBR is now free for further data fetches.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Fetch Subcycle (symbolic)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3650"/>
            <a:ext cx="8178800" cy="5218113"/>
          </a:xfrm>
          <a:noFill/>
        </p:spPr>
        <p:txBody>
          <a:bodyPr>
            <a:spAutoFit/>
          </a:bodyPr>
          <a:lstStyle/>
          <a:p>
            <a:pPr marL="287338" indent="-287338"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1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	MAR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[PC]</a:t>
            </a:r>
          </a:p>
          <a:p>
            <a:pPr marL="287338" indent="-287338"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2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	MBR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Memory,</a:t>
            </a:r>
          </a:p>
          <a:p>
            <a:pPr marL="287338" indent="-287338"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        PC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[PC] + I</a:t>
            </a:r>
          </a:p>
          <a:p>
            <a:pPr marL="287338" indent="-287338"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3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	IR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[MBR]</a:t>
            </a:r>
          </a:p>
          <a:p>
            <a:pPr marL="287338" indent="-287338"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(tx = time unit/clock cycle)</a:t>
            </a:r>
          </a:p>
          <a:p>
            <a:pPr marL="287338" indent="-287338"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Micro-operations take equal times.</a:t>
            </a:r>
          </a:p>
          <a:p>
            <a:pPr marL="287338" indent="-287338"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Or</a:t>
            </a:r>
          </a:p>
          <a:p>
            <a:pPr marL="287338" indent="-287338"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1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	MAR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[PC]</a:t>
            </a:r>
          </a:p>
          <a:p>
            <a:pPr marL="287338" indent="-287338"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2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	MBR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Memory</a:t>
            </a:r>
          </a:p>
          <a:p>
            <a:pPr marL="287338" indent="-287338"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3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	PC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[PC] + l,</a:t>
            </a:r>
          </a:p>
          <a:p>
            <a:pPr marL="287338" indent="-287338"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        IR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[MBR]</a:t>
            </a:r>
          </a:p>
        </p:txBody>
      </p:sp>
      <p:sp>
        <p:nvSpPr>
          <p:cNvPr id="1105924" name="Oval 4"/>
          <p:cNvSpPr>
            <a:spLocks noChangeArrowheads="1"/>
          </p:cNvSpPr>
          <p:nvPr/>
        </p:nvSpPr>
        <p:spPr bwMode="auto">
          <a:xfrm>
            <a:off x="1101725" y="1714500"/>
            <a:ext cx="3527425" cy="1008063"/>
          </a:xfrm>
          <a:prstGeom prst="ellipse">
            <a:avLst/>
          </a:prstGeom>
          <a:solidFill>
            <a:srgbClr val="00FF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05925" name="Text Box 5"/>
          <p:cNvSpPr txBox="1">
            <a:spLocks noChangeArrowheads="1"/>
          </p:cNvSpPr>
          <p:nvPr/>
        </p:nvSpPr>
        <p:spPr bwMode="auto">
          <a:xfrm>
            <a:off x="4065588" y="1484313"/>
            <a:ext cx="722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Step</a:t>
            </a:r>
          </a:p>
        </p:txBody>
      </p:sp>
      <p:sp>
        <p:nvSpPr>
          <p:cNvPr id="1105926" name="Oval 6"/>
          <p:cNvSpPr>
            <a:spLocks noChangeArrowheads="1"/>
          </p:cNvSpPr>
          <p:nvPr/>
        </p:nvSpPr>
        <p:spPr bwMode="auto">
          <a:xfrm>
            <a:off x="1403350" y="2665413"/>
            <a:ext cx="2016125" cy="576262"/>
          </a:xfrm>
          <a:prstGeom prst="ellipse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05927" name="Text Box 7"/>
          <p:cNvSpPr txBox="1">
            <a:spLocks noChangeArrowheads="1"/>
          </p:cNvSpPr>
          <p:nvPr/>
        </p:nvSpPr>
        <p:spPr bwMode="auto">
          <a:xfrm>
            <a:off x="3403600" y="2665413"/>
            <a:ext cx="217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Micro-operation</a:t>
            </a:r>
          </a:p>
        </p:txBody>
      </p:sp>
      <p:sp>
        <p:nvSpPr>
          <p:cNvPr id="1105928" name="Line 8"/>
          <p:cNvSpPr>
            <a:spLocks noChangeShapeType="1"/>
          </p:cNvSpPr>
          <p:nvPr/>
        </p:nvSpPr>
        <p:spPr bwMode="auto">
          <a:xfrm>
            <a:off x="5003800" y="213360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29" name="Line 9"/>
          <p:cNvSpPr>
            <a:spLocks noChangeShapeType="1"/>
          </p:cNvSpPr>
          <p:nvPr/>
        </p:nvSpPr>
        <p:spPr bwMode="auto">
          <a:xfrm flipV="1">
            <a:off x="5291138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0" name="Line 10"/>
          <p:cNvSpPr>
            <a:spLocks noChangeShapeType="1"/>
          </p:cNvSpPr>
          <p:nvPr/>
        </p:nvSpPr>
        <p:spPr bwMode="auto">
          <a:xfrm>
            <a:off x="5291138" y="177323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1" name="Line 11"/>
          <p:cNvSpPr>
            <a:spLocks noChangeShapeType="1"/>
          </p:cNvSpPr>
          <p:nvPr/>
        </p:nvSpPr>
        <p:spPr bwMode="auto">
          <a:xfrm flipV="1">
            <a:off x="5867400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2" name="Line 12"/>
          <p:cNvSpPr>
            <a:spLocks noChangeShapeType="1"/>
          </p:cNvSpPr>
          <p:nvPr/>
        </p:nvSpPr>
        <p:spPr bwMode="auto">
          <a:xfrm>
            <a:off x="5867400" y="2133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3" name="Line 13"/>
          <p:cNvSpPr>
            <a:spLocks noChangeShapeType="1"/>
          </p:cNvSpPr>
          <p:nvPr/>
        </p:nvSpPr>
        <p:spPr bwMode="auto">
          <a:xfrm flipV="1">
            <a:off x="6442075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4" name="Line 14"/>
          <p:cNvSpPr>
            <a:spLocks noChangeShapeType="1"/>
          </p:cNvSpPr>
          <p:nvPr/>
        </p:nvSpPr>
        <p:spPr bwMode="auto">
          <a:xfrm>
            <a:off x="6442075" y="17732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5" name="Line 15"/>
          <p:cNvSpPr>
            <a:spLocks noChangeShapeType="1"/>
          </p:cNvSpPr>
          <p:nvPr/>
        </p:nvSpPr>
        <p:spPr bwMode="auto">
          <a:xfrm flipV="1">
            <a:off x="7018338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6" name="Line 16"/>
          <p:cNvSpPr>
            <a:spLocks noChangeShapeType="1"/>
          </p:cNvSpPr>
          <p:nvPr/>
        </p:nvSpPr>
        <p:spPr bwMode="auto">
          <a:xfrm>
            <a:off x="7018338" y="2133600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7" name="Line 17"/>
          <p:cNvSpPr>
            <a:spLocks noChangeShapeType="1"/>
          </p:cNvSpPr>
          <p:nvPr/>
        </p:nvSpPr>
        <p:spPr bwMode="auto">
          <a:xfrm flipV="1">
            <a:off x="7594600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8" name="Line 18"/>
          <p:cNvSpPr>
            <a:spLocks noChangeShapeType="1"/>
          </p:cNvSpPr>
          <p:nvPr/>
        </p:nvSpPr>
        <p:spPr bwMode="auto">
          <a:xfrm>
            <a:off x="7594600" y="17732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9" name="Line 19"/>
          <p:cNvSpPr>
            <a:spLocks noChangeShapeType="1"/>
          </p:cNvSpPr>
          <p:nvPr/>
        </p:nvSpPr>
        <p:spPr bwMode="auto">
          <a:xfrm flipV="1">
            <a:off x="8170863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0" name="Line 20"/>
          <p:cNvSpPr>
            <a:spLocks noChangeShapeType="1"/>
          </p:cNvSpPr>
          <p:nvPr/>
        </p:nvSpPr>
        <p:spPr bwMode="auto">
          <a:xfrm>
            <a:off x="8170863" y="2133600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1" name="Line 21"/>
          <p:cNvSpPr>
            <a:spLocks noChangeShapeType="1"/>
          </p:cNvSpPr>
          <p:nvPr/>
        </p:nvSpPr>
        <p:spPr bwMode="auto">
          <a:xfrm flipV="1">
            <a:off x="8747125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2" name="Line 22"/>
          <p:cNvSpPr>
            <a:spLocks noChangeShapeType="1"/>
          </p:cNvSpPr>
          <p:nvPr/>
        </p:nvSpPr>
        <p:spPr bwMode="auto">
          <a:xfrm flipV="1">
            <a:off x="8748713" y="1768475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3" name="Line 23"/>
          <p:cNvSpPr>
            <a:spLocks noChangeShapeType="1"/>
          </p:cNvSpPr>
          <p:nvPr/>
        </p:nvSpPr>
        <p:spPr bwMode="auto">
          <a:xfrm>
            <a:off x="5291138" y="13414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4" name="Line 24"/>
          <p:cNvSpPr>
            <a:spLocks noChangeShapeType="1"/>
          </p:cNvSpPr>
          <p:nvPr/>
        </p:nvSpPr>
        <p:spPr bwMode="auto">
          <a:xfrm>
            <a:off x="6429375" y="13414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5" name="Line 25"/>
          <p:cNvSpPr>
            <a:spLocks noChangeShapeType="1"/>
          </p:cNvSpPr>
          <p:nvPr/>
        </p:nvSpPr>
        <p:spPr bwMode="auto">
          <a:xfrm>
            <a:off x="7594600" y="13414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6" name="Line 26"/>
          <p:cNvSpPr>
            <a:spLocks noChangeShapeType="1"/>
          </p:cNvSpPr>
          <p:nvPr/>
        </p:nvSpPr>
        <p:spPr bwMode="auto">
          <a:xfrm>
            <a:off x="8748713" y="13414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7" name="Line 27"/>
          <p:cNvSpPr>
            <a:spLocks noChangeShapeType="1"/>
          </p:cNvSpPr>
          <p:nvPr/>
        </p:nvSpPr>
        <p:spPr bwMode="auto">
          <a:xfrm>
            <a:off x="5291138" y="14859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8" name="Line 28"/>
          <p:cNvSpPr>
            <a:spLocks noChangeShapeType="1"/>
          </p:cNvSpPr>
          <p:nvPr/>
        </p:nvSpPr>
        <p:spPr bwMode="auto">
          <a:xfrm>
            <a:off x="6442075" y="14859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9" name="Line 29"/>
          <p:cNvSpPr>
            <a:spLocks noChangeShapeType="1"/>
          </p:cNvSpPr>
          <p:nvPr/>
        </p:nvSpPr>
        <p:spPr bwMode="auto">
          <a:xfrm>
            <a:off x="7594600" y="14859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50" name="Text Box 30"/>
          <p:cNvSpPr txBox="1">
            <a:spLocks noChangeArrowheads="1"/>
          </p:cNvSpPr>
          <p:nvPr/>
        </p:nvSpPr>
        <p:spPr bwMode="auto">
          <a:xfrm>
            <a:off x="5651500" y="103346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05951" name="Text Box 31"/>
          <p:cNvSpPr txBox="1">
            <a:spLocks noChangeArrowheads="1"/>
          </p:cNvSpPr>
          <p:nvPr/>
        </p:nvSpPr>
        <p:spPr bwMode="auto">
          <a:xfrm>
            <a:off x="6786563" y="104298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05952" name="Text Box 32"/>
          <p:cNvSpPr txBox="1">
            <a:spLocks noChangeArrowheads="1"/>
          </p:cNvSpPr>
          <p:nvPr/>
        </p:nvSpPr>
        <p:spPr bwMode="auto">
          <a:xfrm>
            <a:off x="7939088" y="1044575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05953" name="Line 33"/>
          <p:cNvSpPr>
            <a:spLocks noChangeShapeType="1"/>
          </p:cNvSpPr>
          <p:nvPr/>
        </p:nvSpPr>
        <p:spPr bwMode="auto">
          <a:xfrm>
            <a:off x="8747125" y="1485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build="p"/>
      <p:bldP spid="1105924" grpId="0" animBg="1"/>
      <p:bldP spid="1105925" grpId="0"/>
      <p:bldP spid="1105926" grpId="0" animBg="1"/>
      <p:bldP spid="1105927" grpId="0"/>
      <p:bldP spid="1105950" grpId="0"/>
      <p:bldP spid="1105951" grpId="0"/>
      <p:bldP spid="1105952" grpId="0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24892</TotalTime>
  <Words>1246</Words>
  <Application>Microsoft Office PowerPoint</Application>
  <PresentationFormat>On-screen Show (4:3)</PresentationFormat>
  <Paragraphs>259</Paragraphs>
  <Slides>26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Tahoma</vt:lpstr>
      <vt:lpstr>Times New Roman</vt:lpstr>
      <vt:lpstr>Wingdings</vt:lpstr>
      <vt:lpstr>ajp2</vt:lpstr>
      <vt:lpstr>Equation</vt:lpstr>
      <vt:lpstr>PowerPoint Presentation</vt:lpstr>
      <vt:lpstr>Administrivia</vt:lpstr>
      <vt:lpstr>Chapter 19. Control Unit Operation (Online Appendix)</vt:lpstr>
      <vt:lpstr>PowerPoint Presentation</vt:lpstr>
      <vt:lpstr>Micro-operations</vt:lpstr>
      <vt:lpstr>Constituent Elements of Prog. Execution</vt:lpstr>
      <vt:lpstr>Fetch Subcycle in simple machine</vt:lpstr>
      <vt:lpstr>Fetch Sequence</vt:lpstr>
      <vt:lpstr>Fetch Subcycle (symbolic)</vt:lpstr>
      <vt:lpstr>Rules for Clock Cycle Grouping</vt:lpstr>
      <vt:lpstr>Indirect Subcycle</vt:lpstr>
      <vt:lpstr>Interrupt Subcycle</vt:lpstr>
      <vt:lpstr>Execute Subcycle (ADD)</vt:lpstr>
      <vt:lpstr>Execute Subcycle (ISZ)</vt:lpstr>
      <vt:lpstr>Execute Subcycle (BSA)</vt:lpstr>
      <vt:lpstr>Instruction Cycle – Flowchart</vt:lpstr>
      <vt:lpstr>Model of the Control Unit</vt:lpstr>
      <vt:lpstr>Control Unit – Inputs and Outputs</vt:lpstr>
      <vt:lpstr>Data Paths and Control Signals</vt:lpstr>
      <vt:lpstr>PowerPoint Presentation</vt:lpstr>
      <vt:lpstr>Internal Organization</vt:lpstr>
      <vt:lpstr>Implementing the Control Unit</vt:lpstr>
      <vt:lpstr>Hardwired Implementation</vt:lpstr>
      <vt:lpstr>Control Unit Core</vt:lpstr>
      <vt:lpstr>Problems with Hardwired Design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717</cp:revision>
  <dcterms:created xsi:type="dcterms:W3CDTF">1998-10-18T09:28:37Z</dcterms:created>
  <dcterms:modified xsi:type="dcterms:W3CDTF">2016-12-06T07:47:24Z</dcterms:modified>
</cp:coreProperties>
</file>