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925" r:id="rId2"/>
    <p:sldId id="924" r:id="rId3"/>
    <p:sldId id="907" r:id="rId4"/>
    <p:sldId id="908" r:id="rId5"/>
    <p:sldId id="931" r:id="rId6"/>
    <p:sldId id="926" r:id="rId7"/>
    <p:sldId id="927" r:id="rId8"/>
    <p:sldId id="928" r:id="rId9"/>
    <p:sldId id="929" r:id="rId10"/>
    <p:sldId id="930" r:id="rId11"/>
    <p:sldId id="886" r:id="rId12"/>
    <p:sldId id="887" r:id="rId13"/>
    <p:sldId id="918" r:id="rId14"/>
    <p:sldId id="919" r:id="rId15"/>
    <p:sldId id="890" r:id="rId16"/>
    <p:sldId id="891" r:id="rId17"/>
    <p:sldId id="893" r:id="rId18"/>
    <p:sldId id="894" r:id="rId19"/>
    <p:sldId id="895" r:id="rId20"/>
    <p:sldId id="911" r:id="rId21"/>
    <p:sldId id="896" r:id="rId22"/>
    <p:sldId id="897" r:id="rId23"/>
    <p:sldId id="898" r:id="rId24"/>
    <p:sldId id="899" r:id="rId25"/>
    <p:sldId id="900" r:id="rId26"/>
    <p:sldId id="920" r:id="rId27"/>
    <p:sldId id="901" r:id="rId28"/>
    <p:sldId id="922" r:id="rId29"/>
    <p:sldId id="902" r:id="rId30"/>
    <p:sldId id="903" r:id="rId31"/>
    <p:sldId id="683" r:id="rId3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00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5.xml"/><Relationship Id="rId3" Type="http://schemas.openxmlformats.org/officeDocument/2006/relationships/slide" Target="slides/slide8.xml"/><Relationship Id="rId7" Type="http://schemas.openxmlformats.org/officeDocument/2006/relationships/slide" Target="slides/slide15.xml"/><Relationship Id="rId12" Type="http://schemas.openxmlformats.org/officeDocument/2006/relationships/slide" Target="slides/slide24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23.xml"/><Relationship Id="rId5" Type="http://schemas.openxmlformats.org/officeDocument/2006/relationships/slide" Target="slides/slide11.xml"/><Relationship Id="rId10" Type="http://schemas.openxmlformats.org/officeDocument/2006/relationships/slide" Target="slides/slide21.xml"/><Relationship Id="rId4" Type="http://schemas.openxmlformats.org/officeDocument/2006/relationships/slide" Target="slides/slide10.xml"/><Relationship Id="rId9" Type="http://schemas.openxmlformats.org/officeDocument/2006/relationships/slide" Target="slides/slide19.xml"/><Relationship Id="rId1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DCFCC7-9A66-4A44-8306-78013BAB279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AA7040-B6C0-421D-A1C0-3E5E2F825EF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2CD9FD-0456-4C57-8030-86458BA288C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2D016D-DE91-4CE5-A23D-8678D73779F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E8856A-575B-4F00-80F2-E5E17F1A2E3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9E9ED7-ADC7-44E4-A221-873B0038D05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DBD061-FA5C-4B1B-A2CF-BCDBF405A19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D06D39-0A79-4721-8565-5A982610D17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339745-615A-4106-BE02-DC9077E5A9F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2E5EEE-F41F-4D87-93D9-38903CBAB91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94460E-00E6-4361-8EBA-3BBAF4EACC9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247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2B6028-EA95-4B6D-8DF6-206BC1A728D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158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9D91EE-5B25-4452-B260-B4A5465A818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633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E1687C-BDFE-4D32-8ABC-3A0E4CAFA23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386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CF741E-4E03-4D02-BA6F-170FA729FA7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A05621-BA1A-44F1-A990-2119F2ADC5B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DA4354-0E6A-4BA0-88BD-7D0E19A436D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C65F59-9232-426A-892E-AA19C8CAB2F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18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3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7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5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56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8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5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5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49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25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#6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Interrupt-Driven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Purpose</a:t>
            </a:r>
            <a:r>
              <a:rPr lang="en-US" altLang="en-US"/>
              <a:t>: To overcome CPU waiting.</a:t>
            </a:r>
          </a:p>
          <a:p>
            <a:r>
              <a:rPr lang="en-US" altLang="en-US"/>
              <a:t>No repeated CPU checking of device.</a:t>
            </a:r>
          </a:p>
          <a:p>
            <a:r>
              <a:rPr lang="en-US" altLang="en-US"/>
              <a:t>CPU issues command and moves on to do other useful work.</a:t>
            </a:r>
          </a:p>
          <a:p>
            <a:r>
              <a:rPr lang="en-US" altLang="en-US"/>
              <a:t>I/O module </a:t>
            </a:r>
            <a:r>
              <a:rPr lang="en-US" altLang="en-US">
                <a:solidFill>
                  <a:srgbClr val="FF0000"/>
                </a:solidFill>
              </a:rPr>
              <a:t>interrupts</a:t>
            </a:r>
            <a:r>
              <a:rPr lang="en-US" altLang="en-US"/>
              <a:t> CPU when ready.</a:t>
            </a:r>
          </a:p>
        </p:txBody>
      </p:sp>
    </p:spTree>
    <p:extLst>
      <p:ext uri="{BB962C8B-B14F-4D97-AF65-F5344CB8AC3E}">
        <p14:creationId xmlns:p14="http://schemas.microsoft.com/office/powerpoint/2010/main" val="293715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Interrupt-Driven I/O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5267325" cy="5638800"/>
          </a:xfrm>
        </p:spPr>
        <p:txBody>
          <a:bodyPr/>
          <a:lstStyle/>
          <a:p>
            <a:r>
              <a:rPr lang="en-US" altLang="en-US"/>
              <a:t>CPU </a:t>
            </a:r>
            <a:r>
              <a:rPr lang="en-US" altLang="en-US">
                <a:solidFill>
                  <a:srgbClr val="FF0000"/>
                </a:solidFill>
              </a:rPr>
              <a:t>issues</a:t>
            </a:r>
            <a:r>
              <a:rPr lang="en-US" altLang="en-US"/>
              <a:t> read command</a:t>
            </a:r>
          </a:p>
          <a:p>
            <a:r>
              <a:rPr lang="en-US" altLang="en-US"/>
              <a:t>I/O module gets data from peripheral whilst CPU </a:t>
            </a:r>
            <a:r>
              <a:rPr lang="en-US" altLang="en-US">
                <a:solidFill>
                  <a:srgbClr val="FF0000"/>
                </a:solidFill>
              </a:rPr>
              <a:t>does other work</a:t>
            </a:r>
            <a:r>
              <a:rPr lang="en-US" altLang="en-US"/>
              <a:t>.</a:t>
            </a:r>
          </a:p>
          <a:p>
            <a:r>
              <a:rPr lang="en-US" altLang="en-US"/>
              <a:t>I/O module </a:t>
            </a:r>
            <a:r>
              <a:rPr lang="en-US" altLang="en-US">
                <a:solidFill>
                  <a:srgbClr val="FF0000"/>
                </a:solidFill>
              </a:rPr>
              <a:t>interrupts</a:t>
            </a:r>
            <a:r>
              <a:rPr lang="en-US" altLang="en-US"/>
              <a:t> CPU.</a:t>
            </a:r>
          </a:p>
          <a:p>
            <a:r>
              <a:rPr lang="en-US" altLang="en-US"/>
              <a:t>CPU </a:t>
            </a:r>
            <a:r>
              <a:rPr lang="en-US" altLang="en-US">
                <a:solidFill>
                  <a:srgbClr val="FF0000"/>
                </a:solidFill>
              </a:rPr>
              <a:t>reads</a:t>
            </a:r>
            <a:r>
              <a:rPr lang="en-US" altLang="en-US"/>
              <a:t> data from I/O module.</a:t>
            </a:r>
          </a:p>
          <a:p>
            <a:r>
              <a:rPr lang="en-US" altLang="en-US"/>
              <a:t>CPU </a:t>
            </a:r>
            <a:r>
              <a:rPr lang="en-US" altLang="en-US">
                <a:solidFill>
                  <a:srgbClr val="FF0000"/>
                </a:solidFill>
              </a:rPr>
              <a:t>writes</a:t>
            </a:r>
            <a:r>
              <a:rPr lang="en-US" altLang="en-US"/>
              <a:t> data to memory.</a:t>
            </a:r>
          </a:p>
        </p:txBody>
      </p:sp>
      <p:pic>
        <p:nvPicPr>
          <p:cNvPr id="1015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3" t="1454" r="1442" b="83836"/>
          <a:stretch>
            <a:fillRect/>
          </a:stretch>
        </p:blipFill>
        <p:spPr bwMode="auto">
          <a:xfrm>
            <a:off x="6116638" y="231775"/>
            <a:ext cx="279558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10158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2" t="15599" r="1442" b="70944"/>
          <a:stretch>
            <a:fillRect/>
          </a:stretch>
        </p:blipFill>
        <p:spPr bwMode="auto">
          <a:xfrm>
            <a:off x="6022975" y="1146175"/>
            <a:ext cx="28892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10158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28516" r="9232" b="50758"/>
          <a:stretch>
            <a:fillRect/>
          </a:stretch>
        </p:blipFill>
        <p:spPr bwMode="auto">
          <a:xfrm>
            <a:off x="5981700" y="1981200"/>
            <a:ext cx="26765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10158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" t="48677" r="1442" b="39511"/>
          <a:stretch>
            <a:fillRect/>
          </a:stretch>
        </p:blipFill>
        <p:spPr bwMode="auto">
          <a:xfrm>
            <a:off x="5873750" y="3284538"/>
            <a:ext cx="30384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10158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 t="59285" r="1442" b="23721"/>
          <a:stretch>
            <a:fillRect/>
          </a:stretch>
        </p:blipFill>
        <p:spPr bwMode="auto">
          <a:xfrm>
            <a:off x="5886450" y="3970338"/>
            <a:ext cx="30257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10158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1454" r="1442"/>
          <a:stretch>
            <a:fillRect/>
          </a:stretch>
        </p:blipFill>
        <p:spPr bwMode="auto">
          <a:xfrm>
            <a:off x="5780088" y="231775"/>
            <a:ext cx="3132137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 Viewpoint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Issue read command.</a:t>
            </a:r>
          </a:p>
          <a:p>
            <a:r>
              <a:rPr lang="en-US" altLang="en-US"/>
              <a:t>Do other work.</a:t>
            </a:r>
          </a:p>
          <a:p>
            <a:r>
              <a:rPr lang="en-US" altLang="en-US"/>
              <a:t>Check for interrupt at end of each instruction cycle.</a:t>
            </a:r>
          </a:p>
          <a:p>
            <a:r>
              <a:rPr lang="en-US" altLang="en-US"/>
              <a:t>If interrupted:</a:t>
            </a:r>
          </a:p>
          <a:p>
            <a:pPr lvl="1"/>
            <a:r>
              <a:rPr lang="en-US" altLang="en-US"/>
              <a:t>Save context (registers).</a:t>
            </a:r>
          </a:p>
          <a:p>
            <a:pPr lvl="1"/>
            <a:r>
              <a:rPr lang="en-US" altLang="en-US"/>
              <a:t>Process interrupt.</a:t>
            </a:r>
          </a:p>
          <a:p>
            <a:pPr lvl="2"/>
            <a:r>
              <a:rPr lang="en-US" altLang="en-US"/>
              <a:t>Fetch data (from module) &amp; store (to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Interrupt Processing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0" t="50684" b="30666"/>
          <a:stretch>
            <a:fillRect/>
          </a:stretch>
        </p:blipFill>
        <p:spPr bwMode="auto">
          <a:xfrm>
            <a:off x="5076825" y="4005263"/>
            <a:ext cx="1901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0" t="33276" b="48073"/>
          <a:stretch>
            <a:fillRect/>
          </a:stretch>
        </p:blipFill>
        <p:spPr bwMode="auto">
          <a:xfrm>
            <a:off x="5076825" y="2997200"/>
            <a:ext cx="1901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0" t="12138" b="66724"/>
          <a:stretch>
            <a:fillRect/>
          </a:stretch>
        </p:blipFill>
        <p:spPr bwMode="auto">
          <a:xfrm>
            <a:off x="5076825" y="1773238"/>
            <a:ext cx="19018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3" r="58279" b="75427"/>
          <a:stretch>
            <a:fillRect/>
          </a:stretch>
        </p:blipFill>
        <p:spPr bwMode="auto">
          <a:xfrm>
            <a:off x="2230438" y="1628775"/>
            <a:ext cx="1981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3" r="58279" b="58018"/>
          <a:stretch>
            <a:fillRect/>
          </a:stretch>
        </p:blipFill>
        <p:spPr bwMode="auto">
          <a:xfrm>
            <a:off x="2230438" y="2492375"/>
            <a:ext cx="19812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0" r="56763" b="39369"/>
          <a:stretch>
            <a:fillRect/>
          </a:stretch>
        </p:blipFill>
        <p:spPr bwMode="auto">
          <a:xfrm>
            <a:off x="2230438" y="3500438"/>
            <a:ext cx="20542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9" r="58279" b="20718"/>
          <a:stretch>
            <a:fillRect/>
          </a:stretch>
        </p:blipFill>
        <p:spPr bwMode="auto">
          <a:xfrm>
            <a:off x="2230438" y="4508500"/>
            <a:ext cx="1981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0" r="59798"/>
          <a:stretch>
            <a:fillRect/>
          </a:stretch>
        </p:blipFill>
        <p:spPr bwMode="auto">
          <a:xfrm>
            <a:off x="2230438" y="5589588"/>
            <a:ext cx="19097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7" t="9653" r="40080"/>
          <a:stretch>
            <a:fillRect/>
          </a:stretch>
        </p:blipFill>
        <p:spPr bwMode="auto">
          <a:xfrm>
            <a:off x="4067175" y="1628775"/>
            <a:ext cx="100965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1069975"/>
            <a:ext cx="474821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47"/>
          <a:stretch>
            <a:fillRect/>
          </a:stretch>
        </p:blipFill>
        <p:spPr bwMode="auto">
          <a:xfrm>
            <a:off x="2230438" y="1069975"/>
            <a:ext cx="47482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>
            <a:fillRect/>
          </a:stretch>
        </p:blipFill>
        <p:spPr bwMode="auto">
          <a:xfrm>
            <a:off x="4643438" y="1069975"/>
            <a:ext cx="267811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Changes in Mem. &amp; Reg.’s upon Interrupt</a:t>
            </a:r>
          </a:p>
        </p:txBody>
      </p:sp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38"/>
          <a:stretch>
            <a:fillRect/>
          </a:stretch>
        </p:blipFill>
        <p:spPr>
          <a:xfrm>
            <a:off x="1773238" y="1066800"/>
            <a:ext cx="2654300" cy="5638800"/>
          </a:xfr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1" r="89557" b="66798"/>
          <a:stretch>
            <a:fillRect/>
          </a:stretch>
        </p:blipFill>
        <p:spPr bwMode="auto">
          <a:xfrm>
            <a:off x="1760538" y="1614488"/>
            <a:ext cx="5794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5" r="89557" b="47643"/>
          <a:stretch>
            <a:fillRect/>
          </a:stretch>
        </p:blipFill>
        <p:spPr bwMode="auto">
          <a:xfrm>
            <a:off x="1763713" y="3716338"/>
            <a:ext cx="5794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1" r="89557" b="66798"/>
          <a:stretch>
            <a:fillRect/>
          </a:stretch>
        </p:blipFill>
        <p:spPr bwMode="auto">
          <a:xfrm>
            <a:off x="4716463" y="1614488"/>
            <a:ext cx="5794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5" r="89557" b="47643"/>
          <a:stretch>
            <a:fillRect/>
          </a:stretch>
        </p:blipFill>
        <p:spPr bwMode="auto">
          <a:xfrm>
            <a:off x="4719638" y="3703638"/>
            <a:ext cx="579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641600" y="4999038"/>
            <a:ext cx="215900" cy="303212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090863" y="2708275"/>
            <a:ext cx="215900" cy="303213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48025" y="1773238"/>
            <a:ext cx="215900" cy="303212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140200" y="4365625"/>
            <a:ext cx="215900" cy="303213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111625" y="2046288"/>
            <a:ext cx="215900" cy="303212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638800" y="3789363"/>
            <a:ext cx="215900" cy="303212"/>
          </a:xfrm>
          <a:prstGeom prst="ellipse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029325" y="2860675"/>
            <a:ext cx="215900" cy="303213"/>
          </a:xfrm>
          <a:prstGeom prst="ellipse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156325" y="1852613"/>
            <a:ext cx="215900" cy="303212"/>
          </a:xfrm>
          <a:prstGeom prst="ellipse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092950" y="4292600"/>
            <a:ext cx="215900" cy="303213"/>
          </a:xfrm>
          <a:prstGeom prst="ellipse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595938" y="5126038"/>
            <a:ext cx="217487" cy="303212"/>
          </a:xfrm>
          <a:prstGeom prst="ellipse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641600" y="3328988"/>
            <a:ext cx="215900" cy="301625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Interrupting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How to identify the module issuing the interrupt?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Different line for each module</a:t>
            </a:r>
          </a:p>
          <a:p>
            <a:pPr lvl="2">
              <a:defRPr/>
            </a:pPr>
            <a:r>
              <a:rPr lang="en-US" dirty="0"/>
              <a:t>Limits number of devices.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Software poll (single line)</a:t>
            </a:r>
          </a:p>
          <a:p>
            <a:pPr lvl="2">
              <a:defRPr/>
            </a:pPr>
            <a:r>
              <a:rPr lang="en-US" dirty="0"/>
              <a:t>CPU asks each module in turn </a:t>
            </a:r>
            <a:r>
              <a:rPr lang="en-US" dirty="0">
                <a:sym typeface="Wingdings" pitchFamily="2" charset="2"/>
              </a:rPr>
              <a:t> time consuming!!</a:t>
            </a:r>
            <a:endParaRPr lang="en-US" dirty="0"/>
          </a:p>
          <a:p>
            <a:pPr lvl="2">
              <a:defRPr/>
            </a:pPr>
            <a:r>
              <a:rPr lang="en-US" dirty="0"/>
              <a:t>e.g., Send TESTI/O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Set address lines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Check status reg.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Daisy chain or Hardware poll (single line)</a:t>
            </a:r>
          </a:p>
          <a:p>
            <a:pPr lvl="2">
              <a:defRPr/>
            </a:pPr>
            <a:r>
              <a:rPr lang="en-US" dirty="0"/>
              <a:t>All modules share a single interrupt request line.</a:t>
            </a:r>
          </a:p>
          <a:p>
            <a:pPr lvl="2">
              <a:defRPr/>
            </a:pPr>
            <a:r>
              <a:rPr lang="en-US" dirty="0"/>
              <a:t>Interrupt acknowledge sent down a chain.</a:t>
            </a:r>
          </a:p>
          <a:p>
            <a:pPr lvl="2">
              <a:defRPr/>
            </a:pPr>
            <a:r>
              <a:rPr lang="en-US" dirty="0"/>
              <a:t>Module (that issued interrupt signal) places its vector on bus.</a:t>
            </a:r>
          </a:p>
          <a:p>
            <a:pPr lvl="2">
              <a:defRPr/>
            </a:pPr>
            <a:r>
              <a:rPr lang="en-US" dirty="0"/>
              <a:t>CPU uses vector to identify handler routine.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Bus Master (single line)</a:t>
            </a:r>
          </a:p>
          <a:p>
            <a:pPr lvl="2">
              <a:defRPr/>
            </a:pPr>
            <a:r>
              <a:rPr lang="en-US" dirty="0"/>
              <a:t>Module must claim the bus before it can raise interrupt.</a:t>
            </a:r>
          </a:p>
          <a:p>
            <a:pPr lvl="2">
              <a:defRPr/>
            </a:pPr>
            <a:r>
              <a:rPr lang="en-US" dirty="0"/>
              <a:t>e.g., PCI &amp; SCSI.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Interrupts &amp; Priorities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How to deal with simultaneous interrupts?</a:t>
            </a:r>
          </a:p>
          <a:p>
            <a:r>
              <a:rPr lang="en-US" altLang="en-US">
                <a:solidFill>
                  <a:srgbClr val="FF0000"/>
                </a:solidFill>
              </a:rPr>
              <a:t>Solution</a:t>
            </a:r>
            <a:r>
              <a:rPr lang="en-US" altLang="en-US"/>
              <a:t>: prioritize interrupts!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With multiple lines:</a:t>
            </a:r>
          </a:p>
          <a:p>
            <a:pPr lvl="2"/>
            <a:r>
              <a:rPr lang="en-US" altLang="en-US"/>
              <a:t>Each interrupt line has a priority. </a:t>
            </a:r>
          </a:p>
          <a:p>
            <a:pPr lvl="2"/>
            <a:r>
              <a:rPr lang="en-US" altLang="en-US"/>
              <a:t>Higher priority lines can interrupt lower priority lines.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With software polling:</a:t>
            </a:r>
          </a:p>
          <a:p>
            <a:pPr lvl="2"/>
            <a:r>
              <a:rPr lang="en-US" altLang="en-US"/>
              <a:t>Priority determined by order in which modules are polled.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With daisy chain:</a:t>
            </a:r>
          </a:p>
          <a:p>
            <a:pPr lvl="2"/>
            <a:r>
              <a:rPr lang="en-US" altLang="en-US"/>
              <a:t>Priority determined by order of modules on chain.</a:t>
            </a:r>
          </a:p>
          <a:p>
            <a:pPr lvl="2"/>
            <a:r>
              <a:rPr lang="en-US" altLang="en-US"/>
              <a:t>Closer modules have higher priority.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With bus arbitration:</a:t>
            </a:r>
          </a:p>
          <a:p>
            <a:pPr lvl="2"/>
            <a:r>
              <a:rPr lang="en-US" altLang="en-US"/>
              <a:t>Only current master can interrupt.</a:t>
            </a:r>
          </a:p>
          <a:p>
            <a:pPr lvl="2"/>
            <a:r>
              <a:rPr lang="en-US" altLang="en-US"/>
              <a:t>Priority is defined by the bus arbitration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PC Bus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4546600" cy="5638800"/>
          </a:xfrm>
        </p:spPr>
        <p:txBody>
          <a:bodyPr/>
          <a:lstStyle/>
          <a:p>
            <a:r>
              <a:rPr lang="en-US" altLang="en-US" sz="2400"/>
              <a:t>80386 has one interrupt line!</a:t>
            </a:r>
          </a:p>
          <a:p>
            <a:r>
              <a:rPr lang="en-US" altLang="en-US" sz="2400"/>
              <a:t>To handle more interrupts, connect 1 (or more) interrupt arbiter </a:t>
            </a:r>
            <a:r>
              <a:rPr lang="en-US" altLang="en-US" sz="2400">
                <a:sym typeface="Wingdings" panose="05000000000000000000" pitchFamily="2" charset="2"/>
              </a:rPr>
              <a:t> </a:t>
            </a:r>
            <a:r>
              <a:rPr lang="en-US" altLang="en-US" sz="2400">
                <a:solidFill>
                  <a:srgbClr val="FF0000"/>
                </a:solidFill>
              </a:rPr>
              <a:t>Intel 8259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Intel 8259 has </a:t>
            </a:r>
            <a:r>
              <a:rPr lang="en-US" altLang="en-US" sz="2400">
                <a:solidFill>
                  <a:srgbClr val="FF0000"/>
                </a:solidFill>
              </a:rPr>
              <a:t>8 intrpt. lines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Sequence of events:</a:t>
            </a:r>
          </a:p>
          <a:p>
            <a:pPr lvl="1"/>
            <a:r>
              <a:rPr lang="en-US" altLang="en-US" sz="2000"/>
              <a:t>8259 accepts interrupts.</a:t>
            </a:r>
          </a:p>
          <a:p>
            <a:pPr lvl="1"/>
            <a:r>
              <a:rPr lang="en-US" altLang="en-US" sz="2000"/>
              <a:t>8259 determines priority.</a:t>
            </a:r>
          </a:p>
          <a:p>
            <a:pPr lvl="1"/>
            <a:r>
              <a:rPr lang="en-US" altLang="en-US" sz="2000"/>
              <a:t>8259 signals 8086 (raises INTR line).</a:t>
            </a:r>
          </a:p>
          <a:p>
            <a:pPr lvl="1"/>
            <a:r>
              <a:rPr lang="en-US" altLang="en-US" sz="2000"/>
              <a:t>CPU Acknowledges.</a:t>
            </a:r>
          </a:p>
          <a:p>
            <a:pPr lvl="1"/>
            <a:r>
              <a:rPr lang="en-US" altLang="en-US" sz="2000"/>
              <a:t>8259 puts correct vector on data bus.</a:t>
            </a:r>
          </a:p>
          <a:p>
            <a:pPr lvl="1"/>
            <a:r>
              <a:rPr lang="en-US" altLang="en-US" sz="2000"/>
              <a:t>CPU processes interrupt.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1052513"/>
            <a:ext cx="4081462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gonal Stripe 5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Memory Access (DMA)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r>
              <a:rPr lang="en-US" altLang="en-US"/>
              <a:t>Interrupt driven and programmed I/O require active CPU intervention.</a:t>
            </a:r>
          </a:p>
          <a:p>
            <a:pPr lvl="1"/>
            <a:r>
              <a:rPr lang="en-US" altLang="en-US"/>
              <a:t>CPU tests and services a device.</a:t>
            </a: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Transfer rate is limited</a:t>
            </a:r>
            <a:r>
              <a:rPr lang="en-US" altLang="en-US"/>
              <a:t> (depending on CPU availability)!!</a:t>
            </a:r>
          </a:p>
          <a:p>
            <a:pPr lvl="1"/>
            <a:r>
              <a:rPr lang="en-US" altLang="en-US"/>
              <a:t>Many instructions are executed for every I/O.</a:t>
            </a: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CPU is tied up</a:t>
            </a:r>
            <a:r>
              <a:rPr lang="en-US" altLang="en-US"/>
              <a:t> in managing an I/O transfer!!</a:t>
            </a:r>
          </a:p>
          <a:p>
            <a:r>
              <a:rPr lang="en-US" altLang="en-US">
                <a:solidFill>
                  <a:srgbClr val="FF0000"/>
                </a:solidFill>
              </a:rPr>
              <a:t>DMA</a:t>
            </a:r>
            <a:r>
              <a:rPr lang="en-US" altLang="en-US"/>
              <a:t> is a more efficient technique (when transferring large volumes of data, i.e.,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blocks</a:t>
            </a:r>
            <a:r>
              <a:rPr lang="en-US" altLang="en-US">
                <a:sym typeface="Wingdings" panose="05000000000000000000" pitchFamily="2" charset="2"/>
              </a:rPr>
              <a:t>).</a:t>
            </a:r>
          </a:p>
          <a:p>
            <a:pPr lvl="1"/>
            <a:r>
              <a:rPr lang="en-US" altLang="en-US"/>
              <a:t>Additional module on the system bus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DMA controller</a:t>
            </a:r>
            <a:r>
              <a:rPr lang="en-US" altLang="en-US">
                <a:sym typeface="Wingdings" panose="05000000000000000000" pitchFamily="2" charset="2"/>
              </a:rPr>
              <a:t>. </a:t>
            </a:r>
            <a:endParaRPr lang="en-US" altLang="en-US"/>
          </a:p>
          <a:p>
            <a:pPr lvl="1"/>
            <a:r>
              <a:rPr lang="en-US" altLang="en-US"/>
              <a:t>DMA controller mimics CPU and </a:t>
            </a:r>
            <a:r>
              <a:rPr lang="en-US" altLang="en-US">
                <a:solidFill>
                  <a:srgbClr val="FF0000"/>
                </a:solidFill>
              </a:rPr>
              <a:t>takes over the bus</a:t>
            </a:r>
            <a:r>
              <a:rPr lang="en-US" altLang="en-US"/>
              <a:t> to transfer the data with no CPU intervention!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Operation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4978400" cy="3009900"/>
          </a:xfrm>
        </p:spPr>
        <p:txBody>
          <a:bodyPr/>
          <a:lstStyle/>
          <a:p>
            <a:r>
              <a:rPr lang="en-US" altLang="en-US"/>
              <a:t>CPU </a:t>
            </a:r>
            <a:r>
              <a:rPr lang="en-US" altLang="en-US">
                <a:solidFill>
                  <a:srgbClr val="FF0000"/>
                </a:solidFill>
              </a:rPr>
              <a:t>tells</a:t>
            </a:r>
            <a:r>
              <a:rPr lang="en-US" altLang="en-US"/>
              <a:t> DMA controller:</a:t>
            </a:r>
          </a:p>
          <a:p>
            <a:pPr lvl="1"/>
            <a:r>
              <a:rPr lang="en-US" altLang="en-US"/>
              <a:t>Type of Operation (Rd/Wr).</a:t>
            </a:r>
          </a:p>
          <a:p>
            <a:pPr lvl="1"/>
            <a:r>
              <a:rPr lang="en-US" altLang="en-US"/>
              <a:t>Address of device.</a:t>
            </a:r>
          </a:p>
          <a:p>
            <a:pPr lvl="1"/>
            <a:r>
              <a:rPr lang="en-US" altLang="en-US"/>
              <a:t>Starting address of a data block in memory.</a:t>
            </a:r>
          </a:p>
          <a:p>
            <a:pPr lvl="1"/>
            <a:r>
              <a:rPr lang="en-US" altLang="en-US"/>
              <a:t>Amount of data to be transferred.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039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31"/>
          <a:stretch>
            <a:fillRect/>
          </a:stretch>
        </p:blipFill>
        <p:spPr bwMode="auto">
          <a:xfrm>
            <a:off x="5365750" y="1131888"/>
            <a:ext cx="3743325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3"/>
          <a:stretch>
            <a:fillRect/>
          </a:stretch>
        </p:blipFill>
        <p:spPr bwMode="auto">
          <a:xfrm>
            <a:off x="5365750" y="2362200"/>
            <a:ext cx="37433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57200" y="4005263"/>
            <a:ext cx="81470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800" kern="0" dirty="0">
                <a:latin typeface="+mn-lt"/>
              </a:rPr>
              <a:t>CPU </a:t>
            </a:r>
            <a:r>
              <a:rPr kumimoji="1" lang="en-US" sz="2800" kern="0" dirty="0">
                <a:solidFill>
                  <a:srgbClr val="FF0000"/>
                </a:solidFill>
                <a:latin typeface="+mn-lt"/>
              </a:rPr>
              <a:t>carries on with other work</a:t>
            </a:r>
            <a:r>
              <a:rPr kumimoji="1" lang="en-US" sz="2800" kern="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800" kern="0" dirty="0">
                <a:latin typeface="+mn-lt"/>
              </a:rPr>
              <a:t>DMA controller </a:t>
            </a:r>
            <a:r>
              <a:rPr kumimoji="1" lang="en-US" sz="2800" kern="0" dirty="0">
                <a:solidFill>
                  <a:srgbClr val="FF0000"/>
                </a:solidFill>
                <a:latin typeface="+mn-lt"/>
              </a:rPr>
              <a:t>performs the transfer</a:t>
            </a:r>
            <a:r>
              <a:rPr kumimoji="1" lang="en-US" sz="2800" kern="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800" kern="0" dirty="0">
                <a:latin typeface="+mn-lt"/>
              </a:rPr>
              <a:t>DMA controller </a:t>
            </a:r>
            <a:r>
              <a:rPr kumimoji="1" lang="en-US" sz="2800" kern="0" dirty="0">
                <a:solidFill>
                  <a:srgbClr val="FF0000"/>
                </a:solidFill>
                <a:latin typeface="+mn-lt"/>
              </a:rPr>
              <a:t>sends interrupt</a:t>
            </a:r>
            <a:r>
              <a:rPr kumimoji="1" lang="en-US" sz="2800" kern="0" dirty="0">
                <a:latin typeface="+mn-lt"/>
              </a:rPr>
              <a:t> when finished.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defRPr/>
            </a:pPr>
            <a:endParaRPr kumimoji="1"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r>
              <a:rPr lang="en-CA" altLang="en-US" dirty="0"/>
              <a:t>Assignment #1:</a:t>
            </a:r>
          </a:p>
          <a:p>
            <a:pPr lvl="1"/>
            <a:r>
              <a:rPr lang="en-CA" altLang="en-US" dirty="0"/>
              <a:t>Solution will be posted soon.</a:t>
            </a:r>
          </a:p>
          <a:p>
            <a:r>
              <a:rPr lang="en-CA" altLang="en-US" dirty="0"/>
              <a:t>Assignment #2:</a:t>
            </a:r>
          </a:p>
          <a:p>
            <a:pPr lvl="1"/>
            <a:r>
              <a:rPr lang="en-CA" altLang="en-US" dirty="0"/>
              <a:t>To be released this weekend.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2"/>
              </a:rPr>
              <a:t>http://hshehata.github.io/courses/zu/cse321b/</a:t>
            </a:r>
            <a:endParaRPr kumimoji="0" lang="en-CA" altLang="en-US" sz="20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TBA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5635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DMA Controller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8" t="44370" r="37392" b="47414"/>
          <a:stretch>
            <a:fillRect/>
          </a:stretch>
        </p:blipFill>
        <p:spPr bwMode="auto">
          <a:xfrm>
            <a:off x="4446588" y="3895725"/>
            <a:ext cx="2873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779838" y="4581525"/>
            <a:ext cx="215900" cy="388938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92500" y="4840288"/>
            <a:ext cx="215900" cy="388937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92500" y="5359400"/>
            <a:ext cx="215900" cy="388938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779838" y="5616575"/>
            <a:ext cx="215900" cy="390525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84663" y="2032000"/>
            <a:ext cx="215900" cy="388938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284663" y="3644900"/>
            <a:ext cx="215900" cy="388938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51275" y="3903663"/>
            <a:ext cx="215900" cy="388937"/>
          </a:xfrm>
          <a:prstGeom prst="ellipse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851275" y="2895600"/>
            <a:ext cx="215900" cy="388938"/>
          </a:xfrm>
          <a:prstGeom prst="ellipse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779838" y="5127625"/>
            <a:ext cx="215900" cy="388938"/>
          </a:xfrm>
          <a:prstGeom prst="ellipse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Transfer modes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DMA controller transfers data from/to MM over the system bus.</a:t>
            </a:r>
          </a:p>
          <a:p>
            <a:r>
              <a:rPr lang="en-US" altLang="en-US"/>
              <a:t>DMA controller takes over bus for a bus cycle to transfer data by one of the following techniques: </a:t>
            </a:r>
          </a:p>
          <a:p>
            <a:pPr lvl="1"/>
            <a:r>
              <a:rPr lang="en-US" altLang="en-US"/>
              <a:t>Use bus only when CPU not using it: </a:t>
            </a:r>
            <a:r>
              <a:rPr lang="en-US" altLang="en-US">
                <a:solidFill>
                  <a:srgbClr val="FF0000"/>
                </a:solidFill>
              </a:rPr>
              <a:t>transparent </a:t>
            </a:r>
            <a:r>
              <a:rPr lang="en-US" altLang="en-US"/>
              <a:t>mode.</a:t>
            </a:r>
          </a:p>
          <a:p>
            <a:pPr lvl="1"/>
            <a:r>
              <a:rPr lang="en-US" altLang="en-US"/>
              <a:t>Force CPU to suspend operation temporarily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DMA steals bus cycles from CPU: </a:t>
            </a:r>
            <a:r>
              <a:rPr lang="en-US" altLang="en-US">
                <a:solidFill>
                  <a:srgbClr val="FF0000"/>
                </a:solidFill>
              </a:rPr>
              <a:t>cycle stealing</a:t>
            </a:r>
            <a:r>
              <a:rPr lang="en-US" altLang="en-US"/>
              <a:t> mode.</a:t>
            </a:r>
          </a:p>
          <a:p>
            <a:r>
              <a:rPr lang="en-US" altLang="en-US"/>
              <a:t>Notice this is </a:t>
            </a:r>
            <a:r>
              <a:rPr lang="en-US" altLang="en-US">
                <a:solidFill>
                  <a:srgbClr val="FF0000"/>
                </a:solidFill>
              </a:rPr>
              <a:t>not an interrupt</a:t>
            </a:r>
            <a:r>
              <a:rPr lang="en-US" altLang="en-US"/>
              <a:t>!</a:t>
            </a:r>
          </a:p>
          <a:p>
            <a:pPr lvl="1"/>
            <a:r>
              <a:rPr lang="en-US" altLang="en-US"/>
              <a:t>CPU does not switch context.</a:t>
            </a:r>
          </a:p>
          <a:p>
            <a:r>
              <a:rPr lang="en-US" altLang="en-US"/>
              <a:t>CPU gets suspended just before it accesses bus.</a:t>
            </a:r>
          </a:p>
          <a:p>
            <a:pPr lvl="1"/>
            <a:r>
              <a:rPr lang="en-US" altLang="en-US"/>
              <a:t>i.e. before an operand or data fetch or a data write.</a:t>
            </a:r>
          </a:p>
          <a:p>
            <a:r>
              <a:rPr lang="en-US" altLang="en-US"/>
              <a:t>Slows down CPU. Faster than CPU doing transfer!</a:t>
            </a:r>
          </a:p>
          <a:p>
            <a:endParaRPr lang="en-US" altLang="en-US"/>
          </a:p>
        </p:txBody>
      </p:sp>
      <p:pic>
        <p:nvPicPr>
          <p:cNvPr id="5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1515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60928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87"/>
          <a:stretch>
            <a:fillRect/>
          </a:stretch>
        </p:blipFill>
        <p:spPr bwMode="auto">
          <a:xfrm>
            <a:off x="884238" y="1255713"/>
            <a:ext cx="7345362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38" r="31125"/>
          <a:stretch>
            <a:fillRect/>
          </a:stretch>
        </p:blipFill>
        <p:spPr bwMode="auto">
          <a:xfrm>
            <a:off x="884238" y="3886200"/>
            <a:ext cx="50593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itle 5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13750" cy="838200"/>
          </a:xfrm>
        </p:spPr>
        <p:txBody>
          <a:bodyPr/>
          <a:lstStyle/>
          <a:p>
            <a:r>
              <a:rPr lang="en-GB" altLang="en-US"/>
              <a:t>DMA and Interrupt Breakpoints During an Instruction Cycle</a:t>
            </a:r>
            <a:endParaRPr lang="en-US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6" t="54338"/>
          <a:stretch>
            <a:fillRect/>
          </a:stretch>
        </p:blipFill>
        <p:spPr bwMode="auto">
          <a:xfrm>
            <a:off x="6248400" y="3886200"/>
            <a:ext cx="1981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Features</a:t>
            </a:r>
            <a:r>
              <a:rPr lang="en-US" altLang="en-US"/>
              <a:t>: </a:t>
            </a:r>
            <a:r>
              <a:rPr lang="en-US" altLang="en-US">
                <a:solidFill>
                  <a:srgbClr val="FF0000"/>
                </a:solidFill>
              </a:rPr>
              <a:t>single-bus, detached</a:t>
            </a:r>
            <a:r>
              <a:rPr lang="en-US" altLang="en-US"/>
              <a:t> DMA controller.</a:t>
            </a:r>
          </a:p>
          <a:p>
            <a:r>
              <a:rPr lang="en-US" altLang="en-US"/>
              <a:t>DMA module acts as a surrogate processor.</a:t>
            </a:r>
          </a:p>
          <a:p>
            <a:r>
              <a:rPr lang="en-US" altLang="en-US"/>
              <a:t>DMA module uses programmed I/O.</a:t>
            </a:r>
          </a:p>
          <a:p>
            <a:r>
              <a:rPr lang="en-US" altLang="en-US"/>
              <a:t>Each transfer uses system </a:t>
            </a:r>
            <a:r>
              <a:rPr lang="en-US" altLang="en-US">
                <a:solidFill>
                  <a:srgbClr val="FF0000"/>
                </a:solidFill>
              </a:rPr>
              <a:t>bus twice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I/O device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/>
              <a:t> DMA controller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/>
              <a:t> memory.</a:t>
            </a:r>
          </a:p>
          <a:p>
            <a:r>
              <a:rPr lang="en-US" altLang="en-US"/>
              <a:t>CPU is </a:t>
            </a:r>
            <a:r>
              <a:rPr lang="en-US" altLang="en-US">
                <a:solidFill>
                  <a:srgbClr val="FF0000"/>
                </a:solidFill>
              </a:rPr>
              <a:t>suspended twice</a:t>
            </a:r>
            <a:r>
              <a:rPr lang="en-US" altLang="en-US"/>
              <a:t> per transfer.</a:t>
            </a:r>
          </a:p>
          <a:p>
            <a:r>
              <a:rPr lang="en-US" altLang="en-US"/>
              <a:t>DMA controller has </a:t>
            </a:r>
            <a:r>
              <a:rPr lang="en-US" altLang="en-US">
                <a:solidFill>
                  <a:srgbClr val="FF0000"/>
                </a:solidFill>
              </a:rPr>
              <a:t>no I/O interfaces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FF0000"/>
                </a:solidFill>
              </a:rPr>
              <a:t>Inexpensive</a:t>
            </a:r>
            <a:r>
              <a:rPr lang="en-US" altLang="en-US"/>
              <a:t> yet </a:t>
            </a:r>
            <a:r>
              <a:rPr lang="en-US" altLang="en-US">
                <a:solidFill>
                  <a:srgbClr val="FF0000"/>
                </a:solidFill>
              </a:rPr>
              <a:t>inefficient</a:t>
            </a:r>
            <a:r>
              <a:rPr lang="en-US" altLang="en-US"/>
              <a:t>!</a:t>
            </a:r>
          </a:p>
          <a:p>
            <a:endParaRPr lang="en-US" alt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44"/>
          <a:stretch>
            <a:fillRect/>
          </a:stretch>
        </p:blipFill>
        <p:spPr bwMode="auto">
          <a:xfrm>
            <a:off x="282575" y="5157788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6654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179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1179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259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6529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Features</a:t>
            </a:r>
            <a:r>
              <a:rPr lang="en-US" altLang="en-US"/>
              <a:t>: </a:t>
            </a:r>
            <a:r>
              <a:rPr lang="en-US" altLang="en-US">
                <a:solidFill>
                  <a:srgbClr val="FF0000"/>
                </a:solidFill>
              </a:rPr>
              <a:t>single-bus, integrated</a:t>
            </a:r>
            <a:r>
              <a:rPr lang="en-US" altLang="en-US"/>
              <a:t> DMA controller.</a:t>
            </a:r>
          </a:p>
          <a:p>
            <a:r>
              <a:rPr lang="en-US" altLang="en-US"/>
              <a:t>Controller may support more than one device.</a:t>
            </a:r>
          </a:p>
          <a:p>
            <a:r>
              <a:rPr lang="en-US" altLang="en-US"/>
              <a:t>Each transfer uses system </a:t>
            </a:r>
            <a:r>
              <a:rPr lang="en-US" altLang="en-US">
                <a:solidFill>
                  <a:srgbClr val="FF0000"/>
                </a:solidFill>
              </a:rPr>
              <a:t>bus once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DMA controller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/>
              <a:t> memory.</a:t>
            </a:r>
          </a:p>
          <a:p>
            <a:r>
              <a:rPr lang="en-US" altLang="en-US"/>
              <a:t>CPU is </a:t>
            </a:r>
            <a:r>
              <a:rPr lang="en-US" altLang="en-US">
                <a:solidFill>
                  <a:srgbClr val="FF0000"/>
                </a:solidFill>
              </a:rPr>
              <a:t>suspended once</a:t>
            </a:r>
            <a:r>
              <a:rPr lang="en-US" altLang="en-US"/>
              <a:t> per transfer.</a:t>
            </a:r>
          </a:p>
          <a:p>
            <a:r>
              <a:rPr lang="en-US" altLang="en-US"/>
              <a:t>DMA controller has </a:t>
            </a:r>
            <a:r>
              <a:rPr lang="en-US" altLang="en-US">
                <a:solidFill>
                  <a:srgbClr val="FF0000"/>
                </a:solidFill>
              </a:rPr>
              <a:t>one or more I/O interfaces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FF0000"/>
                </a:solidFill>
              </a:rPr>
              <a:t>Efficient</a:t>
            </a:r>
            <a:r>
              <a:rPr lang="en-US" altLang="en-US"/>
              <a:t> yet </a:t>
            </a:r>
            <a:r>
              <a:rPr lang="en-US" altLang="en-US">
                <a:solidFill>
                  <a:srgbClr val="FF0000"/>
                </a:solidFill>
              </a:rPr>
              <a:t>expensive</a:t>
            </a:r>
            <a:r>
              <a:rPr lang="en-US" altLang="en-US"/>
              <a:t>!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8"/>
          <a:stretch>
            <a:fillRect/>
          </a:stretch>
        </p:blipFill>
        <p:spPr bwMode="auto">
          <a:xfrm>
            <a:off x="536575" y="4581525"/>
            <a:ext cx="8067675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147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0972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336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1497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1354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Features</a:t>
            </a:r>
            <a:r>
              <a:rPr lang="en-US" altLang="en-US"/>
              <a:t>: </a:t>
            </a:r>
            <a:r>
              <a:rPr lang="en-US" altLang="en-US">
                <a:solidFill>
                  <a:srgbClr val="FF0000"/>
                </a:solidFill>
              </a:rPr>
              <a:t>separate I/O bus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Connecting all DMA-capable devices.</a:t>
            </a:r>
          </a:p>
          <a:p>
            <a:r>
              <a:rPr lang="en-US" altLang="en-US"/>
              <a:t>Each transfer uses system </a:t>
            </a:r>
            <a:r>
              <a:rPr lang="en-US" altLang="en-US">
                <a:solidFill>
                  <a:srgbClr val="FF0000"/>
                </a:solidFill>
              </a:rPr>
              <a:t>bus once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DMA controller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/>
              <a:t> memory</a:t>
            </a:r>
          </a:p>
          <a:p>
            <a:r>
              <a:rPr lang="en-US" altLang="en-US"/>
              <a:t>CPU is </a:t>
            </a:r>
            <a:r>
              <a:rPr lang="en-US" altLang="en-US">
                <a:solidFill>
                  <a:srgbClr val="FF0000"/>
                </a:solidFill>
              </a:rPr>
              <a:t>suspended once</a:t>
            </a:r>
            <a:r>
              <a:rPr lang="en-US" altLang="en-US"/>
              <a:t>.</a:t>
            </a:r>
          </a:p>
          <a:p>
            <a:r>
              <a:rPr lang="en-US" altLang="en-US"/>
              <a:t>DMA controller has </a:t>
            </a:r>
            <a:r>
              <a:rPr lang="en-US" altLang="en-US">
                <a:solidFill>
                  <a:srgbClr val="FF0000"/>
                </a:solidFill>
              </a:rPr>
              <a:t>only one I/O interface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FF0000"/>
                </a:solidFill>
              </a:rPr>
              <a:t>Easily expandable</a:t>
            </a:r>
            <a:r>
              <a:rPr lang="en-US" altLang="en-US"/>
              <a:t> configuration.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8"/>
          <a:stretch>
            <a:fillRect/>
          </a:stretch>
        </p:blipFill>
        <p:spPr bwMode="auto">
          <a:xfrm>
            <a:off x="1187450" y="4483100"/>
            <a:ext cx="63373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5448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780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640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0384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Evolution of I/O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2400">
                <a:solidFill>
                  <a:srgbClr val="FF0000"/>
                </a:solidFill>
              </a:rPr>
              <a:t>No I/O module</a:t>
            </a:r>
            <a:r>
              <a:rPr lang="en-US" altLang="en-US" sz="2400"/>
              <a:t>.</a:t>
            </a:r>
          </a:p>
          <a:p>
            <a:pPr marL="914400" lvl="1" indent="-514350"/>
            <a:r>
              <a:rPr lang="en-US" altLang="en-US" sz="2000"/>
              <a:t>CPU directly controls i/o device.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2400"/>
              <a:t>I/O module </a:t>
            </a:r>
            <a:r>
              <a:rPr lang="en-US" altLang="en-US" sz="2400">
                <a:solidFill>
                  <a:srgbClr val="FF0000"/>
                </a:solidFill>
              </a:rPr>
              <a:t>responding</a:t>
            </a:r>
            <a:r>
              <a:rPr lang="en-US" altLang="en-US" sz="2400"/>
              <a:t> to CPU.</a:t>
            </a:r>
          </a:p>
          <a:p>
            <a:pPr marL="914400" lvl="1" indent="-514350"/>
            <a:r>
              <a:rPr lang="en-US" altLang="en-US" sz="2000"/>
              <a:t>Programmed I/O. 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2400"/>
              <a:t>I/O module </a:t>
            </a:r>
            <a:r>
              <a:rPr lang="en-US" altLang="en-US" sz="2400">
                <a:solidFill>
                  <a:srgbClr val="FF0000"/>
                </a:solidFill>
              </a:rPr>
              <a:t>interrupting</a:t>
            </a:r>
            <a:r>
              <a:rPr lang="en-US" altLang="en-US" sz="2400"/>
              <a:t> CPU.</a:t>
            </a:r>
          </a:p>
          <a:p>
            <a:pPr marL="914400" lvl="1" indent="-514350"/>
            <a:r>
              <a:rPr lang="en-US" altLang="en-US" sz="2000"/>
              <a:t>Interrupt-driven I/O.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2400"/>
              <a:t>I/O module </a:t>
            </a:r>
            <a:r>
              <a:rPr lang="en-US" altLang="en-US" sz="2400">
                <a:solidFill>
                  <a:srgbClr val="FF0000"/>
                </a:solidFill>
              </a:rPr>
              <a:t>accessing</a:t>
            </a:r>
            <a:r>
              <a:rPr lang="en-US" altLang="en-US" sz="2400"/>
              <a:t> memory.</a:t>
            </a:r>
          </a:p>
          <a:p>
            <a:pPr marL="914400" lvl="1" indent="-514350"/>
            <a:r>
              <a:rPr lang="en-US" altLang="en-US" sz="2000"/>
              <a:t>Direct-memory access (DMA).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2400"/>
              <a:t>I/O module </a:t>
            </a:r>
            <a:r>
              <a:rPr lang="en-US" altLang="en-US" sz="2400">
                <a:solidFill>
                  <a:srgbClr val="FF0000"/>
                </a:solidFill>
              </a:rPr>
              <a:t>executing</a:t>
            </a:r>
            <a:r>
              <a:rPr lang="en-US" altLang="en-US" sz="2400"/>
              <a:t> program.</a:t>
            </a:r>
          </a:p>
          <a:p>
            <a:pPr marL="914400" lvl="1" indent="-514350"/>
            <a:r>
              <a:rPr lang="en-US" altLang="en-US" sz="2000">
                <a:solidFill>
                  <a:srgbClr val="3333FF"/>
                </a:solidFill>
              </a:rPr>
              <a:t>I/O channel</a:t>
            </a:r>
            <a:r>
              <a:rPr lang="en-US" altLang="en-US" sz="2000"/>
              <a:t>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2400"/>
              <a:t>I/O module </a:t>
            </a:r>
            <a:r>
              <a:rPr lang="en-US" altLang="en-US" sz="2400">
                <a:solidFill>
                  <a:srgbClr val="FF0000"/>
                </a:solidFill>
              </a:rPr>
              <a:t>executing</a:t>
            </a:r>
            <a:r>
              <a:rPr lang="en-US" altLang="en-US" sz="2400"/>
              <a:t> program from </a:t>
            </a:r>
            <a:r>
              <a:rPr lang="en-US" altLang="en-US" sz="2400">
                <a:solidFill>
                  <a:srgbClr val="FF0000"/>
                </a:solidFill>
              </a:rPr>
              <a:t>local memory</a:t>
            </a:r>
            <a:r>
              <a:rPr lang="en-US" altLang="en-US" sz="2400"/>
              <a:t>.</a:t>
            </a:r>
          </a:p>
          <a:p>
            <a:pPr marL="914400" lvl="1" indent="-514350"/>
            <a:r>
              <a:rPr lang="en-US" altLang="en-US" sz="2000">
                <a:solidFill>
                  <a:srgbClr val="3333FF"/>
                </a:solidFill>
              </a:rPr>
              <a:t>I/O processor</a:t>
            </a:r>
            <a:r>
              <a:rPr lang="en-US" altLang="en-US" sz="2000"/>
              <a:t>, .e.g., GPU.</a:t>
            </a:r>
          </a:p>
          <a:p>
            <a:pPr marL="514350" indent="-514350"/>
            <a:r>
              <a:rPr lang="en-US" altLang="en-US" sz="2400" b="1"/>
              <a:t>NOTE</a:t>
            </a:r>
            <a:r>
              <a:rPr lang="en-US" altLang="en-US" sz="2400"/>
              <a:t>: On occasions, no distinction is made between the terms: I/O channel and I/O processer!!!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I/O Channels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I/O channels:</a:t>
            </a:r>
          </a:p>
          <a:p>
            <a:pPr lvl="1"/>
            <a:r>
              <a:rPr lang="en-US" altLang="en-US"/>
              <a:t>an extension to the DMA concept</a:t>
            </a:r>
          </a:p>
          <a:p>
            <a:pPr lvl="1"/>
            <a:r>
              <a:rPr lang="en-US" altLang="en-US"/>
              <a:t>able to execute I/O instructions</a:t>
            </a:r>
          </a:p>
          <a:p>
            <a:r>
              <a:rPr lang="en-US" altLang="en-US"/>
              <a:t> I/O channel equipped with </a:t>
            </a:r>
            <a:r>
              <a:rPr lang="en-US" altLang="en-US">
                <a:solidFill>
                  <a:srgbClr val="FF0000"/>
                </a:solidFill>
              </a:rPr>
              <a:t>special-purpose processor</a:t>
            </a:r>
            <a:r>
              <a:rPr lang="en-US" altLang="en-US"/>
              <a:t>, referred to as I/O processor (IOP)!!!!</a:t>
            </a:r>
          </a:p>
          <a:p>
            <a:r>
              <a:rPr lang="en-GB" altLang="en-US"/>
              <a:t>CPU </a:t>
            </a:r>
            <a:r>
              <a:rPr lang="en-GB" altLang="en-US">
                <a:solidFill>
                  <a:srgbClr val="FF0000"/>
                </a:solidFill>
              </a:rPr>
              <a:t>instructs</a:t>
            </a:r>
            <a:r>
              <a:rPr lang="en-GB" altLang="en-US"/>
              <a:t> I/O channel to do the transfer</a:t>
            </a:r>
            <a:endParaRPr lang="en-US" altLang="en-US"/>
          </a:p>
          <a:p>
            <a:pPr lvl="1"/>
            <a:r>
              <a:rPr lang="en-US" altLang="en-US"/>
              <a:t>I/O processor fetches and executes I/O program from memory.</a:t>
            </a:r>
          </a:p>
          <a:p>
            <a:r>
              <a:rPr lang="en-GB" altLang="en-US"/>
              <a:t>I/O channel does the entire transfer.</a:t>
            </a:r>
          </a:p>
          <a:p>
            <a:r>
              <a:rPr lang="en-GB" altLang="en-US"/>
              <a:t>Improves speed</a:t>
            </a:r>
          </a:p>
          <a:p>
            <a:pPr lvl="1"/>
            <a:r>
              <a:rPr lang="en-GB" altLang="en-US"/>
              <a:t>Takes load off CPU.</a:t>
            </a:r>
          </a:p>
          <a:p>
            <a:pPr lvl="1"/>
            <a:r>
              <a:rPr lang="en-GB" altLang="en-US"/>
              <a:t>Dedicated processor is faster.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Channel I/O Configuration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066800"/>
            <a:ext cx="7918450" cy="5530850"/>
          </a:xfrm>
          <a:noFill/>
        </p:spPr>
      </p:pic>
      <p:sp>
        <p:nvSpPr>
          <p:cNvPr id="4" name="TextBox 3"/>
          <p:cNvSpPr txBox="1"/>
          <p:nvPr/>
        </p:nvSpPr>
        <p:spPr>
          <a:xfrm>
            <a:off x="0" y="6630988"/>
            <a:ext cx="47879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1050" b="1" dirty="0"/>
              <a:t> “The Essentials of Computer Organization and Architecture”, Null and </a:t>
            </a:r>
            <a:r>
              <a:rPr lang="en-US" sz="1050" b="1" dirty="0" err="1"/>
              <a:t>Lobur</a:t>
            </a:r>
            <a:endParaRPr lang="en-US" sz="105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I/O Channel Architecture – Selector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Channel controls </a:t>
            </a:r>
            <a:r>
              <a:rPr lang="en-US" altLang="en-US">
                <a:solidFill>
                  <a:srgbClr val="FF0000"/>
                </a:solidFill>
              </a:rPr>
              <a:t>multiple high-speed</a:t>
            </a:r>
            <a:r>
              <a:rPr lang="en-US" altLang="en-US"/>
              <a:t> devices.</a:t>
            </a:r>
          </a:p>
          <a:p>
            <a:r>
              <a:rPr lang="en-US" altLang="en-US"/>
              <a:t>At any given time, channel is </a:t>
            </a:r>
            <a:r>
              <a:rPr lang="en-US" altLang="en-US">
                <a:solidFill>
                  <a:srgbClr val="FF0000"/>
                </a:solidFill>
              </a:rPr>
              <a:t>dedicated to data transfer with only one</a:t>
            </a:r>
            <a:r>
              <a:rPr lang="en-US" altLang="en-US"/>
              <a:t> of these devices.</a:t>
            </a:r>
          </a:p>
          <a:p>
            <a:r>
              <a:rPr lang="en-US" altLang="en-US"/>
              <a:t>Each device/set of devices is/are handled by a controller (I/O module).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62"/>
          <a:stretch>
            <a:fillRect/>
          </a:stretch>
        </p:blipFill>
        <p:spPr bwMode="auto">
          <a:xfrm>
            <a:off x="1279525" y="3716338"/>
            <a:ext cx="667702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838" y="4495800"/>
            <a:ext cx="881856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kumimoji="1" lang="en-GB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9075"/>
            <a:ext cx="7772400" cy="1254125"/>
          </a:xfrm>
          <a:noFill/>
        </p:spPr>
        <p:txBody>
          <a:bodyPr anchor="ctr"/>
          <a:lstStyle/>
          <a:p>
            <a:pPr algn="ctr"/>
            <a:r>
              <a:rPr lang="en-US" altLang="en-US"/>
              <a:t>Chapter 7. Input / Output (</a:t>
            </a:r>
            <a:r>
              <a:rPr lang="en-US" altLang="en-US" b="1" i="1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r>
              <a:rPr lang="en-US" altLang="en-US"/>
              <a:t>)</a:t>
            </a:r>
            <a:endParaRPr lang="en-US" altLang="en-US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9"/>
          <a:stretch>
            <a:fillRect/>
          </a:stretch>
        </p:blipFill>
        <p:spPr bwMode="auto">
          <a:xfrm>
            <a:off x="3779838" y="1557338"/>
            <a:ext cx="5364162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I/O Channel Architecture – Multiplexor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3394075" cy="3082925"/>
          </a:xfrm>
        </p:spPr>
        <p:txBody>
          <a:bodyPr/>
          <a:lstStyle/>
          <a:p>
            <a:r>
              <a:rPr lang="en-US" altLang="en-US" sz="2400"/>
              <a:t>Handles </a:t>
            </a:r>
            <a:r>
              <a:rPr lang="en-US" altLang="en-US" sz="2400">
                <a:solidFill>
                  <a:srgbClr val="FF0000"/>
                </a:solidFill>
              </a:rPr>
              <a:t>multiple low-speed</a:t>
            </a:r>
            <a:r>
              <a:rPr lang="en-US" altLang="en-US" sz="2400"/>
              <a:t> devices at the same time.</a:t>
            </a:r>
          </a:p>
          <a:p>
            <a:r>
              <a:rPr lang="en-US" altLang="en-US" sz="2400"/>
              <a:t>A byte multiplexor accepts or transmits characters as fast as possible to multiple devices.</a:t>
            </a:r>
          </a:p>
          <a:p>
            <a:endParaRPr lang="en-US" alt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8313" y="4076700"/>
            <a:ext cx="525621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kern="0" dirty="0">
                <a:solidFill>
                  <a:srgbClr val="FF0000"/>
                </a:solidFill>
                <a:latin typeface="+mn-lt"/>
              </a:rPr>
              <a:t>Example</a:t>
            </a:r>
            <a:r>
              <a:rPr kumimoji="1" lang="en-US" kern="0" dirty="0">
                <a:latin typeface="+mn-lt"/>
              </a:rPr>
              <a:t>: 3 devices with different rates and individual streams A1A2A3A4 ..., B1B2B3B4 . . ., and C1C2C3C4 might result in the character stream A1B1C1A2C2A3B2C3A4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Stallings, Chapter 7:</a:t>
            </a:r>
          </a:p>
          <a:p>
            <a:pPr lvl="1"/>
            <a:r>
              <a:rPr lang="en-US" altLang="en-US" dirty="0"/>
              <a:t>Pages 228-237</a:t>
            </a:r>
          </a:p>
          <a:p>
            <a:pPr lvl="1"/>
            <a:r>
              <a:rPr lang="en-US" altLang="en-US" dirty="0"/>
              <a:t>Pages 240-243</a:t>
            </a:r>
          </a:p>
          <a:p>
            <a:pPr lvl="1"/>
            <a:r>
              <a:rPr lang="en-US" altLang="en-US" dirty="0"/>
              <a:t>Pages 246-248</a:t>
            </a:r>
          </a:p>
          <a:p>
            <a:endParaRPr lang="en-CA" altLang="en-US" dirty="0"/>
          </a:p>
          <a:p>
            <a:pPr lvl="1"/>
            <a:endParaRPr lang="en-US" altLang="en-US" dirty="0"/>
          </a:p>
          <a:p>
            <a:pPr lvl="1"/>
            <a:endParaRPr lang="en-CA" altLang="en-US" dirty="0"/>
          </a:p>
          <a:p>
            <a:pPr>
              <a:buFontTx/>
              <a:buNone/>
            </a:pPr>
            <a:endParaRPr lang="en-CA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Devices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I/O Modules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I/O Techniques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Programmed I/O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Interrupt-Driven I/O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Direct Memory Access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I/O Channels &amp;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Output Techniques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3333FF"/>
                </a:solidFill>
              </a:rPr>
              <a:t>Programmed I/O.</a:t>
            </a:r>
          </a:p>
          <a:p>
            <a:r>
              <a:rPr lang="en-US" altLang="en-US" sz="3200" dirty="0">
                <a:solidFill>
                  <a:srgbClr val="3333FF"/>
                </a:solidFill>
              </a:rPr>
              <a:t>Interrupt-driven I/O.</a:t>
            </a:r>
          </a:p>
          <a:p>
            <a:r>
              <a:rPr lang="en-US" altLang="en-US" sz="3200" dirty="0">
                <a:solidFill>
                  <a:srgbClr val="3333FF"/>
                </a:solidFill>
              </a:rPr>
              <a:t>Direct Memory Access (DMA).</a:t>
            </a:r>
          </a:p>
        </p:txBody>
      </p:sp>
      <p:pic>
        <p:nvPicPr>
          <p:cNvPr id="8960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34657" r="22838" b="41190"/>
          <a:stretch>
            <a:fillRect/>
          </a:stretch>
        </p:blipFill>
        <p:spPr bwMode="auto">
          <a:xfrm>
            <a:off x="250825" y="3246438"/>
            <a:ext cx="868045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96850"/>
            <a:ext cx="5875337" cy="793750"/>
          </a:xfrm>
        </p:spPr>
        <p:txBody>
          <a:bodyPr/>
          <a:lstStyle/>
          <a:p>
            <a:r>
              <a:rPr lang="en-US" altLang="en-US"/>
              <a:t>Programmed I/O</a:t>
            </a:r>
          </a:p>
        </p:txBody>
      </p:sp>
      <p:pic>
        <p:nvPicPr>
          <p:cNvPr id="900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r="8495" b="87794"/>
          <a:stretch>
            <a:fillRect/>
          </a:stretch>
        </p:blipFill>
        <p:spPr bwMode="auto">
          <a:xfrm>
            <a:off x="6532563" y="211138"/>
            <a:ext cx="23971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00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1" t="12157" r="6261" b="51588"/>
          <a:stretch>
            <a:fillRect/>
          </a:stretch>
        </p:blipFill>
        <p:spPr bwMode="auto">
          <a:xfrm>
            <a:off x="6343650" y="1019175"/>
            <a:ext cx="2657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00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t="48149" r="6261" b="39241"/>
          <a:stretch>
            <a:fillRect/>
          </a:stretch>
        </p:blipFill>
        <p:spPr bwMode="auto">
          <a:xfrm>
            <a:off x="6384925" y="3411538"/>
            <a:ext cx="261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00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60281" r="690" b="23477"/>
          <a:stretch>
            <a:fillRect/>
          </a:stretch>
        </p:blipFill>
        <p:spPr bwMode="auto">
          <a:xfrm>
            <a:off x="6289675" y="4217988"/>
            <a:ext cx="28908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00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4846" r="690"/>
          <a:stretch>
            <a:fillRect/>
          </a:stretch>
        </p:blipFill>
        <p:spPr bwMode="auto">
          <a:xfrm>
            <a:off x="6227763" y="533400"/>
            <a:ext cx="29527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5843588" cy="5638800"/>
          </a:xfrm>
        </p:spPr>
        <p:txBody>
          <a:bodyPr/>
          <a:lstStyle/>
          <a:p>
            <a:r>
              <a:rPr lang="en-US" altLang="en-US" sz="2200"/>
              <a:t>CPU (program) has direct control over I/O.</a:t>
            </a:r>
          </a:p>
          <a:p>
            <a:pPr lvl="1"/>
            <a:r>
              <a:rPr lang="en-US" altLang="en-US" sz="2000"/>
              <a:t>Issuing commands</a:t>
            </a:r>
          </a:p>
          <a:p>
            <a:pPr lvl="1"/>
            <a:r>
              <a:rPr lang="en-US" altLang="en-US" sz="2000"/>
              <a:t>Sensing status</a:t>
            </a:r>
          </a:p>
          <a:p>
            <a:pPr lvl="1"/>
            <a:r>
              <a:rPr lang="en-US" altLang="en-US" sz="2000"/>
              <a:t>Transferring data</a:t>
            </a:r>
          </a:p>
          <a:p>
            <a:r>
              <a:rPr lang="en-US" altLang="en-US" sz="2200"/>
              <a:t>CPU issues a command to I/O module.</a:t>
            </a:r>
          </a:p>
          <a:p>
            <a:r>
              <a:rPr lang="en-US" altLang="en-US" sz="2200"/>
              <a:t>CPU checks status bits periodically.</a:t>
            </a:r>
          </a:p>
          <a:p>
            <a:pPr lvl="1"/>
            <a:r>
              <a:rPr lang="en-US" altLang="en-US" sz="2200"/>
              <a:t>This process is called: </a:t>
            </a:r>
            <a:r>
              <a:rPr lang="en-US" altLang="en-US" sz="2200">
                <a:solidFill>
                  <a:srgbClr val="FF0000"/>
                </a:solidFill>
              </a:rPr>
              <a:t>pooling</a:t>
            </a:r>
            <a:r>
              <a:rPr lang="en-US" altLang="en-US" sz="2200"/>
              <a:t>.</a:t>
            </a:r>
          </a:p>
          <a:p>
            <a:r>
              <a:rPr lang="en-US" altLang="en-US" sz="2200"/>
              <a:t>I/O module performs operation.</a:t>
            </a:r>
          </a:p>
          <a:p>
            <a:r>
              <a:rPr lang="en-US" altLang="en-US" sz="2200"/>
              <a:t>I/O module sets status bits.</a:t>
            </a:r>
          </a:p>
          <a:p>
            <a:r>
              <a:rPr lang="en-US" altLang="en-US" sz="2200"/>
              <a:t>CPU transfers data: device </a:t>
            </a:r>
            <a:r>
              <a:rPr lang="en-US" altLang="en-US" sz="2200">
                <a:sym typeface="Wingdings" panose="05000000000000000000" pitchFamily="2" charset="2"/>
              </a:rPr>
              <a:t></a:t>
            </a:r>
            <a:r>
              <a:rPr lang="en-US" altLang="en-US" sz="2200"/>
              <a:t> memory.</a:t>
            </a:r>
          </a:p>
          <a:p>
            <a:r>
              <a:rPr lang="en-US" altLang="en-US" sz="2200"/>
              <a:t>Notes:</a:t>
            </a:r>
          </a:p>
          <a:p>
            <a:pPr lvl="1"/>
            <a:r>
              <a:rPr lang="en-US" altLang="en-US" sz="2000"/>
              <a:t>I/O module does not inform CPU directly.</a:t>
            </a:r>
          </a:p>
          <a:p>
            <a:pPr lvl="2"/>
            <a:r>
              <a:rPr lang="en-US" altLang="en-US"/>
              <a:t>I/O module </a:t>
            </a:r>
            <a:r>
              <a:rPr lang="en-US" altLang="en-US">
                <a:solidFill>
                  <a:srgbClr val="FF0000"/>
                </a:solidFill>
              </a:rPr>
              <a:t>does not interrupt</a:t>
            </a:r>
            <a:r>
              <a:rPr lang="en-US" altLang="en-US"/>
              <a:t> CPU.</a:t>
            </a:r>
          </a:p>
          <a:p>
            <a:pPr lvl="1"/>
            <a:r>
              <a:rPr lang="en-US" altLang="en-US" sz="2000"/>
              <a:t>CPU waits for I/O operation to complete.</a:t>
            </a:r>
          </a:p>
          <a:p>
            <a:pPr lvl="2"/>
            <a:r>
              <a:rPr lang="en-US" altLang="en-US" b="1"/>
              <a:t>Disadvantage</a:t>
            </a:r>
            <a:r>
              <a:rPr lang="en-US" altLang="en-US"/>
              <a:t>: </a:t>
            </a:r>
            <a:r>
              <a:rPr lang="en-US" altLang="en-US">
                <a:solidFill>
                  <a:srgbClr val="FF0000"/>
                </a:solidFill>
              </a:rPr>
              <a:t>Wasting CPU time</a:t>
            </a:r>
            <a:r>
              <a:rPr lang="en-US" alt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60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Commands vs. I/O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I/O Command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Signal</a:t>
            </a:r>
            <a:r>
              <a:rPr lang="en-US" altLang="en-US"/>
              <a:t>: issued by (or Sent from) CPU to I/O module.</a:t>
            </a:r>
          </a:p>
          <a:p>
            <a:pPr lvl="1"/>
            <a:r>
              <a:rPr lang="en-US" altLang="en-US"/>
              <a:t>Types:</a:t>
            </a:r>
          </a:p>
          <a:p>
            <a:pPr lvl="2"/>
            <a:r>
              <a:rPr lang="en-US" altLang="en-US"/>
              <a:t>Control: activate device &amp; tell it what to do (e.g., rewind tape).</a:t>
            </a:r>
          </a:p>
          <a:p>
            <a:pPr lvl="2"/>
            <a:r>
              <a:rPr lang="en-US" altLang="en-US"/>
              <a:t>Test: check status (e.g., is power on? is error detected?)</a:t>
            </a:r>
          </a:p>
          <a:p>
            <a:pPr lvl="2"/>
            <a:r>
              <a:rPr lang="en-US" altLang="en-US"/>
              <a:t>Read/Write: transfer data CPU </a:t>
            </a:r>
            <a:r>
              <a:rPr lang="en-US" altLang="en-US">
                <a:sym typeface="Wingdings" panose="05000000000000000000" pitchFamily="2" charset="2"/>
              </a:rPr>
              <a:t> </a:t>
            </a:r>
            <a:r>
              <a:rPr lang="en-US" altLang="en-US"/>
              <a:t>buffer </a:t>
            </a:r>
            <a:r>
              <a:rPr lang="en-US" altLang="en-US">
                <a:sym typeface="Wingdings" panose="05000000000000000000" pitchFamily="2" charset="2"/>
              </a:rPr>
              <a:t></a:t>
            </a:r>
            <a:r>
              <a:rPr lang="en-US" altLang="en-US"/>
              <a:t> peripheral</a:t>
            </a:r>
          </a:p>
          <a:p>
            <a:r>
              <a:rPr lang="en-US" altLang="en-US">
                <a:solidFill>
                  <a:srgbClr val="3333FF"/>
                </a:solidFill>
              </a:rPr>
              <a:t>I/O instruction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Step in program</a:t>
            </a:r>
            <a:r>
              <a:rPr lang="en-US" altLang="en-US"/>
              <a:t>: fetched from MM &amp; executed by CPU.</a:t>
            </a:r>
          </a:p>
          <a:p>
            <a:pPr lvl="1"/>
            <a:r>
              <a:rPr lang="en-US" altLang="en-US"/>
              <a:t>To execute an I/O instruction: (1) CPU issues address of I/O module &amp; device, (2) CPU issues an I/O command.</a:t>
            </a:r>
          </a:p>
          <a:p>
            <a:pPr lvl="1"/>
            <a:r>
              <a:rPr lang="en-US" altLang="en-US"/>
              <a:t>Instruction form depends on how devices are addressed.</a:t>
            </a:r>
          </a:p>
          <a:p>
            <a:r>
              <a:rPr lang="en-US" altLang="en-US"/>
              <a:t>In programmed I/O, there is a </a:t>
            </a:r>
            <a:r>
              <a:rPr lang="en-US" altLang="en-US">
                <a:solidFill>
                  <a:srgbClr val="FF0000"/>
                </a:solidFill>
              </a:rPr>
              <a:t>one-to-one mapping</a:t>
            </a:r>
            <a:r>
              <a:rPr lang="en-US" altLang="en-US"/>
              <a:t> between I/O instructions and I/O commands.</a:t>
            </a:r>
          </a:p>
        </p:txBody>
      </p:sp>
    </p:spTree>
    <p:extLst>
      <p:ext uri="{BB962C8B-B14F-4D97-AF65-F5344CB8AC3E}">
        <p14:creationId xmlns:p14="http://schemas.microsoft.com/office/powerpoint/2010/main" val="2230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Addressing Techniques of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ways to assign addresses to I/O devices: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Memory-mapped I/O</a:t>
            </a:r>
          </a:p>
          <a:p>
            <a:pPr lvl="2"/>
            <a:r>
              <a:rPr lang="en-US" altLang="en-US" sz="2200"/>
              <a:t>Devices &amp; memory </a:t>
            </a:r>
            <a:r>
              <a:rPr lang="en-US" altLang="en-US" sz="2200">
                <a:solidFill>
                  <a:srgbClr val="FF0000"/>
                </a:solidFill>
              </a:rPr>
              <a:t>share</a:t>
            </a:r>
            <a:r>
              <a:rPr lang="en-US" altLang="en-US" sz="2200"/>
              <a:t> same address space.</a:t>
            </a:r>
          </a:p>
          <a:p>
            <a:pPr lvl="2"/>
            <a:r>
              <a:rPr lang="en-US" altLang="en-US" sz="2200"/>
              <a:t>I/O looks just like memory read/write.</a:t>
            </a:r>
          </a:p>
          <a:p>
            <a:pPr lvl="2"/>
            <a:r>
              <a:rPr lang="en-US" altLang="en-US" sz="2200"/>
              <a:t>No </a:t>
            </a:r>
            <a:r>
              <a:rPr lang="en-US" altLang="en-US" sz="2200">
                <a:solidFill>
                  <a:srgbClr val="FF0000"/>
                </a:solidFill>
              </a:rPr>
              <a:t>special instructions</a:t>
            </a:r>
            <a:r>
              <a:rPr lang="en-US" altLang="en-US" sz="2200"/>
              <a:t> for I/O </a:t>
            </a:r>
            <a:r>
              <a:rPr lang="en-US" altLang="en-US" sz="2200">
                <a:sym typeface="Wingdings" panose="05000000000000000000" pitchFamily="2" charset="2"/>
              </a:rPr>
              <a:t></a:t>
            </a:r>
            <a:r>
              <a:rPr lang="en-US" altLang="en-US" sz="2200"/>
              <a:t> “load”, “store”, … etc.</a:t>
            </a:r>
          </a:p>
          <a:p>
            <a:pPr lvl="2"/>
            <a:r>
              <a:rPr lang="en-US" altLang="en-US" sz="2200"/>
              <a:t>Bus has </a:t>
            </a:r>
            <a:r>
              <a:rPr lang="en-US" altLang="en-US" sz="2200">
                <a:solidFill>
                  <a:srgbClr val="FF0000"/>
                </a:solidFill>
              </a:rPr>
              <a:t>one Read &amp; one Write</a:t>
            </a:r>
            <a:r>
              <a:rPr lang="en-US" altLang="en-US" sz="2200"/>
              <a:t> control line. </a:t>
            </a:r>
          </a:p>
          <a:p>
            <a:pPr lvl="2"/>
            <a:r>
              <a:rPr lang="en-US" altLang="en-US" sz="2200" b="1"/>
              <a:t>Pros</a:t>
            </a:r>
            <a:r>
              <a:rPr lang="en-US" altLang="en-US" sz="2200"/>
              <a:t>: Large selection of memory access instructions.</a:t>
            </a:r>
          </a:p>
          <a:p>
            <a:pPr lvl="2"/>
            <a:r>
              <a:rPr lang="en-US" altLang="en-US" sz="2200" b="1"/>
              <a:t>Cons</a:t>
            </a:r>
            <a:r>
              <a:rPr lang="en-US" altLang="en-US" sz="2200"/>
              <a:t>: Valuable memory address space is used up!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Isolated I/O</a:t>
            </a:r>
          </a:p>
          <a:p>
            <a:pPr lvl="2"/>
            <a:r>
              <a:rPr lang="en-US" altLang="en-US" sz="2200">
                <a:solidFill>
                  <a:srgbClr val="FF0000"/>
                </a:solidFill>
              </a:rPr>
              <a:t>Separate</a:t>
            </a:r>
            <a:r>
              <a:rPr lang="en-US" altLang="en-US" sz="2200"/>
              <a:t> address space for devices.</a:t>
            </a:r>
          </a:p>
          <a:p>
            <a:pPr lvl="2"/>
            <a:r>
              <a:rPr lang="en-US" altLang="en-US" sz="2200">
                <a:solidFill>
                  <a:srgbClr val="FF0000"/>
                </a:solidFill>
              </a:rPr>
              <a:t>Special instructions</a:t>
            </a:r>
            <a:r>
              <a:rPr lang="en-US" altLang="en-US" sz="2200"/>
              <a:t> for I/O </a:t>
            </a:r>
            <a:r>
              <a:rPr lang="en-US" altLang="en-US" sz="2200">
                <a:sym typeface="Wingdings" panose="05000000000000000000" pitchFamily="2" charset="2"/>
              </a:rPr>
              <a:t></a:t>
            </a:r>
            <a:r>
              <a:rPr lang="en-US" altLang="en-US" sz="2200"/>
              <a:t> “in”, “out”, “test”, … etc.</a:t>
            </a:r>
          </a:p>
          <a:p>
            <a:pPr lvl="2"/>
            <a:r>
              <a:rPr lang="en-US" altLang="en-US" sz="2200"/>
              <a:t>Need two Rd &amp; two Wr control lines. </a:t>
            </a:r>
          </a:p>
          <a:p>
            <a:pPr lvl="2"/>
            <a:r>
              <a:rPr lang="en-US" altLang="en-US" sz="2200" b="1"/>
              <a:t>Pros</a:t>
            </a:r>
            <a:r>
              <a:rPr lang="en-US" altLang="en-US" sz="2200"/>
              <a:t>: efficient use of memory address space.</a:t>
            </a:r>
          </a:p>
          <a:p>
            <a:pPr lvl="2"/>
            <a:r>
              <a:rPr lang="en-US" altLang="en-US" sz="2200" b="1"/>
              <a:t>Cons</a:t>
            </a:r>
            <a:r>
              <a:rPr lang="en-US" altLang="en-US" sz="2200"/>
              <a:t>: Not so many I/O instructions.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26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Mapping - Example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006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42672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432050"/>
            <a:ext cx="7272337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51425"/>
            <a:ext cx="73056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30723</TotalTime>
  <Words>1620</Words>
  <Application>Microsoft Office PowerPoint</Application>
  <PresentationFormat>On-screen Show (4:3)</PresentationFormat>
  <Paragraphs>276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Adminstrivia</vt:lpstr>
      <vt:lpstr>Chapter 7. Input / Output (Cont.)</vt:lpstr>
      <vt:lpstr>Outline</vt:lpstr>
      <vt:lpstr>Input Output Techniques</vt:lpstr>
      <vt:lpstr>Programmed I/O</vt:lpstr>
      <vt:lpstr>I/O Commands vs. I/O Instructions</vt:lpstr>
      <vt:lpstr>Addressing Techniques of I/O Devices</vt:lpstr>
      <vt:lpstr>I/O Mapping - Example</vt:lpstr>
      <vt:lpstr>Interrupt-Driven I/O</vt:lpstr>
      <vt:lpstr>Interrupt-Driven I/O</vt:lpstr>
      <vt:lpstr>CPU Viewpoint</vt:lpstr>
      <vt:lpstr>Simple Interrupt Processing</vt:lpstr>
      <vt:lpstr>Changes in Mem. &amp; Reg.’s upon Interrupt</vt:lpstr>
      <vt:lpstr>Identifying Interrupting Module</vt:lpstr>
      <vt:lpstr>Multiple Interrupts &amp; Priorities</vt:lpstr>
      <vt:lpstr>Example - PC Bus</vt:lpstr>
      <vt:lpstr>Direct Memory Access (DMA)</vt:lpstr>
      <vt:lpstr>DMA Operation</vt:lpstr>
      <vt:lpstr>Typical DMA Controller</vt:lpstr>
      <vt:lpstr>DMA Transfer modes</vt:lpstr>
      <vt:lpstr>DMA and Interrupt Breakpoints During an Instruction Cycle</vt:lpstr>
      <vt:lpstr>DMA Configurations (1)</vt:lpstr>
      <vt:lpstr>DMA Configurations (2)</vt:lpstr>
      <vt:lpstr>DMA Configurations (3)</vt:lpstr>
      <vt:lpstr>Evolution of I/O function</vt:lpstr>
      <vt:lpstr>I/O Channels</vt:lpstr>
      <vt:lpstr>A Channel I/O Configuration</vt:lpstr>
      <vt:lpstr>I/O Channel Architecture – Selector</vt:lpstr>
      <vt:lpstr>I/O Channel Architecture – Multiplexor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1057</cp:revision>
  <dcterms:created xsi:type="dcterms:W3CDTF">1998-10-18T09:28:37Z</dcterms:created>
  <dcterms:modified xsi:type="dcterms:W3CDTF">2017-03-22T21:01:48Z</dcterms:modified>
</cp:coreProperties>
</file>