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 id="2147484554" r:id="rId2"/>
  </p:sldMasterIdLst>
  <p:notesMasterIdLst>
    <p:notesMasterId r:id="rId25"/>
  </p:notesMasterIdLst>
  <p:handoutMasterIdLst>
    <p:handoutMasterId r:id="rId26"/>
  </p:handoutMasterIdLst>
  <p:sldIdLst>
    <p:sldId id="970" r:id="rId3"/>
    <p:sldId id="971" r:id="rId4"/>
    <p:sldId id="972" r:id="rId5"/>
    <p:sldId id="922" r:id="rId6"/>
    <p:sldId id="947" r:id="rId7"/>
    <p:sldId id="948" r:id="rId8"/>
    <p:sldId id="949" r:id="rId9"/>
    <p:sldId id="950" r:id="rId10"/>
    <p:sldId id="951" r:id="rId11"/>
    <p:sldId id="952" r:id="rId12"/>
    <p:sldId id="953" r:id="rId13"/>
    <p:sldId id="955" r:id="rId14"/>
    <p:sldId id="956" r:id="rId15"/>
    <p:sldId id="957" r:id="rId16"/>
    <p:sldId id="958" r:id="rId17"/>
    <p:sldId id="959" r:id="rId18"/>
    <p:sldId id="960" r:id="rId19"/>
    <p:sldId id="965" r:id="rId20"/>
    <p:sldId id="966" r:id="rId21"/>
    <p:sldId id="967" r:id="rId22"/>
    <p:sldId id="968" r:id="rId23"/>
    <p:sldId id="942" r:id="rId24"/>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3333FF"/>
    <a:srgbClr val="CC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92804" autoAdjust="0"/>
  </p:normalViewPr>
  <p:slideViewPr>
    <p:cSldViewPr>
      <p:cViewPr varScale="1">
        <p:scale>
          <a:sx n="67" d="100"/>
          <a:sy n="67" d="100"/>
        </p:scale>
        <p:origin x="1416" y="7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B3686828-8DD5-134B-8439-580CA571A2FC}">
      <dgm:prSet/>
      <dgm:spPr/>
      <dgm:t>
        <a:bodyPr/>
        <a:lstStyle/>
        <a:p>
          <a:pPr rtl="0"/>
          <a:r>
            <a:rPr lang="en-US" dirty="0"/>
            <a:t>Similar to the use of an assembly line in a manufacturing plant</a:t>
          </a:r>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dgm:spPr/>
      <dgm:t>
        <a:bodyPr/>
        <a:lstStyle/>
        <a:p>
          <a:pPr rtl="0"/>
          <a:r>
            <a:rPr lang="en-US" dirty="0"/>
            <a:t>New inputs are accepted at one end before previously accepted inputs appear as outputs at the other end</a:t>
          </a: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dgm:spPr/>
      <dgm:t>
        <a:bodyPr/>
        <a:lstStyle/>
        <a:p>
          <a:pPr rtl="0"/>
          <a:r>
            <a:rPr lang="en-US" dirty="0"/>
            <a:t>To apply this concept to instruction execution we must recognize that an instruction has a number of stages</a:t>
          </a: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dgm:presLayoutVars>
          <dgm:bulletEnabled val="1"/>
        </dgm:presLayoutVars>
      </dgm:prSet>
      <dgm:spPr/>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dgm:presLayoutVars>
          <dgm:bulletEnabled val="1"/>
        </dgm:presLayoutVars>
      </dgm:prSet>
      <dgm:spPr/>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dgm:presLayoutVars>
          <dgm:bulletEnabled val="1"/>
        </dgm:presLayoutVars>
      </dgm:prSet>
      <dgm:spPr/>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3C0E712C-F3D4-924A-8526-2887DE60EE91}" srcId="{BFD61676-2F7A-6E43-8AD0-DD73FCC8C303}" destId="{B3686828-8DD5-134B-8439-580CA571A2FC}" srcOrd="0" destOrd="0" parTransId="{8D069C29-107E-3A4C-A3C0-E62754B6580F}" sibTransId="{6D4A2CCF-4277-B04E-B0C5-7E0845B8A0D5}"/>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6FAB3283-0E21-244F-BF9C-D42BCB7F3DC0}" type="presOf" srcId="{B3686828-8DD5-134B-8439-580CA571A2FC}" destId="{3D797B7D-59B9-E544-A302-0B69B45F05BD}" srcOrd="0" destOrd="0" presId="urn:microsoft.com/office/officeart/2005/8/layout/hProcess11"/>
    <dgm:cxn modelId="{206E8B93-287C-4140-8E86-F1A7B9AE1A85}" type="presOf" srcId="{83CF20B9-8DD2-F842-9793-B559974FE8AA}" destId="{DD86D1A7-993C-7244-8C6E-441273AA777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41B254BF-644D-904F-B6D6-A31D184E6B66}" type="presOf" srcId="{BFD61676-2F7A-6E43-8AD0-DD73FCC8C303}" destId="{6D1F4806-34FC-614B-91B7-25C9893F14A7}"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AA2E0C0A-AD41-C941-B906-FA1E246739DF}">
      <dgm:prSet/>
      <dgm:spPr/>
      <dgm:t>
        <a:bodyPr/>
        <a:lstStyle/>
        <a:p>
          <a:pPr rtl="0"/>
          <a:r>
            <a:rPr lang="en-US" dirty="0"/>
            <a:t>Occur when the pipeline, or some portion of the pipeline, must stall because conditions do not permit continued execution</a:t>
          </a: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a:t>Also referred to as a </a:t>
          </a:r>
          <a:r>
            <a:rPr lang="en-GB" i="1" dirty="0"/>
            <a:t>pipeline bubble</a:t>
          </a: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a:t>There are three types of hazards:</a:t>
          </a: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dirty="0"/>
            <a:t>Resource</a:t>
          </a: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dirty="0"/>
            <a:t>Data</a:t>
          </a: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dirty="0"/>
            <a:t>Control</a:t>
          </a: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dgm:presLayoutVars>
          <dgm:bulletEnabled val="1"/>
        </dgm:presLayoutVars>
      </dgm:prSet>
      <dgm:spPr/>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dgm:presLayoutVars>
          <dgm:bulletEnabled val="1"/>
        </dgm:presLayoutVars>
      </dgm:prSet>
      <dgm:spPr/>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E3C19C07-3038-0243-9B75-9220B3F3F171}" type="presOf" srcId="{2E2A47DB-A594-3F48-B13B-DD5C834FD3F3}" destId="{0E2A96DD-9A2D-304B-A545-DFFD197A19FD}" srcOrd="0" destOrd="2"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868B883F-CEC1-E54A-B0C9-2363C31CB29C}" srcId="{7288C513-9138-634A-A59D-8621AF5DB1B2}" destId="{2E2A47DB-A594-3F48-B13B-DD5C834FD3F3}" srcOrd="1" destOrd="0" parTransId="{51982D76-486E-3E4D-8947-9E8F80A75F95}" sibTransId="{3B385EEF-F5ED-1D4E-9AA5-DC7D0AEB5651}"/>
    <dgm:cxn modelId="{9333F340-43C9-2040-A76F-E60C6D357432}" srcId="{1F5AAC0A-6843-6C4D-9F1E-557CCB6D79CE}" destId="{AA2E0C0A-AD41-C941-B906-FA1E246739DF}" srcOrd="0" destOrd="0" parTransId="{D82015F7-94D6-0D49-8422-19C3F5C27B17}" sibTransId="{7C642CD6-87FB-274F-A2E3-F7715ACB8EB1}"/>
    <dgm:cxn modelId="{9E94075E-334E-854A-B40B-4402931D7DAC}" srcId="{7288C513-9138-634A-A59D-8621AF5DB1B2}" destId="{27090480-E7F0-3548-A1FA-23A174051EBA}" srcOrd="0" destOrd="0" parTransId="{8A18D0EF-0E04-6644-850C-002090E53B33}" sibTransId="{DBA2C1EF-8EB7-874E-9F11-54F476C4FDDD}"/>
    <dgm:cxn modelId="{6C119255-4DC0-3D4B-8677-350C3F273889}" type="presOf" srcId="{6A26042E-C4EF-F847-88DD-22568E0807F6}" destId="{5B43A04A-5B4D-FC49-9C8C-79D55B45C474}" srcOrd="0" destOrd="0" presId="urn:microsoft.com/office/officeart/2005/8/layout/hProcess11"/>
    <dgm:cxn modelId="{24175857-556C-8945-9EDD-74C904565C0D}" srcId="{1F5AAC0A-6843-6C4D-9F1E-557CCB6D79CE}" destId="{6A26042E-C4EF-F847-88DD-22568E0807F6}" srcOrd="1" destOrd="0" parTransId="{AB370706-9EE8-1349-8C27-BAA2C6ED0065}" sibTransId="{6B767552-F402-5148-A780-CB70B546C7F5}"/>
    <dgm:cxn modelId="{3F789687-66FF-8943-8792-A9C996C5AB66}" type="presOf" srcId="{AA2E0C0A-AD41-C941-B906-FA1E246739DF}" destId="{95FBECC7-0BDA-F64E-BF06-D65A00F03C43}" srcOrd="0" destOrd="0" presId="urn:microsoft.com/office/officeart/2005/8/layout/hProcess11"/>
    <dgm:cxn modelId="{3D34468C-D785-A645-9927-C6F1A889FD20}" type="presOf" srcId="{27090480-E7F0-3548-A1FA-23A174051EBA}" destId="{0E2A96DD-9A2D-304B-A545-DFFD197A19FD}" srcOrd="0" destOrd="1"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9AC9B7B3-61AB-2D4D-A887-56A9C8B7A8B9}" type="presOf" srcId="{1F5AAC0A-6843-6C4D-9F1E-557CCB6D79CE}" destId="{8F45EA0E-0BD7-C54E-BA84-A9056AE0C297}" srcOrd="0" destOrd="0" presId="urn:microsoft.com/office/officeart/2005/8/layout/hProcess11"/>
    <dgm:cxn modelId="{AA6AB4BE-0CB3-9743-BA8C-9D7F941E0E4F}" type="presOf" srcId="{7288C513-9138-634A-A59D-8621AF5DB1B2}" destId="{0E2A96DD-9A2D-304B-A545-DFFD197A19FD}" srcOrd="0" destOrd="0" presId="urn:microsoft.com/office/officeart/2005/8/layout/hProcess11"/>
    <dgm:cxn modelId="{9A9992E6-E716-C34F-81B2-E3B454651377}" type="presOf" srcId="{93F518CC-11E2-A04A-A832-5C248A47BBB2}" destId="{0E2A96DD-9A2D-304B-A545-DFFD197A19FD}" srcOrd="0" destOrd="3" presId="urn:microsoft.com/office/officeart/2005/8/layout/hProcess11"/>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2F7D-2FE7-D940-A78C-16267BBAB00A}">
      <dsp:nvSpPr>
        <dsp:cNvPr id="0" name=""/>
        <dsp:cNvSpPr/>
      </dsp:nvSpPr>
      <dsp:spPr>
        <a:xfrm>
          <a:off x="0" y="1348740"/>
          <a:ext cx="8382000" cy="1798320"/>
        </a:xfrm>
        <a:prstGeom prst="notchedRightArrow">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3683"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rtl="0">
            <a:lnSpc>
              <a:spcPct val="90000"/>
            </a:lnSpc>
            <a:spcBef>
              <a:spcPct val="0"/>
            </a:spcBef>
            <a:spcAft>
              <a:spcPct val="35000"/>
            </a:spcAft>
            <a:buNone/>
          </a:pPr>
          <a:r>
            <a:rPr lang="en-US" sz="1700" kern="1200" dirty="0"/>
            <a:t>Similar to the use of an assembly line in a manufacturing plant</a:t>
          </a:r>
        </a:p>
      </dsp:txBody>
      <dsp:txXfrm>
        <a:off x="3683" y="0"/>
        <a:ext cx="2431107" cy="1798320"/>
      </dsp:txXfrm>
    </dsp:sp>
    <dsp:sp modelId="{807546D9-8E8B-6A4F-AC7F-C4B7428D197A}">
      <dsp:nvSpPr>
        <dsp:cNvPr id="0" name=""/>
        <dsp:cNvSpPr/>
      </dsp:nvSpPr>
      <dsp:spPr>
        <a:xfrm>
          <a:off x="994447"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556346" y="269748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rtl="0">
            <a:lnSpc>
              <a:spcPct val="90000"/>
            </a:lnSpc>
            <a:spcBef>
              <a:spcPct val="0"/>
            </a:spcBef>
            <a:spcAft>
              <a:spcPct val="35000"/>
            </a:spcAft>
            <a:buNone/>
          </a:pPr>
          <a:r>
            <a:rPr lang="en-US" sz="1700" kern="1200" dirty="0"/>
            <a:t>New inputs are accepted at one end before previously accepted inputs appear as outputs at the other end</a:t>
          </a:r>
        </a:p>
      </dsp:txBody>
      <dsp:txXfrm>
        <a:off x="2556346" y="2697480"/>
        <a:ext cx="2431107" cy="1798320"/>
      </dsp:txXfrm>
    </dsp:sp>
    <dsp:sp modelId="{54394626-9124-C54E-AFB1-DB948AB78EEC}">
      <dsp:nvSpPr>
        <dsp:cNvPr id="0" name=""/>
        <dsp:cNvSpPr/>
      </dsp:nvSpPr>
      <dsp:spPr>
        <a:xfrm>
          <a:off x="3547110"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5109009"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rtl="0">
            <a:lnSpc>
              <a:spcPct val="90000"/>
            </a:lnSpc>
            <a:spcBef>
              <a:spcPct val="0"/>
            </a:spcBef>
            <a:spcAft>
              <a:spcPct val="35000"/>
            </a:spcAft>
            <a:buNone/>
          </a:pPr>
          <a:r>
            <a:rPr lang="en-US" sz="1700" kern="1200" dirty="0"/>
            <a:t>To apply this concept to instruction execution we must recognize that an instruction has a number of stages</a:t>
          </a:r>
        </a:p>
      </dsp:txBody>
      <dsp:txXfrm>
        <a:off x="5109009" y="0"/>
        <a:ext cx="2431107" cy="1798320"/>
      </dsp:txXfrm>
    </dsp:sp>
    <dsp:sp modelId="{58494C77-8E8C-AB4D-92EC-9E2074C07624}">
      <dsp:nvSpPr>
        <dsp:cNvPr id="0" name=""/>
        <dsp:cNvSpPr/>
      </dsp:nvSpPr>
      <dsp:spPr>
        <a:xfrm>
          <a:off x="6099772"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18A6-B3D1-1B4D-B372-84BBCCFB20B3}">
      <dsp:nvSpPr>
        <dsp:cNvPr id="0" name=""/>
        <dsp:cNvSpPr/>
      </dsp:nvSpPr>
      <dsp:spPr>
        <a:xfrm>
          <a:off x="0" y="1494948"/>
          <a:ext cx="8458200" cy="1993265"/>
        </a:xfrm>
        <a:prstGeom prst="notchedRightArrow">
          <a:avLst/>
        </a:prstGeom>
        <a:solidFill>
          <a:schemeClr val="accent1">
            <a:tint val="40000"/>
            <a:hueOff val="0"/>
            <a:satOff val="0"/>
            <a:lumOff val="0"/>
            <a:alphaOff val="0"/>
          </a:schemeClr>
        </a:solidFill>
        <a:ln w="53975">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3716"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en-US" sz="1800" kern="1200" dirty="0"/>
            <a:t>Occur when the pipeline, or some portion of the pipeline, must stall because conditions do not permit continued execution</a:t>
          </a:r>
        </a:p>
      </dsp:txBody>
      <dsp:txXfrm>
        <a:off x="3716" y="0"/>
        <a:ext cx="2453208" cy="1993265"/>
      </dsp:txXfrm>
    </dsp:sp>
    <dsp:sp modelId="{FEA28A59-43CC-CA48-91CC-049A515D183B}">
      <dsp:nvSpPr>
        <dsp:cNvPr id="0" name=""/>
        <dsp:cNvSpPr/>
      </dsp:nvSpPr>
      <dsp:spPr>
        <a:xfrm>
          <a:off x="981163"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2579585" y="2989897"/>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rtl="0">
            <a:lnSpc>
              <a:spcPct val="90000"/>
            </a:lnSpc>
            <a:spcBef>
              <a:spcPct val="0"/>
            </a:spcBef>
            <a:spcAft>
              <a:spcPct val="35000"/>
            </a:spcAft>
            <a:buNone/>
          </a:pPr>
          <a:r>
            <a:rPr lang="en-GB" sz="1800" kern="1200" dirty="0"/>
            <a:t>Also referred to as a </a:t>
          </a:r>
          <a:r>
            <a:rPr lang="en-GB" sz="1800" i="1" kern="1200" dirty="0"/>
            <a:t>pipeline bubble</a:t>
          </a:r>
        </a:p>
      </dsp:txBody>
      <dsp:txXfrm>
        <a:off x="2579585" y="2989897"/>
        <a:ext cx="2453208" cy="1993265"/>
      </dsp:txXfrm>
    </dsp:sp>
    <dsp:sp modelId="{8453DE48-C8CC-4047-8F93-D3EC13EB92CF}">
      <dsp:nvSpPr>
        <dsp:cNvPr id="0" name=""/>
        <dsp:cNvSpPr/>
      </dsp:nvSpPr>
      <dsp:spPr>
        <a:xfrm>
          <a:off x="3557031" y="2242423"/>
          <a:ext cx="498316" cy="498316"/>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5155454"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rtl="0">
            <a:lnSpc>
              <a:spcPct val="90000"/>
            </a:lnSpc>
            <a:spcBef>
              <a:spcPct val="0"/>
            </a:spcBef>
            <a:spcAft>
              <a:spcPct val="35000"/>
            </a:spcAft>
            <a:buNone/>
          </a:pPr>
          <a:r>
            <a:rPr lang="en-US" sz="1800" kern="1200" dirty="0"/>
            <a:t>There are three types of hazards:</a:t>
          </a:r>
        </a:p>
        <a:p>
          <a:pPr marL="114300" lvl="1" indent="-114300" algn="l" defTabSz="622300" rtl="0">
            <a:lnSpc>
              <a:spcPct val="90000"/>
            </a:lnSpc>
            <a:spcBef>
              <a:spcPct val="0"/>
            </a:spcBef>
            <a:spcAft>
              <a:spcPct val="15000"/>
            </a:spcAft>
            <a:buChar char="•"/>
          </a:pPr>
          <a:r>
            <a:rPr lang="en-US" sz="1400" kern="1200" dirty="0"/>
            <a:t>Resource</a:t>
          </a:r>
        </a:p>
        <a:p>
          <a:pPr marL="114300" lvl="1" indent="-114300" algn="l" defTabSz="622300" rtl="0">
            <a:lnSpc>
              <a:spcPct val="90000"/>
            </a:lnSpc>
            <a:spcBef>
              <a:spcPct val="0"/>
            </a:spcBef>
            <a:spcAft>
              <a:spcPct val="15000"/>
            </a:spcAft>
            <a:buChar char="•"/>
          </a:pPr>
          <a:r>
            <a:rPr lang="en-US" sz="1400" kern="1200" dirty="0"/>
            <a:t>Data</a:t>
          </a:r>
        </a:p>
        <a:p>
          <a:pPr marL="114300" lvl="1" indent="-114300" algn="l" defTabSz="622300" rtl="0">
            <a:lnSpc>
              <a:spcPct val="90000"/>
            </a:lnSpc>
            <a:spcBef>
              <a:spcPct val="0"/>
            </a:spcBef>
            <a:spcAft>
              <a:spcPct val="15000"/>
            </a:spcAft>
            <a:buChar char="•"/>
          </a:pPr>
          <a:r>
            <a:rPr lang="en-US" sz="1400" kern="1200" dirty="0"/>
            <a:t>Control</a:t>
          </a:r>
        </a:p>
      </dsp:txBody>
      <dsp:txXfrm>
        <a:off x="5155454" y="0"/>
        <a:ext cx="2453208" cy="1993265"/>
      </dsp:txXfrm>
    </dsp:sp>
    <dsp:sp modelId="{183E54CD-4462-0148-8FAD-D290624DB81E}">
      <dsp:nvSpPr>
        <dsp:cNvPr id="0" name=""/>
        <dsp:cNvSpPr/>
      </dsp:nvSpPr>
      <dsp:spPr>
        <a:xfrm>
          <a:off x="6132900"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0CE014-D4AC-43DD-AC19-A86CA23E271D}" type="slidenum">
              <a:rPr lang="en-US" altLang="en-US"/>
              <a:pPr/>
              <a:t>1</a:t>
            </a:fld>
            <a:endParaRPr lang="en-US" altLang="en-US"/>
          </a:p>
        </p:txBody>
      </p:sp>
      <p:sp>
        <p:nvSpPr>
          <p:cNvPr id="30723" name="Rectangle 2"/>
          <p:cNvSpPr>
            <a:spLocks noGrp="1" noRot="1" noChangeAspect="1" noChangeArrowheads="1" noTextEdit="1"/>
          </p:cNvSpPr>
          <p:nvPr>
            <p:ph type="sldImg"/>
          </p:nvPr>
        </p:nvSpPr>
        <p:spPr>
          <a:xfrm>
            <a:off x="1150938" y="692150"/>
            <a:ext cx="4556125" cy="3416300"/>
          </a:xfrm>
          <a:ln/>
        </p:spPr>
      </p:sp>
      <p:sp>
        <p:nvSpPr>
          <p:cNvPr id="307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25756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pipeline hazard </a:t>
            </a:r>
            <a:r>
              <a:rPr lang="en-US" sz="1200" kern="1200" dirty="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a:solidFill>
                  <a:schemeClr val="tx1"/>
                </a:solidFill>
                <a:latin typeface="Times New Roman" pitchFamily="-1" charset="0"/>
                <a:ea typeface="+mn-ea"/>
                <a:cs typeface="+mn-cs"/>
              </a:rPr>
              <a:t>pipeline bubble. </a:t>
            </a:r>
            <a:r>
              <a:rPr lang="en-US" sz="1200" kern="1200" dirty="0">
                <a:solidFill>
                  <a:schemeClr val="tx1"/>
                </a:solidFill>
                <a:latin typeface="Times New Roman" pitchFamily="-1" charset="0"/>
                <a:ea typeface="+mn-ea"/>
                <a:cs typeface="+mn-cs"/>
              </a:rPr>
              <a:t>There are three types of hazards: resource, data, and control.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extLst>
      <p:ext uri="{BB962C8B-B14F-4D97-AF65-F5344CB8AC3E}">
        <p14:creationId xmlns:p14="http://schemas.microsoft.com/office/powerpoint/2010/main" val="3801302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a:solidFill>
                  <a:schemeClr val="tx1"/>
                </a:solidFill>
                <a:latin typeface="Times New Roman" pitchFamily="-1" charset="0"/>
                <a:ea typeface="+mn-ea"/>
                <a:cs typeface="+mn-cs"/>
              </a:rPr>
              <a:t>structural hazard.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extLst>
      <p:ext uri="{BB962C8B-B14F-4D97-AF65-F5344CB8AC3E}">
        <p14:creationId xmlns:p14="http://schemas.microsoft.com/office/powerpoint/2010/main" val="1231281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p:txBody>
      </p:sp>
    </p:spTree>
    <p:extLst>
      <p:ext uri="{BB962C8B-B14F-4D97-AF65-F5344CB8AC3E}">
        <p14:creationId xmlns:p14="http://schemas.microsoft.com/office/powerpoint/2010/main" val="2625978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There are three types of data hazards;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Read after write (RAW), or true dependency: </a:t>
            </a:r>
            <a:r>
              <a:rPr lang="en-US" sz="1200" kern="1200" dirty="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read (WAR), or antidependency: </a:t>
            </a:r>
            <a:r>
              <a:rPr lang="en-US" sz="1200" b="0" kern="1200" dirty="0">
                <a:solidFill>
                  <a:schemeClr val="tx1"/>
                </a:solidFill>
                <a:latin typeface="Times New Roman" pitchFamily="-1" charset="0"/>
                <a:ea typeface="+mn-ea"/>
                <a:cs typeface="+mn-cs"/>
              </a:rPr>
              <a:t>An instruction reads a register or </a:t>
            </a:r>
            <a:r>
              <a:rPr lang="en-US" sz="1200" kern="1200" dirty="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write (WAW), or output dependency: </a:t>
            </a:r>
            <a:r>
              <a:rPr lang="en-US" sz="1200" kern="1200" dirty="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example of Figure 14.16 is a RAW hazard. The other two hazards are best discussed in the context of superscalar organization, discussed in Chapter 16.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a:p>
            <a:endParaRPr lang="en-US" dirty="0"/>
          </a:p>
        </p:txBody>
      </p:sp>
    </p:spTree>
    <p:extLst>
      <p:ext uri="{BB962C8B-B14F-4D97-AF65-F5344CB8AC3E}">
        <p14:creationId xmlns:p14="http://schemas.microsoft.com/office/powerpoint/2010/main" val="378913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control hazard, also known as a </a:t>
            </a:r>
            <a:r>
              <a:rPr lang="en-US" sz="1200" i="1" kern="1200" dirty="0">
                <a:solidFill>
                  <a:schemeClr val="tx1"/>
                </a:solidFill>
                <a:latin typeface="Times New Roman" pitchFamily="-1" charset="0"/>
                <a:ea typeface="+mn-ea"/>
                <a:cs typeface="+mn-cs"/>
              </a:rPr>
              <a:t>branch hazard, </a:t>
            </a:r>
            <a:r>
              <a:rPr lang="en-US" sz="1200" kern="1200" dirty="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a:p>
          <a:p>
            <a:endParaRPr lang="en-US" dirty="0"/>
          </a:p>
          <a:p>
            <a:r>
              <a:rPr lang="en-US" sz="1200" kern="1200" dirty="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variety of approaches have been taken for dealing with conditional branches: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Multiple streams </a:t>
            </a:r>
          </a:p>
          <a:p>
            <a:r>
              <a:rPr lang="en-US" sz="1200" kern="1200" dirty="0">
                <a:solidFill>
                  <a:schemeClr val="tx1"/>
                </a:solidFill>
                <a:latin typeface="Times New Roman" pitchFamily="-1" charset="0"/>
                <a:ea typeface="+mn-ea"/>
                <a:cs typeface="+mn-cs"/>
              </a:rPr>
              <a:t>Prefetch branch target </a:t>
            </a:r>
          </a:p>
          <a:p>
            <a:r>
              <a:rPr lang="en-US" sz="1200" kern="1200" dirty="0">
                <a:solidFill>
                  <a:schemeClr val="tx1"/>
                </a:solidFill>
                <a:latin typeface="Times New Roman" pitchFamily="-1" charset="0"/>
                <a:ea typeface="+mn-ea"/>
                <a:cs typeface="+mn-cs"/>
              </a:rPr>
              <a:t>Loop buffer </a:t>
            </a:r>
          </a:p>
          <a:p>
            <a:r>
              <a:rPr lang="en-US" sz="1200" kern="1200" dirty="0">
                <a:solidFill>
                  <a:schemeClr val="tx1"/>
                </a:solidFill>
                <a:latin typeface="Times New Roman" pitchFamily="-1" charset="0"/>
                <a:ea typeface="+mn-ea"/>
                <a:cs typeface="+mn-cs"/>
              </a:rPr>
              <a:t>Branch prediction </a:t>
            </a:r>
          </a:p>
          <a:p>
            <a:r>
              <a:rPr lang="en-US" sz="1200" kern="1200" dirty="0">
                <a:solidFill>
                  <a:schemeClr val="tx1"/>
                </a:solidFill>
                <a:latin typeface="Times New Roman" pitchFamily="-1" charset="0"/>
                <a:ea typeface="+mn-ea"/>
                <a:cs typeface="+mn-cs"/>
              </a:rPr>
              <a:t>Delayed branch </a:t>
            </a:r>
          </a:p>
          <a:p>
            <a:endParaRPr lang="en-US" dirty="0"/>
          </a:p>
        </p:txBody>
      </p:sp>
    </p:spTree>
    <p:extLst>
      <p:ext uri="{BB962C8B-B14F-4D97-AF65-F5344CB8AC3E}">
        <p14:creationId xmlns:p14="http://schemas.microsoft.com/office/powerpoint/2010/main" val="7069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a:p>
          <a:p>
            <a:r>
              <a:rPr lang="en-US" sz="1200" kern="1200" dirty="0">
                <a:solidFill>
                  <a:schemeClr val="tx1"/>
                </a:solidFill>
                <a:latin typeface="Times New Roman" pitchFamily="-1" charset="0"/>
                <a:ea typeface="+mn-ea"/>
                <a:cs typeface="+mn-cs"/>
              </a:rPr>
              <a:t>• • • • • </a:t>
            </a:r>
            <a:endParaRPr lang="en-US" dirty="0"/>
          </a:p>
          <a:p>
            <a:r>
              <a:rPr lang="en-US" sz="1200" kern="1200" dirty="0">
                <a:solidFill>
                  <a:schemeClr val="tx1"/>
                </a:solidFill>
                <a:latin typeface="Times New Roman" pitchFamily="-1" charset="0"/>
                <a:ea typeface="+mn-ea"/>
                <a:cs typeface="+mn-cs"/>
              </a:rPr>
              <a:t>Predict never taken </a:t>
            </a:r>
          </a:p>
          <a:p>
            <a:r>
              <a:rPr lang="en-US" sz="1200" kern="1200" dirty="0">
                <a:solidFill>
                  <a:schemeClr val="tx1"/>
                </a:solidFill>
                <a:latin typeface="Times New Roman" pitchFamily="-1" charset="0"/>
                <a:ea typeface="+mn-ea"/>
                <a:cs typeface="+mn-cs"/>
              </a:rPr>
              <a:t>Predict always taken </a:t>
            </a:r>
          </a:p>
          <a:p>
            <a:r>
              <a:rPr lang="en-US" sz="1200" kern="1200" dirty="0">
                <a:solidFill>
                  <a:schemeClr val="tx1"/>
                </a:solidFill>
                <a:latin typeface="Times New Roman" pitchFamily="-1" charset="0"/>
                <a:ea typeface="+mn-ea"/>
                <a:cs typeface="+mn-cs"/>
              </a:rPr>
              <a:t>Predict by opcode </a:t>
            </a:r>
          </a:p>
          <a:p>
            <a:r>
              <a:rPr lang="en-US" sz="1200" kern="1200" dirty="0">
                <a:solidFill>
                  <a:schemeClr val="tx1"/>
                </a:solidFill>
                <a:latin typeface="Times New Roman" pitchFamily="-1" charset="0"/>
                <a:ea typeface="+mn-ea"/>
                <a:cs typeface="+mn-cs"/>
              </a:rPr>
              <a:t>Taken/not taken switch </a:t>
            </a:r>
          </a:p>
          <a:p>
            <a:r>
              <a:rPr lang="en-US" sz="1200" kern="1200" dirty="0">
                <a:solidFill>
                  <a:schemeClr val="tx1"/>
                </a:solidFill>
                <a:latin typeface="Times New Roman" pitchFamily="-1" charset="0"/>
                <a:ea typeface="+mn-ea"/>
                <a:cs typeface="+mn-cs"/>
              </a:rPr>
              <a:t>Branch history table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a:p>
          <a:p>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extLst>
      <p:ext uri="{BB962C8B-B14F-4D97-AF65-F5344CB8AC3E}">
        <p14:creationId xmlns:p14="http://schemas.microsoft.com/office/powerpoint/2010/main" val="429008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If two bits are used, they can be used to record the result of the last two instances of the execution of the associated instruction, or to record a state in some other fashion. Figure 14.18 shows a typical approach (see Problem 14.13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lang="en-US" dirty="0"/>
          </a:p>
          <a:p>
            <a:endParaRPr lang="en-US" dirty="0"/>
          </a:p>
          <a:p>
            <a:endParaRPr lang="en-US" dirty="0"/>
          </a:p>
        </p:txBody>
      </p:sp>
    </p:spTree>
    <p:extLst>
      <p:ext uri="{BB962C8B-B14F-4D97-AF65-F5344CB8AC3E}">
        <p14:creationId xmlns:p14="http://schemas.microsoft.com/office/powerpoint/2010/main" val="1372184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decision process can be represented more compactly by a finite-state machine, shown in Figure 14.19. The finite-state machine representation is commonly used in the literature.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extLst>
      <p:ext uri="{BB962C8B-B14F-4D97-AF65-F5344CB8AC3E}">
        <p14:creationId xmlns:p14="http://schemas.microsoft.com/office/powerpoint/2010/main" val="2738019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latin typeface="Times New Roman" pitchFamily="-1" charset="0"/>
                <a:ea typeface="+mn-ea"/>
                <a:cs typeface="+mn-cs"/>
              </a:rPr>
              <a:t>Figure 14.20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 The branch history table is treated as a cache. Each prefetch triggers a lookup in the branch history table. If no match is found, the next sequential address is used for the fetch. If a match is found, a prediction is made based on the state of the instruction: Either the next sequential address or the branch target address is fed to the select logic.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When the branch instruction is executed, the execute stage signals the branch history table logic with the result. The state of the instruction is updated to reflect a correct or incorrect prediction.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discussed in Chapter 4.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correlator, which uses the behavior of the last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to choose from 2</a:t>
            </a:r>
            <a:r>
              <a:rPr lang="en-US" sz="1200" kern="1200" baseline="30000" dirty="0">
                <a:solidFill>
                  <a:schemeClr val="tx1"/>
                </a:solidFill>
                <a:latin typeface="Times New Roman" pitchFamily="-1" charset="0"/>
                <a:ea typeface="+mn-ea"/>
                <a:cs typeface="+mn-cs"/>
              </a:rPr>
              <a:t>m</a:t>
            </a:r>
            <a:r>
              <a:rPr lang="en-US" sz="1200" kern="1200" dirty="0">
                <a:solidFill>
                  <a:schemeClr val="tx1"/>
                </a:solidFill>
                <a:latin typeface="Times New Roman" pitchFamily="-1" charset="0"/>
                <a:ea typeface="+mn-ea"/>
                <a:cs typeface="+mn-cs"/>
              </a:rPr>
              <a:t>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branch predictors for the current branch instruction. In other words, an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history is kept for a give branch for each possible combination of branches taken by the most recent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p:txBody>
      </p:sp>
    </p:spTree>
    <p:extLst>
      <p:ext uri="{BB962C8B-B14F-4D97-AF65-F5344CB8AC3E}">
        <p14:creationId xmlns:p14="http://schemas.microsoft.com/office/powerpoint/2010/main" val="32747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3000" y="685800"/>
            <a:ext cx="4572000" cy="3429000"/>
          </a:xfrm>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34516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a:solidFill>
                  <a:schemeClr val="tx1"/>
                </a:solidFill>
                <a:latin typeface="Times New Roman" pitchFamily="-1" charset="0"/>
                <a:ea typeface="+mn-ea"/>
                <a:cs typeface="+mn-cs"/>
              </a:rPr>
              <a:t>pipelining, </a:t>
            </a:r>
            <a:r>
              <a:rPr lang="en-US" sz="1200" kern="1200" dirty="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lang="en-US" dirty="0"/>
          </a:p>
          <a:p>
            <a:endParaRPr lang="en-US" sz="1200" kern="1200" dirty="0">
              <a:solidFill>
                <a:schemeClr val="tx1"/>
              </a:solidFill>
              <a:latin typeface="Times New Roman" pitchFamily="-1" charset="0"/>
              <a:ea typeface="+mn-ea"/>
              <a:cs typeface="+mn-cs"/>
            </a:endParaRPr>
          </a:p>
        </p:txBody>
      </p:sp>
    </p:spTree>
    <p:extLst>
      <p:ext uri="{BB962C8B-B14F-4D97-AF65-F5344CB8AC3E}">
        <p14:creationId xmlns:p14="http://schemas.microsoft.com/office/powerpoint/2010/main" val="65445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a:solidFill>
                  <a:schemeClr val="tx1"/>
                </a:solidFill>
                <a:latin typeface="Times New Roman" pitchFamily="-1" charset="0"/>
                <a:ea typeface="+mn-ea"/>
                <a:cs typeface="+mn-cs"/>
              </a:rPr>
              <a:t>fetch overlap. </a:t>
            </a:r>
            <a:r>
              <a:rPr lang="en-US" sz="1200" kern="1200" dirty="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extLst>
      <p:ext uri="{BB962C8B-B14F-4D97-AF65-F5344CB8AC3E}">
        <p14:creationId xmlns:p14="http://schemas.microsoft.com/office/powerpoint/2010/main" val="187160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a:p>
          <a:p>
            <a:endParaRPr lang="en-US" dirty="0"/>
          </a:p>
          <a:p>
            <a:r>
              <a:rPr lang="en-US" sz="1200" b="1" kern="1200" dirty="0">
                <a:solidFill>
                  <a:schemeClr val="tx1"/>
                </a:solidFill>
                <a:latin typeface="Times New Roman" pitchFamily="-1" charset="0"/>
                <a:ea typeface="+mn-ea"/>
                <a:cs typeface="+mn-cs"/>
              </a:rPr>
              <a:t>Fetch instruction (FI): </a:t>
            </a:r>
            <a:r>
              <a:rPr lang="en-US" sz="1200" kern="1200" dirty="0">
                <a:solidFill>
                  <a:schemeClr val="tx1"/>
                </a:solidFill>
                <a:latin typeface="Times New Roman" pitchFamily="-1" charset="0"/>
                <a:ea typeface="+mn-ea"/>
                <a:cs typeface="+mn-cs"/>
              </a:rPr>
              <a:t>Read the next expected instruction into a buffer.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instruction (DI): </a:t>
            </a:r>
            <a:r>
              <a:rPr lang="en-US" sz="1200" kern="1200" dirty="0">
                <a:solidFill>
                  <a:schemeClr val="tx1"/>
                </a:solidFill>
                <a:latin typeface="Times New Roman" pitchFamily="-1" charset="0"/>
                <a:ea typeface="+mn-ea"/>
                <a:cs typeface="+mn-cs"/>
              </a:rPr>
              <a:t>Determine the opcode and the operand specifiers.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Calculate operands (CO): </a:t>
            </a:r>
            <a:r>
              <a:rPr lang="en-US" sz="1200" b="0" kern="1200" dirty="0">
                <a:solidFill>
                  <a:schemeClr val="tx1"/>
                </a:solidFill>
                <a:latin typeface="Times New Roman" pitchFamily="-1" charset="0"/>
                <a:ea typeface="+mn-ea"/>
                <a:cs typeface="+mn-cs"/>
              </a:rPr>
              <a:t>Calculate the effective address of each source operand</a:t>
            </a:r>
            <a:r>
              <a:rPr lang="en-US" sz="1200" kern="1200" dirty="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operands (FO): </a:t>
            </a:r>
            <a:r>
              <a:rPr lang="en-US" sz="1200" kern="1200" dirty="0">
                <a:solidFill>
                  <a:schemeClr val="tx1"/>
                </a:solidFill>
                <a:latin typeface="Times New Roman" pitchFamily="-1" charset="0"/>
                <a:ea typeface="+mn-ea"/>
                <a:cs typeface="+mn-cs"/>
              </a:rPr>
              <a:t>Fetch each operand from memory. Operands in registers need not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instruction (EI): </a:t>
            </a:r>
            <a:r>
              <a:rPr lang="en-US" sz="1200" b="0" kern="1200" dirty="0">
                <a:solidFill>
                  <a:schemeClr val="tx1"/>
                </a:solidFill>
                <a:latin typeface="Times New Roman" pitchFamily="-1" charset="0"/>
                <a:ea typeface="+mn-ea"/>
                <a:cs typeface="+mn-cs"/>
              </a:rPr>
              <a:t>Perform the indicated operation and store the result, if </a:t>
            </a:r>
            <a:r>
              <a:rPr lang="en-US" sz="1200" kern="1200" dirty="0">
                <a:solidFill>
                  <a:schemeClr val="tx1"/>
                </a:solidFill>
                <a:latin typeface="Times New Roman" pitchFamily="-1" charset="0"/>
                <a:ea typeface="+mn-ea"/>
                <a:cs typeface="+mn-cs"/>
              </a:rPr>
              <a:t>any, in the specified destination operand location.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operand (WO): </a:t>
            </a:r>
            <a:r>
              <a:rPr lang="en-US" sz="1200" kern="1200" dirty="0">
                <a:solidFill>
                  <a:schemeClr val="tx1"/>
                </a:solidFill>
                <a:latin typeface="Times New Roman" pitchFamily="-1" charset="0"/>
                <a:ea typeface="+mn-ea"/>
                <a:cs typeface="+mn-cs"/>
              </a:rPr>
              <a:t>Store the result in memory.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 this decomposition, the various stages will be of more nearly equal duration. </a:t>
            </a:r>
            <a:endParaRPr lang="en-US" dirty="0"/>
          </a:p>
          <a:p>
            <a:endParaRPr lang="en-US" sz="1200" kern="1200" dirty="0">
              <a:solidFill>
                <a:schemeClr val="tx1"/>
              </a:solidFill>
              <a:latin typeface="Times New Roman" pitchFamily="-1" charset="0"/>
              <a:ea typeface="+mn-ea"/>
              <a:cs typeface="+mn-cs"/>
            </a:endParaRPr>
          </a:p>
          <a:p>
            <a:endParaRPr lang="en-US" dirty="0"/>
          </a:p>
        </p:txBody>
      </p:sp>
    </p:spTree>
    <p:extLst>
      <p:ext uri="{BB962C8B-B14F-4D97-AF65-F5344CB8AC3E}">
        <p14:creationId xmlns:p14="http://schemas.microsoft.com/office/powerpoint/2010/main" val="452283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a:p>
          <a:p>
            <a:endParaRPr lang="en-GB" dirty="0"/>
          </a:p>
        </p:txBody>
      </p:sp>
    </p:spTree>
    <p:extLst>
      <p:ext uri="{BB962C8B-B14F-4D97-AF65-F5344CB8AC3E}">
        <p14:creationId xmlns:p14="http://schemas.microsoft.com/office/powerpoint/2010/main" val="84733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lang="en-US" dirty="0"/>
          </a:p>
          <a:p>
            <a:endParaRPr lang="en-GB" dirty="0"/>
          </a:p>
        </p:txBody>
      </p:sp>
    </p:spTree>
    <p:extLst>
      <p:ext uri="{BB962C8B-B14F-4D97-AF65-F5344CB8AC3E}">
        <p14:creationId xmlns:p14="http://schemas.microsoft.com/office/powerpoint/2010/main" val="494435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14.12 indicates the logic needed for pipelining to account for branches and interrupts.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a:p>
          <a:p>
            <a:endParaRPr lang="en-US" dirty="0"/>
          </a:p>
        </p:txBody>
      </p:sp>
    </p:spTree>
    <p:extLst>
      <p:ext uri="{BB962C8B-B14F-4D97-AF65-F5344CB8AC3E}">
        <p14:creationId xmlns:p14="http://schemas.microsoft.com/office/powerpoint/2010/main" val="1755277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14.14a plots the speedup factor as a function of the number of instructions that are executed without a branch.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14.14b shows the speedup factor as a function of the number of stages in the instruction pipeline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Thus, the larger the number of pipeline stages, the greater the potential for speedup. However, as a practical matter, the potential gains of additional pipe- line stages are countered by increases in cost, delays between stages, and the fact that branches will be encountered requiring the flushing of the pipeline. </a:t>
            </a:r>
            <a:endParaRPr lang="en-US" dirty="0"/>
          </a:p>
          <a:p>
            <a:endParaRPr lang="en-US" dirty="0"/>
          </a:p>
        </p:txBody>
      </p:sp>
    </p:spTree>
    <p:extLst>
      <p:ext uri="{BB962C8B-B14F-4D97-AF65-F5344CB8AC3E}">
        <p14:creationId xmlns:p14="http://schemas.microsoft.com/office/powerpoint/2010/main" val="538586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2514600"/>
            <a:ext cx="8153400"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15714" name="Rectangle 2"/>
          <p:cNvSpPr>
            <a:spLocks noGrp="1" noChangeArrowheads="1"/>
          </p:cNvSpPr>
          <p:nvPr>
            <p:ph type="ctrTitle"/>
          </p:nvPr>
        </p:nvSpPr>
        <p:spPr>
          <a:xfrm>
            <a:off x="914400" y="533400"/>
            <a:ext cx="7721600" cy="1905000"/>
          </a:xfrm>
        </p:spPr>
        <p:txBody>
          <a:bodyPr/>
          <a:lstStyle>
            <a:lvl1pPr>
              <a:defRPr/>
            </a:lvl1pPr>
          </a:lstStyle>
          <a:p>
            <a:r>
              <a:rPr lang="en-GB"/>
              <a:t>Click to edit Master title style</a:t>
            </a:r>
          </a:p>
        </p:txBody>
      </p:sp>
      <p:sp>
        <p:nvSpPr>
          <p:cNvPr id="115715"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r>
              <a:rPr lang="en-GB"/>
              <a:t>Click to edit Master subtitle style</a:t>
            </a:r>
          </a:p>
        </p:txBody>
      </p:sp>
      <p:sp>
        <p:nvSpPr>
          <p:cNvPr id="5" name="Date Placeholder 4"/>
          <p:cNvSpPr>
            <a:spLocks noGrp="1" noChangeArrowheads="1"/>
          </p:cNvSpPr>
          <p:nvPr>
            <p:ph type="dt" sz="half" idx="10"/>
          </p:nvPr>
        </p:nvSpPr>
        <p:spPr bwMode="auto">
          <a:xfrm>
            <a:off x="711200" y="6229350"/>
            <a:ext cx="1930400" cy="5143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charset="0"/>
              </a:defRPr>
            </a:lvl1pPr>
          </a:lstStyle>
          <a:p>
            <a:pPr>
              <a:defRPr/>
            </a:pPr>
            <a:endParaRPr lang="en-GB"/>
          </a:p>
        </p:txBody>
      </p:sp>
      <p:sp>
        <p:nvSpPr>
          <p:cNvPr id="6" name="Footer Placeholder 5"/>
          <p:cNvSpPr>
            <a:spLocks noGrp="1" noChangeArrowheads="1"/>
          </p:cNvSpPr>
          <p:nvPr>
            <p:ph type="ftr" sz="quarter" idx="11"/>
          </p:nvPr>
        </p:nvSpPr>
        <p:spPr bwMode="auto">
          <a:xfrm>
            <a:off x="3149600" y="6229350"/>
            <a:ext cx="2844800" cy="5143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charset="0"/>
              </a:defRPr>
            </a:lvl1pPr>
          </a:lstStyle>
          <a:p>
            <a:pPr>
              <a:defRPr/>
            </a:pPr>
            <a:endParaRPr lang="en-GB"/>
          </a:p>
        </p:txBody>
      </p:sp>
      <p:sp>
        <p:nvSpPr>
          <p:cNvPr id="7" name="Slide Number Placeholder 6"/>
          <p:cNvSpPr>
            <a:spLocks noGrp="1" noChangeArrowheads="1"/>
          </p:cNvSpPr>
          <p:nvPr>
            <p:ph type="sldNum" sz="quarter" idx="12"/>
          </p:nvPr>
        </p:nvSpPr>
        <p:spPr bwMode="auto">
          <a:xfrm>
            <a:off x="6604000" y="6229350"/>
            <a:ext cx="1828800" cy="5143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panose="020B0604020202020204" pitchFamily="34" charset="0"/>
              </a:defRPr>
            </a:lvl1pPr>
          </a:lstStyle>
          <a:p>
            <a:pPr>
              <a:defRPr/>
            </a:pPr>
            <a:fld id="{5058B8FD-7A40-4A66-B287-CB4E4858AD1A}" type="slidenum">
              <a:rPr lang="en-GB" altLang="en-US"/>
              <a:pPr>
                <a:defRPr/>
              </a:pPr>
              <a:t>‹#›</a:t>
            </a:fld>
            <a:endParaRPr lang="en-GB" altLang="en-US"/>
          </a:p>
        </p:txBody>
      </p:sp>
    </p:spTree>
    <p:extLst>
      <p:ext uri="{BB962C8B-B14F-4D97-AF65-F5344CB8AC3E}">
        <p14:creationId xmlns:p14="http://schemas.microsoft.com/office/powerpoint/2010/main" val="62142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89525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66635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753204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12/5/2017</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120066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12/5/2017</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2627768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12/5/2017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131435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12/5/2017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809514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12/5/2017</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extLst>
      <p:ext uri="{BB962C8B-B14F-4D97-AF65-F5344CB8AC3E}">
        <p14:creationId xmlns:p14="http://schemas.microsoft.com/office/powerpoint/2010/main" val="768284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12/5/2017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528083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12/5/2017</a:t>
            </a:fld>
            <a:endParaRPr/>
          </a:p>
        </p:txBody>
      </p:sp>
      <p:sp>
        <p:nvSpPr>
          <p:cNvPr id="6" name="Footer Placeholder 5"/>
          <p:cNvSpPr>
            <a:spLocks noGrp="1"/>
          </p:cNvSpPr>
          <p:nvPr>
            <p:ph type="ftr" sz="quarter" idx="11"/>
          </p:nvPr>
        </p:nvSpPr>
        <p:spPr/>
        <p:txBody>
          <a:bodyPr/>
          <a:lstStyle/>
          <a:p>
            <a: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extLst>
      <p:ext uri="{BB962C8B-B14F-4D97-AF65-F5344CB8AC3E}">
        <p14:creationId xmlns:p14="http://schemas.microsoft.com/office/powerpoint/2010/main" val="361914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49052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12/5/2017</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486757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12/5/2017</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505492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12/5/2017</a:t>
            </a:fld>
            <a:endParaRPr/>
          </a:p>
        </p:txBody>
      </p:sp>
      <p:sp>
        <p:nvSpPr>
          <p:cNvPr id="4" name="Footer Placeholder 3"/>
          <p:cNvSpPr>
            <a:spLocks noGrp="1"/>
          </p:cNvSpPr>
          <p:nvPr>
            <p:ph type="ftr" sz="quarter" idx="11"/>
          </p:nvPr>
        </p:nvSpPr>
        <p:spPr/>
        <p:txBody>
          <a:bodyPr/>
          <a:lstStyle/>
          <a:p>
            <a: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extLst>
      <p:ext uri="{BB962C8B-B14F-4D97-AF65-F5344CB8AC3E}">
        <p14:creationId xmlns:p14="http://schemas.microsoft.com/office/powerpoint/2010/main" val="3983926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12/5/2017</a:t>
            </a:fld>
            <a:endParaRPr/>
          </a:p>
        </p:txBody>
      </p:sp>
      <p:sp>
        <p:nvSpPr>
          <p:cNvPr id="3" name="Footer Placeholder 2"/>
          <p:cNvSpPr>
            <a:spLocks noGrp="1"/>
          </p:cNvSpPr>
          <p:nvPr>
            <p:ph type="ftr" sz="quarter" idx="11"/>
          </p:nvPr>
        </p:nvSpPr>
        <p:spPr/>
        <p:txBody>
          <a:bodyPr/>
          <a:lstStyle/>
          <a:p>
            <a: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extLst>
      <p:ext uri="{BB962C8B-B14F-4D97-AF65-F5344CB8AC3E}">
        <p14:creationId xmlns:p14="http://schemas.microsoft.com/office/powerpoint/2010/main" val="1040567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12/5/2017</a:t>
            </a:fld>
            <a:endParaRPr/>
          </a:p>
        </p:txBody>
      </p:sp>
      <p:sp>
        <p:nvSpPr>
          <p:cNvPr id="6" name="Footer Placeholder 5"/>
          <p:cNvSpPr>
            <a:spLocks noGrp="1"/>
          </p:cNvSpPr>
          <p:nvPr>
            <p:ph type="ftr" sz="quarter" idx="11"/>
          </p:nvPr>
        </p:nvSpPr>
        <p:spPr>
          <a:xfrm>
            <a:off x="3859305" y="6423585"/>
            <a:ext cx="3316941" cy="365125"/>
          </a:xfrm>
        </p:spPr>
        <p:txBody>
          <a:bodyPr/>
          <a:lstStyle/>
          <a:p>
            <a: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4050470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12/5/2017</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3669138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12/5/2017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14036521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12/5/2017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extLst>
      <p:ext uri="{BB962C8B-B14F-4D97-AF65-F5344CB8AC3E}">
        <p14:creationId xmlns:p14="http://schemas.microsoft.com/office/powerpoint/2010/main" val="33220163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12/5/2017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extLst>
      <p:ext uri="{BB962C8B-B14F-4D97-AF65-F5344CB8AC3E}">
        <p14:creationId xmlns:p14="http://schemas.microsoft.com/office/powerpoint/2010/main" val="930576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12/5/2017</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extLst>
      <p:ext uri="{BB962C8B-B14F-4D97-AF65-F5344CB8AC3E}">
        <p14:creationId xmlns:p14="http://schemas.microsoft.com/office/powerpoint/2010/main" val="51330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0286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12/5/2017</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extLst>
      <p:ext uri="{BB962C8B-B14F-4D97-AF65-F5344CB8AC3E}">
        <p14:creationId xmlns:p14="http://schemas.microsoft.com/office/powerpoint/2010/main" val="40987514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12/5/2017</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extLst>
      <p:ext uri="{BB962C8B-B14F-4D97-AF65-F5344CB8AC3E}">
        <p14:creationId xmlns:p14="http://schemas.microsoft.com/office/powerpoint/2010/main" val="222313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066800"/>
            <a:ext cx="40132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2800" y="1066800"/>
            <a:ext cx="40132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09691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57142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265827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954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331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306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Line 4"/>
          <p:cNvSpPr>
            <a:spLocks noChangeShapeType="1"/>
          </p:cNvSpPr>
          <p:nvPr/>
        </p:nvSpPr>
        <p:spPr bwMode="auto">
          <a:xfrm>
            <a:off x="457200" y="990600"/>
            <a:ext cx="8153400"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4553" r:id="rId1"/>
    <p:sldLayoutId id="2147484543" r:id="rId2"/>
    <p:sldLayoutId id="2147484544" r:id="rId3"/>
    <p:sldLayoutId id="2147484545" r:id="rId4"/>
    <p:sldLayoutId id="2147484546" r:id="rId5"/>
    <p:sldLayoutId id="2147484547" r:id="rId6"/>
    <p:sldLayoutId id="2147484548" r:id="rId7"/>
    <p:sldLayoutId id="2147484549" r:id="rId8"/>
    <p:sldLayoutId id="2147484550" r:id="rId9"/>
    <p:sldLayoutId id="2147484551" r:id="rId10"/>
    <p:sldLayoutId id="2147484552" r:id="rId11"/>
  </p:sldLayoutIdLst>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Arial Black" pitchFamily="34" charset="0"/>
        </a:defRPr>
      </a:lvl2pPr>
      <a:lvl3pPr algn="l" rtl="0" eaLnBrk="0" fontAlgn="base" hangingPunct="0">
        <a:spcBef>
          <a:spcPct val="0"/>
        </a:spcBef>
        <a:spcAft>
          <a:spcPct val="0"/>
        </a:spcAft>
        <a:defRPr kumimoji="1" sz="2800">
          <a:solidFill>
            <a:schemeClr val="tx2"/>
          </a:solidFill>
          <a:latin typeface="Arial Black" pitchFamily="34" charset="0"/>
        </a:defRPr>
      </a:lvl3pPr>
      <a:lvl4pPr algn="l" rtl="0" eaLnBrk="0" fontAlgn="base" hangingPunct="0">
        <a:spcBef>
          <a:spcPct val="0"/>
        </a:spcBef>
        <a:spcAft>
          <a:spcPct val="0"/>
        </a:spcAft>
        <a:defRPr kumimoji="1" sz="2800">
          <a:solidFill>
            <a:schemeClr val="tx2"/>
          </a:solidFill>
          <a:latin typeface="Arial Black" pitchFamily="34" charset="0"/>
        </a:defRPr>
      </a:lvl4pPr>
      <a:lvl5pPr algn="l" rtl="0" eaLnBrk="0" fontAlgn="base" hangingPunct="0">
        <a:spcBef>
          <a:spcPct val="0"/>
        </a:spcBef>
        <a:spcAft>
          <a:spcPct val="0"/>
        </a:spcAft>
        <a:defRPr kumimoji="1" sz="2800">
          <a:solidFill>
            <a:schemeClr val="tx2"/>
          </a:solidFill>
          <a:latin typeface="Arial Black" pitchFamily="34" charset="0"/>
        </a:defRPr>
      </a:lvl5pPr>
      <a:lvl6pPr marL="457200" algn="l" rtl="0" eaLnBrk="0" fontAlgn="base" hangingPunct="0">
        <a:spcBef>
          <a:spcPct val="0"/>
        </a:spcBef>
        <a:spcAft>
          <a:spcPct val="0"/>
        </a:spcAft>
        <a:defRPr kumimoji="1" sz="2800">
          <a:solidFill>
            <a:schemeClr val="tx2"/>
          </a:solidFill>
          <a:latin typeface="Arial Black" pitchFamily="34" charset="0"/>
        </a:defRPr>
      </a:lvl6pPr>
      <a:lvl7pPr marL="914400" algn="l" rtl="0" eaLnBrk="0" fontAlgn="base" hangingPunct="0">
        <a:spcBef>
          <a:spcPct val="0"/>
        </a:spcBef>
        <a:spcAft>
          <a:spcPct val="0"/>
        </a:spcAft>
        <a:defRPr kumimoji="1" sz="2800">
          <a:solidFill>
            <a:schemeClr val="tx2"/>
          </a:solidFill>
          <a:latin typeface="Arial Black" pitchFamily="34" charset="0"/>
        </a:defRPr>
      </a:lvl7pPr>
      <a:lvl8pPr marL="1371600" algn="l" rtl="0" eaLnBrk="0" fontAlgn="base" hangingPunct="0">
        <a:spcBef>
          <a:spcPct val="0"/>
        </a:spcBef>
        <a:spcAft>
          <a:spcPct val="0"/>
        </a:spcAft>
        <a:defRPr kumimoji="1" sz="2800">
          <a:solidFill>
            <a:schemeClr val="tx2"/>
          </a:solidFill>
          <a:latin typeface="Arial Black" pitchFamily="34" charset="0"/>
        </a:defRPr>
      </a:lvl8pPr>
      <a:lvl9pPr marL="1828800" algn="l" rtl="0" eaLnBrk="0" fontAlgn="base" hangingPunct="0">
        <a:spcBef>
          <a:spcPct val="0"/>
        </a:spcBef>
        <a:spcAft>
          <a:spcPct val="0"/>
        </a:spcAft>
        <a:defRPr kumimoji="1" sz="28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FF0000"/>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a:solidFill>
            <a:schemeClr val="tx1"/>
          </a:solidFill>
          <a:latin typeface="+mn-lt"/>
        </a:defRPr>
      </a:lvl4pPr>
      <a:lvl5pPr marL="2057400" indent="-228600" algn="l" rtl="0" eaLnBrk="0" fontAlgn="base" hangingPunct="0">
        <a:spcBef>
          <a:spcPct val="20000"/>
        </a:spcBef>
        <a:spcAft>
          <a:spcPct val="0"/>
        </a:spcAft>
        <a:buClr>
          <a:srgbClr val="FF0000"/>
        </a:buClr>
        <a:buChar char="o"/>
        <a:defRPr kumimoji="1">
          <a:solidFill>
            <a:schemeClr val="tx1"/>
          </a:solidFill>
          <a:latin typeface="+mn-lt"/>
        </a:defRPr>
      </a:lvl5pPr>
      <a:lvl6pPr marL="2514600" indent="-228600" algn="l" rtl="0" eaLnBrk="0" fontAlgn="base" hangingPunct="0">
        <a:spcBef>
          <a:spcPct val="20000"/>
        </a:spcBef>
        <a:spcAft>
          <a:spcPct val="0"/>
        </a:spcAft>
        <a:buClr>
          <a:srgbClr val="FF0000"/>
        </a:buClr>
        <a:buChar char="o"/>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o"/>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o"/>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o"/>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12/5/2017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extLst>
      <p:ext uri="{BB962C8B-B14F-4D97-AF65-F5344CB8AC3E}">
        <p14:creationId xmlns:p14="http://schemas.microsoft.com/office/powerpoint/2010/main" val="1675989484"/>
      </p:ext>
    </p:extLst>
  </p:cSld>
  <p:clrMap bg1="lt1" tx1="dk1" bg2="lt2" tx2="dk2" accent1="accent1" accent2="accent2" accent3="accent3" accent4="accent4" accent5="accent5" accent6="accent6" hlink="hlink" folHlink="folHlink"/>
  <p:sldLayoutIdLst>
    <p:sldLayoutId id="2147484555" r:id="rId1"/>
    <p:sldLayoutId id="2147484556" r:id="rId2"/>
    <p:sldLayoutId id="2147484557" r:id="rId3"/>
    <p:sldLayoutId id="2147484558" r:id="rId4"/>
    <p:sldLayoutId id="2147484559" r:id="rId5"/>
    <p:sldLayoutId id="2147484560" r:id="rId6"/>
    <p:sldLayoutId id="2147484561" r:id="rId7"/>
    <p:sldLayoutId id="2147484562" r:id="rId8"/>
    <p:sldLayoutId id="2147484563" r:id="rId9"/>
    <p:sldLayoutId id="2147484564" r:id="rId10"/>
    <p:sldLayoutId id="2147484565" r:id="rId11"/>
    <p:sldLayoutId id="2147484566" r:id="rId12"/>
    <p:sldLayoutId id="2147484567" r:id="rId13"/>
    <p:sldLayoutId id="2147484568" r:id="rId14"/>
    <p:sldLayoutId id="2147484569" r:id="rId15"/>
    <p:sldLayoutId id="2147484570" r:id="rId16"/>
    <p:sldLayoutId id="2147484571" r:id="rId17"/>
    <p:sldLayoutId id="2147484572" r:id="rId18"/>
    <p:sldLayoutId id="2147484573" r:id="rId19"/>
    <p:sldLayoutId id="2147484574"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hyperlink" Target="http://hshehata.github.io/courses/zu/cse321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a:xfrm>
            <a:off x="250825" y="260350"/>
            <a:ext cx="8523288" cy="6170613"/>
          </a:xfrm>
        </p:spPr>
        <p:txBody>
          <a:bodyPr/>
          <a:lstStyle/>
          <a:p>
            <a:pPr algn="ctr" eaLnBrk="1" hangingPunct="1">
              <a:lnSpc>
                <a:spcPct val="90000"/>
              </a:lnSpc>
            </a:pPr>
            <a:r>
              <a:rPr lang="en-US" altLang="en-US" sz="3200" dirty="0">
                <a:solidFill>
                  <a:srgbClr val="FF3300"/>
                </a:solidFill>
                <a:latin typeface="Times New Roman" panose="02020603050405020304" pitchFamily="18" charset="0"/>
                <a:cs typeface="Times New Roman" panose="02020603050405020304" pitchFamily="18" charset="0"/>
              </a:rPr>
              <a:t>CSE 321a</a:t>
            </a:r>
            <a:endParaRPr lang="ar-EG" altLang="en-US" sz="3200" dirty="0">
              <a:solidFill>
                <a:srgbClr val="FF3300"/>
              </a:solidFill>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4800" dirty="0">
                <a:solidFill>
                  <a:srgbClr val="FF3300"/>
                </a:solidFill>
                <a:latin typeface="Times New Roman" panose="02020603050405020304" pitchFamily="18" charset="0"/>
                <a:cs typeface="Times New Roman" panose="02020603050405020304" pitchFamily="18" charset="0"/>
              </a:rPr>
              <a:t>Computer Organization (1)</a:t>
            </a:r>
            <a:endParaRPr lang="ar-SA" altLang="en-US" sz="4800" dirty="0">
              <a:solidFill>
                <a:srgbClr val="FF3300"/>
              </a:solidFill>
              <a:latin typeface="Times New Roman" panose="02020603050405020304" pitchFamily="18" charset="0"/>
              <a:cs typeface="Times New Roman" panose="02020603050405020304" pitchFamily="18" charset="0"/>
            </a:endParaRPr>
          </a:p>
          <a:p>
            <a:pPr algn="ctr" rtl="1" eaLnBrk="1" hangingPunct="1">
              <a:lnSpc>
                <a:spcPct val="90000"/>
              </a:lnSpc>
            </a:pPr>
            <a:r>
              <a:rPr lang="ar-EG" altLang="en-US" sz="4800" dirty="0">
                <a:solidFill>
                  <a:srgbClr val="FF3300"/>
                </a:solidFill>
                <a:latin typeface="Times New Roman" panose="02020603050405020304" pitchFamily="18" charset="0"/>
                <a:cs typeface="Times New Roman" panose="02020603050405020304" pitchFamily="18" charset="0"/>
              </a:rPr>
              <a:t>تنظيم</a:t>
            </a:r>
            <a:r>
              <a:rPr lang="ar-SA" altLang="en-US" sz="4800" dirty="0">
                <a:solidFill>
                  <a:srgbClr val="FF3300"/>
                </a:solidFill>
                <a:latin typeface="Times New Roman" panose="02020603050405020304" pitchFamily="18" charset="0"/>
                <a:cs typeface="Times New Roman" panose="02020603050405020304" pitchFamily="18" charset="0"/>
              </a:rPr>
              <a:t> الحاسب</a:t>
            </a:r>
            <a:r>
              <a:rPr lang="ar-EG" altLang="en-US" sz="4800" dirty="0">
                <a:solidFill>
                  <a:srgbClr val="FF3300"/>
                </a:solidFill>
                <a:latin typeface="Times New Roman" panose="02020603050405020304" pitchFamily="18" charset="0"/>
                <a:cs typeface="Times New Roman" panose="02020603050405020304" pitchFamily="18" charset="0"/>
              </a:rPr>
              <a:t>ات</a:t>
            </a:r>
            <a:r>
              <a:rPr lang="ar-SA" altLang="en-US" sz="4800" dirty="0">
                <a:solidFill>
                  <a:srgbClr val="FF3300"/>
                </a:solidFill>
                <a:latin typeface="Times New Roman" panose="02020603050405020304" pitchFamily="18" charset="0"/>
                <a:cs typeface="Times New Roman" panose="02020603050405020304" pitchFamily="18" charset="0"/>
              </a:rPr>
              <a:t> (</a:t>
            </a:r>
            <a:r>
              <a:rPr lang="en-US" altLang="en-US" sz="4800" dirty="0">
                <a:solidFill>
                  <a:srgbClr val="FF3300"/>
                </a:solidFill>
                <a:latin typeface="Times New Roman" panose="02020603050405020304" pitchFamily="18" charset="0"/>
                <a:cs typeface="Times New Roman" panose="02020603050405020304" pitchFamily="18" charset="0"/>
              </a:rPr>
              <a:t>1</a:t>
            </a:r>
            <a:r>
              <a:rPr lang="ar-SA" altLang="en-US" sz="4800" dirty="0">
                <a:solidFill>
                  <a:srgbClr val="FF3300"/>
                </a:solidFill>
                <a:latin typeface="Times New Roman" panose="02020603050405020304" pitchFamily="18" charset="0"/>
                <a:cs typeface="Times New Roman" panose="02020603050405020304" pitchFamily="18" charset="0"/>
              </a:rPr>
              <a:t>)</a:t>
            </a:r>
            <a:r>
              <a:rPr lang="ar-EG" altLang="en-US" sz="4800" dirty="0">
                <a:solidFill>
                  <a:srgbClr val="FF3300"/>
                </a:solidFill>
                <a:cs typeface="Arial" panose="020B0604020202020204" pitchFamily="34" charset="0"/>
              </a:rPr>
              <a:t> </a:t>
            </a:r>
            <a:endParaRPr lang="ar-SA" altLang="en-US" sz="4800" dirty="0">
              <a:solidFill>
                <a:srgbClr val="FF3300"/>
              </a:solidFill>
              <a:cs typeface="Arial" panose="020B0604020202020204" pitchFamily="34" charset="0"/>
            </a:endParaRPr>
          </a:p>
          <a:p>
            <a:pPr eaLnBrk="1" hangingPunct="1">
              <a:lnSpc>
                <a:spcPct val="90000"/>
              </a:lnSpc>
            </a:pPr>
            <a:endParaRPr lang="en-US" altLang="en-US" sz="4000" dirty="0">
              <a:solidFill>
                <a:srgbClr val="FF3300"/>
              </a:solidFill>
              <a:cs typeface="Arial" panose="020B0604020202020204" pitchFamily="34" charset="0"/>
            </a:endParaRPr>
          </a:p>
          <a:p>
            <a:pPr algn="ctr" eaLnBrk="1" hangingPunct="1">
              <a:lnSpc>
                <a:spcPct val="90000"/>
              </a:lnSpc>
            </a:pPr>
            <a:r>
              <a:rPr lang="en-US" altLang="en-US" sz="3200" dirty="0">
                <a:latin typeface="Times New Roman" panose="02020603050405020304" pitchFamily="18" charset="0"/>
                <a:cs typeface="Times New Roman" panose="02020603050405020304" pitchFamily="18" charset="0"/>
              </a:rPr>
              <a:t>3</a:t>
            </a:r>
            <a:r>
              <a:rPr lang="en-US" altLang="en-US" sz="3200" baseline="30000" dirty="0">
                <a:latin typeface="Times New Roman" panose="02020603050405020304" pitchFamily="18" charset="0"/>
                <a:cs typeface="Times New Roman" panose="02020603050405020304" pitchFamily="18" charset="0"/>
              </a:rPr>
              <a:t>rd </a:t>
            </a:r>
            <a:r>
              <a:rPr lang="en-US" altLang="en-US" sz="3200" dirty="0">
                <a:latin typeface="Times New Roman" panose="02020603050405020304" pitchFamily="18" charset="0"/>
                <a:cs typeface="Times New Roman" panose="02020603050405020304" pitchFamily="18" charset="0"/>
              </a:rPr>
              <a:t>year, Computer Engineering</a:t>
            </a:r>
          </a:p>
          <a:p>
            <a:pPr algn="ctr" eaLnBrk="1" hangingPunct="1">
              <a:lnSpc>
                <a:spcPct val="90000"/>
              </a:lnSpc>
            </a:pPr>
            <a:r>
              <a:rPr lang="en-US" altLang="en-US" sz="3200" dirty="0">
                <a:latin typeface="Times New Roman" panose="02020603050405020304" pitchFamily="18" charset="0"/>
                <a:cs typeface="Times New Roman" panose="02020603050405020304" pitchFamily="18" charset="0"/>
              </a:rPr>
              <a:t>Fall 2017</a:t>
            </a:r>
          </a:p>
          <a:p>
            <a:pPr algn="ctr" eaLnBrk="1" hangingPunct="1">
              <a:lnSpc>
                <a:spcPct val="90000"/>
              </a:lnSpc>
            </a:pPr>
            <a:r>
              <a:rPr lang="en-US" altLang="en-US" sz="3600" b="1" dirty="0">
                <a:latin typeface="Times New Roman" panose="02020603050405020304" pitchFamily="18" charset="0"/>
                <a:cs typeface="Times New Roman" panose="02020603050405020304" pitchFamily="18" charset="0"/>
              </a:rPr>
              <a:t>Lecture #11</a:t>
            </a:r>
          </a:p>
          <a:p>
            <a:pPr algn="ctr" eaLnBrk="1" hangingPunct="1">
              <a:lnSpc>
                <a:spcPct val="90000"/>
              </a:lnSpc>
            </a:pPr>
            <a:endParaRPr lang="en-US" altLang="en-US" sz="2000" dirty="0">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3200" dirty="0">
                <a:latin typeface="Times New Roman" panose="02020603050405020304" pitchFamily="18" charset="0"/>
                <a:cs typeface="Times New Roman" panose="02020603050405020304" pitchFamily="18" charset="0"/>
              </a:rPr>
              <a:t>Dr. Hazem Ibrahim </a:t>
            </a:r>
            <a:r>
              <a:rPr lang="en-US" altLang="en-US" sz="3200" dirty="0" err="1">
                <a:latin typeface="Times New Roman" panose="02020603050405020304" pitchFamily="18" charset="0"/>
                <a:cs typeface="Times New Roman" panose="02020603050405020304" pitchFamily="18" charset="0"/>
              </a:rPr>
              <a:t>Shehata</a:t>
            </a:r>
            <a:endParaRPr lang="en-US" altLang="en-US" sz="3200" dirty="0">
              <a:latin typeface="Times New Roman" panose="02020603050405020304" pitchFamily="18" charset="0"/>
              <a:cs typeface="Times New Roman" panose="02020603050405020304" pitchFamily="18" charset="0"/>
            </a:endParaRPr>
          </a:p>
          <a:p>
            <a:pPr algn="ctr" eaLnBrk="1" hangingPunct="1">
              <a:lnSpc>
                <a:spcPct val="90000"/>
              </a:lnSpc>
            </a:pPr>
            <a:r>
              <a:rPr lang="en-US" altLang="en-US" dirty="0">
                <a:latin typeface="Times New Roman" panose="02020603050405020304" pitchFamily="18" charset="0"/>
                <a:cs typeface="Times New Roman" panose="02020603050405020304" pitchFamily="18" charset="0"/>
              </a:rPr>
              <a:t>Dept. of Computer &amp; Systems Engineering</a:t>
            </a:r>
          </a:p>
          <a:p>
            <a:pPr algn="ctr" eaLnBrk="1" hangingPunct="1">
              <a:lnSpc>
                <a:spcPct val="90000"/>
              </a:lnSpc>
            </a:pPr>
            <a:endParaRPr lang="en-US" altLang="en-US" sz="1800" dirty="0">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1800" dirty="0">
                <a:latin typeface="Times New Roman" panose="02020603050405020304" pitchFamily="18" charset="0"/>
                <a:cs typeface="Times New Roman" panose="02020603050405020304" pitchFamily="18" charset="0"/>
              </a:rPr>
              <a:t>Credits to Dr. Ahmed Abdul-</a:t>
            </a:r>
            <a:r>
              <a:rPr lang="en-US" altLang="en-US" sz="1800" dirty="0" err="1">
                <a:latin typeface="Times New Roman" panose="02020603050405020304" pitchFamily="18" charset="0"/>
                <a:cs typeface="Times New Roman" panose="02020603050405020304" pitchFamily="18" charset="0"/>
              </a:rPr>
              <a:t>Monem</a:t>
            </a:r>
            <a:r>
              <a:rPr lang="en-US" altLang="en-US" sz="1800" dirty="0">
                <a:latin typeface="Times New Roman" panose="02020603050405020304" pitchFamily="18" charset="0"/>
                <a:cs typeface="Times New Roman" panose="02020603050405020304" pitchFamily="18" charset="0"/>
              </a:rPr>
              <a:t> Ahmed for the slides</a:t>
            </a:r>
          </a:p>
        </p:txBody>
      </p:sp>
      <p:pic>
        <p:nvPicPr>
          <p:cNvPr id="4099" name="Picture 5" descr="circuit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2908300"/>
            <a:ext cx="1293813"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5" descr="circuit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921000"/>
            <a:ext cx="1293813"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8700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39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3972" name="Rectangle 4"/>
          <p:cNvSpPr>
            <a:spLocks noGrp="1" noChangeArrowheads="1"/>
          </p:cNvSpPr>
          <p:nvPr>
            <p:ph type="title" idx="4294967295"/>
          </p:nvPr>
        </p:nvSpPr>
        <p:spPr>
          <a:xfrm>
            <a:off x="152400" y="1524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The Effect of a Conditional Branch on Instruction Pipeline Operation</a:t>
            </a:r>
          </a:p>
        </p:txBody>
      </p:sp>
      <p:pic>
        <p:nvPicPr>
          <p:cNvPr id="6" name="Picture 5"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182" t="2353" r="3636" b="17647"/>
              <a:stretch>
                <a:fillRect/>
              </a:stretch>
            </p:blipFill>
          </mc:Choice>
          <mc:Fallback>
            <p:blipFill>
              <a:blip r:embed="rId4"/>
              <a:srcRect l="8182" t="2353" r="3636" b="17647"/>
              <a:stretch>
                <a:fillRect/>
              </a:stretch>
            </p:blipFill>
          </mc:Fallback>
        </mc:AlternateContent>
        <p:spPr>
          <a:xfrm>
            <a:off x="762000" y="1371658"/>
            <a:ext cx="7826157" cy="5486342"/>
          </a:xfrm>
          <a:prstGeom prst="rect">
            <a:avLst/>
          </a:prstGeom>
        </p:spPr>
      </p:pic>
    </p:spTree>
    <p:extLst>
      <p:ext uri="{BB962C8B-B14F-4D97-AF65-F5344CB8AC3E}">
        <p14:creationId xmlns:p14="http://schemas.microsoft.com/office/powerpoint/2010/main" val="623989770"/>
      </p:ext>
    </p:extLst>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Six Stage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Instruction Pipeline</a:t>
            </a:r>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extLst>
      <p:ext uri="{BB962C8B-B14F-4D97-AF65-F5344CB8AC3E}">
        <p14:creationId xmlns:p14="http://schemas.microsoft.com/office/powerpoint/2010/main" val="1129281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81000" y="1295400"/>
            <a:ext cx="3255264" cy="1905000"/>
          </a:xfrm>
        </p:spPr>
        <p:txBody>
          <a:bodyPr>
            <a:normAutofit/>
          </a:bodyPr>
          <a:lstStyle/>
          <a:p>
            <a:r>
              <a:rPr lang="en-GB" dirty="0">
                <a:effectLst>
                  <a:outerShdw blurRad="38100" dist="38100" dir="2700000" algn="tl">
                    <a:srgbClr val="000000">
                      <a:alpha val="43137"/>
                    </a:srgbClr>
                  </a:outerShdw>
                </a:effectLst>
              </a:rPr>
              <a:t>Speedup Factors</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with Instruction</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Pipelining</a:t>
            </a: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8182" r="11765" b="18182"/>
              <a:stretch>
                <a:fillRect/>
              </a:stretch>
            </p:blipFill>
          </mc:Choice>
          <mc:Fallback>
            <p:blipFill>
              <a:blip r:embed="rId4"/>
              <a:srcRect l="7059" t="8182" r="11765" b="18182"/>
              <a:stretch>
                <a:fillRect/>
              </a:stretch>
            </p:blipFill>
          </mc:Fallback>
        </mc:AlternateContent>
        <p:spPr>
          <a:xfrm>
            <a:off x="3626666" y="152400"/>
            <a:ext cx="5517334" cy="6476999"/>
          </a:xfrm>
          <a:prstGeom prst="rect">
            <a:avLst/>
          </a:prstGeom>
        </p:spPr>
      </p:pic>
    </p:spTree>
    <p:extLst>
      <p:ext uri="{BB962C8B-B14F-4D97-AF65-F5344CB8AC3E}">
        <p14:creationId xmlns:p14="http://schemas.microsoft.com/office/powerpoint/2010/main" val="32011028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09600" y="228600"/>
            <a:ext cx="7556500" cy="1116012"/>
          </a:xfrm>
        </p:spPr>
        <p:txBody>
          <a:bodyPr/>
          <a:lstStyle/>
          <a:p>
            <a:r>
              <a:rPr lang="en-GB" dirty="0">
                <a:effectLst>
                  <a:outerShdw blurRad="38100" dist="38100" dir="2700000" algn="tl">
                    <a:srgbClr val="000000">
                      <a:alpha val="43137"/>
                    </a:srgbClr>
                  </a:outerShdw>
                </a:effectLst>
              </a:rPr>
              <a:t>Pipeline Hazards</a:t>
            </a:r>
          </a:p>
        </p:txBody>
      </p:sp>
      <p:graphicFrame>
        <p:nvGraphicFramePr>
          <p:cNvPr id="11" name="Content Placeholder 10"/>
          <p:cNvGraphicFramePr>
            <a:graphicFrameLocks noGrp="1"/>
          </p:cNvGraphicFramePr>
          <p:nvPr>
            <p:ph idx="4294967295"/>
          </p:nvPr>
        </p:nvGraphicFramePr>
        <p:xfrm>
          <a:off x="381000" y="1219200"/>
          <a:ext cx="84582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781800" y="5105400"/>
            <a:ext cx="2155687" cy="1549400"/>
          </a:xfrm>
          <a:prstGeom prst="rect">
            <a:avLst/>
          </a:prstGeom>
        </p:spPr>
      </p:pic>
    </p:spTree>
    <p:extLst>
      <p:ext uri="{BB962C8B-B14F-4D97-AF65-F5344CB8AC3E}">
        <p14:creationId xmlns:p14="http://schemas.microsoft.com/office/powerpoint/2010/main" val="255924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228600" y="1066800"/>
            <a:ext cx="3255264" cy="1162050"/>
          </a:xfrm>
        </p:spPr>
        <p:txBody>
          <a:bodyPr/>
          <a:lstStyle/>
          <a:p>
            <a:pPr algn="ctr"/>
            <a:r>
              <a:rPr lang="en-GB" dirty="0">
                <a:effectLst>
                  <a:outerShdw blurRad="38100" dist="38100" dir="2700000" algn="tl">
                    <a:srgbClr val="000000">
                      <a:alpha val="43137"/>
                    </a:srgbClr>
                  </a:outerShdw>
                </a:effectLst>
              </a:rPr>
              <a:t>Resource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Hazards</a:t>
            </a:r>
          </a:p>
        </p:txBody>
      </p:sp>
      <p:sp>
        <p:nvSpPr>
          <p:cNvPr id="7" name="Text Placeholder 6"/>
          <p:cNvSpPr>
            <a:spLocks noGrp="1"/>
          </p:cNvSpPr>
          <p:nvPr>
            <p:ph type="body" sz="half" idx="2"/>
          </p:nvPr>
        </p:nvSpPr>
        <p:spPr>
          <a:xfrm>
            <a:off x="381000" y="3352800"/>
            <a:ext cx="3255264" cy="2971800"/>
          </a:xfrm>
        </p:spPr>
        <p:txBody>
          <a:bodyPr>
            <a:normAutofit/>
          </a:bodyPr>
          <a:lstStyle/>
          <a:p>
            <a:r>
              <a:rPr lang="en-US" dirty="0">
                <a:effectLst>
                  <a:outerShdw blurRad="38100" dist="38100" dir="2700000" algn="tl">
                    <a:srgbClr val="000000">
                      <a:alpha val="43137"/>
                    </a:srgbClr>
                  </a:outerShdw>
                </a:effectLst>
              </a:rPr>
              <a:t>A resource hazard occurs when two or more instructions that are already in the pipeline need the same resource</a:t>
            </a:r>
          </a:p>
          <a:p>
            <a:r>
              <a:rPr lang="en-US" dirty="0">
                <a:effectLst>
                  <a:outerShdw blurRad="38100" dist="38100" dir="2700000" algn="tl">
                    <a:srgbClr val="000000">
                      <a:alpha val="43137"/>
                    </a:srgbClr>
                  </a:outerShdw>
                </a:effectLst>
              </a:rPr>
              <a:t>The result is that the instructions must be executed in serial rather than parallel for a portion of the pipeline</a:t>
            </a:r>
          </a:p>
          <a:p>
            <a:r>
              <a:rPr lang="en-US" dirty="0">
                <a:effectLst>
                  <a:outerShdw blurRad="38100" dist="38100" dir="2700000" algn="tl">
                    <a:srgbClr val="000000">
                      <a:alpha val="43137"/>
                    </a:srgbClr>
                  </a:outerShdw>
                </a:effectLst>
              </a:rPr>
              <a:t>A resource hazard is sometimes referred to as a </a:t>
            </a:r>
            <a:r>
              <a:rPr lang="en-US" i="1" dirty="0"/>
              <a:t>structural hazard</a:t>
            </a:r>
            <a:endParaRPr lang="en-US" dirty="0"/>
          </a:p>
        </p:txBody>
      </p:sp>
      <p:pic>
        <p:nvPicPr>
          <p:cNvPr id="5" name="Picture 4" descr="f15.pdf"/>
          <p:cNvPicPr>
            <a:picLocks noChangeAspect="1"/>
          </p:cNvPicPr>
          <p:nvPr/>
        </p:nvPicPr>
        <p:blipFill>
          <a:blip r:embed="rId3">
            <a:clrChange>
              <a:clrFrom>
                <a:srgbClr val="FFFFFF"/>
              </a:clrFrom>
              <a:clrTo>
                <a:srgbClr val="FFFFFF">
                  <a:alpha val="0"/>
                </a:srgbClr>
              </a:clrTo>
            </a:clrChange>
          </a:blip>
          <a:srcRect l="10588" t="5455" r="16471" b="14545"/>
          <a:stretch>
            <a:fillRect/>
          </a:stretch>
        </p:blipFill>
        <p:spPr>
          <a:xfrm>
            <a:off x="3962399" y="0"/>
            <a:ext cx="4939147" cy="7010346"/>
          </a:xfrm>
          <a:prstGeom prst="rect">
            <a:avLst/>
          </a:prstGeom>
        </p:spPr>
      </p:pic>
    </p:spTree>
    <p:extLst>
      <p:ext uri="{BB962C8B-B14F-4D97-AF65-F5344CB8AC3E}">
        <p14:creationId xmlns:p14="http://schemas.microsoft.com/office/powerpoint/2010/main" val="125613566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33400" y="4648200"/>
            <a:ext cx="6191157" cy="833718"/>
          </a:xfrm>
        </p:spPr>
        <p:txBody>
          <a:bodyPr>
            <a:normAutofit/>
          </a:bodyPr>
          <a:lstStyle/>
          <a:p>
            <a:r>
              <a:rPr lang="en-GB" sz="3200" dirty="0">
                <a:effectLst>
                  <a:outerShdw blurRad="38100" dist="38100" dir="2700000" algn="tl">
                    <a:srgbClr val="000000">
                      <a:alpha val="43137"/>
                    </a:srgbClr>
                  </a:outerShdw>
                </a:effectLst>
              </a:rPr>
              <a:t>Data Hazards</a:t>
            </a:r>
          </a:p>
        </p:txBody>
      </p:sp>
      <p:sp>
        <p:nvSpPr>
          <p:cNvPr id="7" name="Text Placeholder 6"/>
          <p:cNvSpPr>
            <a:spLocks noGrp="1"/>
          </p:cNvSpPr>
          <p:nvPr>
            <p:ph type="body" sz="half" idx="2"/>
          </p:nvPr>
        </p:nvSpPr>
        <p:spPr>
          <a:xfrm>
            <a:off x="533400" y="5638800"/>
            <a:ext cx="6191157" cy="885825"/>
          </a:xfrm>
        </p:spPr>
        <p:txBody>
          <a:bodyPr>
            <a:normAutofit/>
          </a:bodyPr>
          <a:lstStyle/>
          <a:p>
            <a:r>
              <a:rPr lang="en-US" sz="1800" dirty="0"/>
              <a:t>A data hazard occurs when there is a conflict in the access of an operand location</a:t>
            </a:r>
          </a:p>
          <a:p>
            <a:endParaRPr lang="en-US" dirty="0"/>
          </a:p>
        </p:txBody>
      </p:sp>
      <p:sp>
        <p:nvSpPr>
          <p:cNvPr id="8" name="TextBox 7"/>
          <p:cNvSpPr txBox="1"/>
          <p:nvPr/>
        </p:nvSpPr>
        <p:spPr>
          <a:xfrm>
            <a:off x="6781800" y="838200"/>
            <a:ext cx="2057400" cy="5847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RAW</a:t>
            </a:r>
          </a:p>
        </p:txBody>
      </p:sp>
      <p:sp>
        <p:nvSpPr>
          <p:cNvPr id="9" name="TextBox 8"/>
          <p:cNvSpPr txBox="1"/>
          <p:nvPr/>
        </p:nvSpPr>
        <p:spPr>
          <a:xfrm>
            <a:off x="6781800" y="3124200"/>
            <a:ext cx="2057400" cy="5847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bg1"/>
                </a:solidFill>
                <a:effectLst/>
                <a:uLnTx/>
                <a:uFillTx/>
                <a:latin typeface="+mj-lt"/>
              </a:rPr>
              <a:t>Hazard</a:t>
            </a:r>
          </a:p>
        </p:txBody>
      </p:sp>
      <p:pic>
        <p:nvPicPr>
          <p:cNvPr id="17" name="Picture 16">
            <a:extLst>
              <a:ext uri="{FF2B5EF4-FFF2-40B4-BE49-F238E27FC236}">
                <a16:creationId xmlns:a16="http://schemas.microsoft.com/office/drawing/2014/main" id="{B53433F2-4814-41C9-8163-0CC619A0AB0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0" y="0"/>
            <a:ext cx="6239746" cy="4648849"/>
          </a:xfrm>
          <a:prstGeom prst="rect">
            <a:avLst/>
          </a:prstGeom>
        </p:spPr>
      </p:pic>
    </p:spTree>
    <p:extLst>
      <p:ext uri="{BB962C8B-B14F-4D97-AF65-F5344CB8AC3E}">
        <p14:creationId xmlns:p14="http://schemas.microsoft.com/office/powerpoint/2010/main" val="2841629694"/>
      </p:ext>
    </p:extLst>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498474" y="1752600"/>
            <a:ext cx="7556313" cy="4373563"/>
          </a:xfrm>
        </p:spPr>
        <p:txBody>
          <a:bodyPr>
            <a:normAutofit fontScale="85000" lnSpcReduction="20000"/>
          </a:bodyPr>
          <a:lstStyle/>
          <a:p>
            <a:r>
              <a:rPr lang="en-GB" sz="2400" dirty="0"/>
              <a:t>Read after write (RAW), or true dependency</a:t>
            </a:r>
          </a:p>
          <a:p>
            <a:pPr lvl="1"/>
            <a:r>
              <a:rPr lang="en-GB" sz="2000" dirty="0"/>
              <a:t>An instruction modifies a register or memory location</a:t>
            </a:r>
          </a:p>
          <a:p>
            <a:pPr lvl="1"/>
            <a:r>
              <a:rPr lang="en-GB" sz="2000" dirty="0"/>
              <a:t>Succeeding instruction reads data in memory or register location</a:t>
            </a:r>
          </a:p>
          <a:p>
            <a:pPr lvl="1"/>
            <a:r>
              <a:rPr lang="en-GB" sz="2000" dirty="0"/>
              <a:t>Hazard occurs if the read takes place before write operation is complete</a:t>
            </a:r>
          </a:p>
          <a:p>
            <a:r>
              <a:rPr lang="en-GB" sz="2400" dirty="0"/>
              <a:t>Write after read (WAR), or antidependency</a:t>
            </a:r>
          </a:p>
          <a:p>
            <a:pPr lvl="1"/>
            <a:r>
              <a:rPr lang="en-GB" sz="2000" dirty="0"/>
              <a:t>An instruction reads a register or memory location </a:t>
            </a:r>
          </a:p>
          <a:p>
            <a:pPr lvl="1"/>
            <a:r>
              <a:rPr lang="en-GB" sz="2000" dirty="0"/>
              <a:t>Succeeding instruction writes to the location</a:t>
            </a:r>
          </a:p>
          <a:p>
            <a:pPr lvl="1"/>
            <a:r>
              <a:rPr lang="en-GB" sz="2000" dirty="0"/>
              <a:t>Hazard occurs if the write operation completes before the read operation takes place</a:t>
            </a:r>
          </a:p>
          <a:p>
            <a:r>
              <a:rPr lang="en-GB" sz="2400" dirty="0"/>
              <a:t>Write after write (WAW), or output dependency</a:t>
            </a:r>
          </a:p>
          <a:p>
            <a:pPr lvl="1"/>
            <a:r>
              <a:rPr lang="en-GB" sz="2000" dirty="0"/>
              <a:t>Two instructions both write to the same location</a:t>
            </a:r>
          </a:p>
          <a:p>
            <a:pPr lvl="1"/>
            <a:r>
              <a:rPr lang="en-GB" sz="2000" dirty="0"/>
              <a:t>Hazard occurs if the write operations take place in the reverse order of the intended sequence</a:t>
            </a:r>
          </a:p>
        </p:txBody>
      </p:sp>
    </p:spTree>
    <p:extLst>
      <p:ext uri="{BB962C8B-B14F-4D97-AF65-F5344CB8AC3E}">
        <p14:creationId xmlns:p14="http://schemas.microsoft.com/office/powerpoint/2010/main" val="2691918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p:txBody>
          <a:bodyPr>
            <a:normAutofit lnSpcReduction="10000"/>
          </a:bodyPr>
          <a:lstStyle/>
          <a:p>
            <a:r>
              <a:rPr lang="en-GB" dirty="0"/>
              <a:t>Also known as a </a:t>
            </a:r>
            <a:r>
              <a:rPr lang="en-GB" i="1" dirty="0"/>
              <a:t>branch hazard</a:t>
            </a:r>
            <a:endParaRPr lang="en-GB" dirty="0"/>
          </a:p>
          <a:p>
            <a:r>
              <a:rPr lang="en-GB" dirty="0"/>
              <a:t>Occurs when the pipeline makes the wrong decision on a branch prediction</a:t>
            </a:r>
          </a:p>
          <a:p>
            <a:r>
              <a:rPr lang="en-GB" dirty="0"/>
              <a:t>Brings instructions into the pipeline that must subsequently be discarded</a:t>
            </a:r>
          </a:p>
          <a:p>
            <a:r>
              <a:rPr lang="en-GB" dirty="0"/>
              <a:t>Dealing with Branches:</a:t>
            </a:r>
          </a:p>
          <a:p>
            <a:pPr lvl="1"/>
            <a:r>
              <a:rPr lang="en-GB" strike="sngStrike" dirty="0"/>
              <a:t>Multiple streams</a:t>
            </a:r>
          </a:p>
          <a:p>
            <a:pPr lvl="1"/>
            <a:r>
              <a:rPr lang="en-GB" strike="sngStrike" dirty="0"/>
              <a:t>Prefetch branch target</a:t>
            </a:r>
          </a:p>
          <a:p>
            <a:pPr lvl="1"/>
            <a:r>
              <a:rPr lang="en-GB" strike="sngStrike" dirty="0"/>
              <a:t>Loop buffer</a:t>
            </a:r>
          </a:p>
          <a:p>
            <a:pPr lvl="1"/>
            <a:r>
              <a:rPr lang="en-GB" dirty="0"/>
              <a:t>Branch prediction</a:t>
            </a:r>
          </a:p>
          <a:p>
            <a:pPr lvl="1"/>
            <a:r>
              <a:rPr lang="en-GB" strike="sngStrike" dirty="0"/>
              <a:t>Delayed branch</a:t>
            </a:r>
          </a:p>
        </p:txBody>
      </p:sp>
    </p:spTree>
    <p:extLst>
      <p:ext uri="{BB962C8B-B14F-4D97-AF65-F5344CB8AC3E}">
        <p14:creationId xmlns:p14="http://schemas.microsoft.com/office/powerpoint/2010/main" val="3652898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4212" name="Rectangle 4"/>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Branch Prediction</a:t>
            </a:r>
          </a:p>
        </p:txBody>
      </p:sp>
      <p:sp>
        <p:nvSpPr>
          <p:cNvPr id="94213" name="Rectangle 5"/>
          <p:cNvSpPr>
            <a:spLocks noGrp="1" noChangeArrowheads="1"/>
          </p:cNvSpPr>
          <p:nvPr>
            <p:ph idx="1"/>
          </p:nvPr>
        </p:nvSpPr>
        <p:spPr/>
        <p:txBody>
          <a:bodyPr/>
          <a:lstStyle/>
          <a:p>
            <a:r>
              <a:rPr lang="en-US" dirty="0"/>
              <a:t>Various techniques can be used to predict whether a branch will be taken:</a:t>
            </a:r>
          </a:p>
          <a:p>
            <a:pPr>
              <a:buNone/>
            </a:pPr>
            <a:endParaRPr lang="en-US" sz="1000" dirty="0"/>
          </a:p>
          <a:p>
            <a:pPr marL="571500" lvl="1" indent="-342900">
              <a:buClr>
                <a:schemeClr val="accent1"/>
              </a:buClr>
              <a:buSzPct val="100000"/>
              <a:buFont typeface="+mj-lt"/>
              <a:buAutoNum type="arabicPeriod"/>
            </a:pPr>
            <a:r>
              <a:rPr lang="en-US" dirty="0"/>
              <a:t>Predict never taken</a:t>
            </a:r>
          </a:p>
          <a:p>
            <a:pPr marL="571500" lvl="1" indent="-342900">
              <a:buClr>
                <a:schemeClr val="accent1"/>
              </a:buClr>
              <a:buSzPct val="100000"/>
              <a:buFont typeface="+mj-lt"/>
              <a:buAutoNum type="arabicPeriod"/>
            </a:pPr>
            <a:r>
              <a:rPr lang="en-US" dirty="0"/>
              <a:t>Predict always taken</a:t>
            </a:r>
          </a:p>
          <a:p>
            <a:pPr marL="571500" lvl="1" indent="-342900">
              <a:buClr>
                <a:schemeClr val="accent1"/>
              </a:buClr>
              <a:buSzPct val="100000"/>
              <a:buFont typeface="+mj-lt"/>
              <a:buAutoNum type="arabicPeriod"/>
            </a:pPr>
            <a:r>
              <a:rPr lang="en-US" dirty="0"/>
              <a:t>Predict by opcode</a:t>
            </a:r>
          </a:p>
          <a:p>
            <a:pPr marL="571500" lvl="1" indent="-342900">
              <a:buClr>
                <a:schemeClr val="accent1"/>
              </a:buClr>
              <a:buSzPct val="100000"/>
              <a:buFont typeface="+mj-lt"/>
              <a:buAutoNum type="arabicPeriod"/>
            </a:pPr>
            <a:endParaRPr lang="en-US" sz="1000" dirty="0"/>
          </a:p>
          <a:p>
            <a:pPr marL="571500" lvl="1" indent="-342900">
              <a:buClr>
                <a:schemeClr val="accent1"/>
              </a:buClr>
              <a:buSzPct val="100000"/>
              <a:buNone/>
            </a:pPr>
            <a:endParaRPr lang="en-US" sz="1000" dirty="0"/>
          </a:p>
          <a:p>
            <a:pPr marL="571500" lvl="1" indent="-342900">
              <a:buClr>
                <a:schemeClr val="accent1"/>
              </a:buClr>
              <a:buSzPct val="100000"/>
              <a:buFont typeface="+mj-lt"/>
              <a:buAutoNum type="arabicPeriod"/>
            </a:pPr>
            <a:r>
              <a:rPr lang="en-US" dirty="0"/>
              <a:t>Taken/not taken switch</a:t>
            </a:r>
          </a:p>
          <a:p>
            <a:pPr marL="571500" lvl="1" indent="-342900">
              <a:buClr>
                <a:schemeClr val="accent1"/>
              </a:buClr>
              <a:buSzPct val="100000"/>
              <a:buFont typeface="+mj-lt"/>
              <a:buAutoNum type="arabicPeriod"/>
            </a:pPr>
            <a:r>
              <a:rPr lang="en-US" dirty="0"/>
              <a:t>Branch history table</a:t>
            </a:r>
          </a:p>
        </p:txBody>
      </p:sp>
      <p:sp>
        <p:nvSpPr>
          <p:cNvPr id="9" name="Right Brace 8"/>
          <p:cNvSpPr/>
          <p:nvPr/>
        </p:nvSpPr>
        <p:spPr>
          <a:xfrm>
            <a:off x="3124200" y="3048000"/>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 name="Right Brace 9"/>
          <p:cNvSpPr/>
          <p:nvPr/>
        </p:nvSpPr>
        <p:spPr>
          <a:xfrm>
            <a:off x="3429000" y="4495800"/>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TextBox 10"/>
          <p:cNvSpPr txBox="1"/>
          <p:nvPr/>
        </p:nvSpPr>
        <p:spPr>
          <a:xfrm>
            <a:off x="3733800" y="2971800"/>
            <a:ext cx="4492089" cy="1277273"/>
          </a:xfrm>
          <a:prstGeom prst="rect">
            <a:avLst/>
          </a:prstGeom>
          <a:noFill/>
        </p:spPr>
        <p:txBody>
          <a:bodyPr wrap="square" rtlCol="0">
            <a:spAutoFit/>
          </a:bodyPr>
          <a:lstStyle/>
          <a:p>
            <a:pPr marL="0" marR="0" lvl="1" indent="-228600" defTabSz="914400" eaLnBrk="1" fontAlgn="auto" latinLnBrk="0" hangingPunct="1">
              <a:lnSpc>
                <a:spcPct val="100000"/>
              </a:lnSpc>
              <a:spcBef>
                <a:spcPts val="600"/>
              </a:spcBef>
              <a:spcAft>
                <a:spcPts val="0"/>
              </a:spcAft>
              <a:buClr>
                <a:schemeClr val="accent1">
                  <a:lumMod val="60000"/>
                  <a:lumOff val="40000"/>
                </a:schemeClr>
              </a:buClr>
              <a:buSzPct val="75000"/>
              <a:buFont typeface="Wingdings" pitchFamily="2" charset="2"/>
              <a:buChar char="n"/>
              <a:tabLst/>
              <a:defRPr/>
            </a:pPr>
            <a:r>
              <a:rPr kumimoji="0" lang="en-US" sz="1800" b="0" i="0" u="none" strike="noStrike" kern="0" cap="none" spc="0" normalizeH="0" baseline="0" noProof="0" dirty="0">
                <a:ln>
                  <a:noFill/>
                </a:ln>
                <a:solidFill>
                  <a:schemeClr val="tx1">
                    <a:lumMod val="65000"/>
                    <a:lumOff val="35000"/>
                  </a:schemeClr>
                </a:solidFill>
                <a:effectLst/>
                <a:uLnTx/>
                <a:uFillTx/>
                <a:latin typeface="+mn-lt"/>
              </a:rPr>
              <a:t>These approaches are static</a:t>
            </a:r>
          </a:p>
          <a:p>
            <a:pPr marL="0" marR="0" lvl="1" indent="-228600" defTabSz="914400" eaLnBrk="1" fontAlgn="auto" latinLnBrk="0" hangingPunct="1">
              <a:lnSpc>
                <a:spcPct val="100000"/>
              </a:lnSpc>
              <a:spcBef>
                <a:spcPts val="600"/>
              </a:spcBef>
              <a:spcAft>
                <a:spcPts val="0"/>
              </a:spcAft>
              <a:buClr>
                <a:schemeClr val="accent1">
                  <a:lumMod val="60000"/>
                  <a:lumOff val="40000"/>
                </a:schemeClr>
              </a:buClr>
              <a:buSzPct val="75000"/>
              <a:buFont typeface="Wingdings" pitchFamily="2" charset="2"/>
              <a:buChar char="n"/>
              <a:tabLst/>
              <a:defRPr/>
            </a:pPr>
            <a:r>
              <a:rPr kumimoji="0" lang="en-US" sz="1800" b="0" i="0" u="none" strike="noStrike" kern="0" cap="none" spc="0" normalizeH="0" baseline="0" noProof="0" dirty="0">
                <a:ln>
                  <a:noFill/>
                </a:ln>
                <a:solidFill>
                  <a:schemeClr val="tx1">
                    <a:lumMod val="65000"/>
                    <a:lumOff val="35000"/>
                  </a:schemeClr>
                </a:solidFill>
                <a:effectLst/>
                <a:uLnTx/>
                <a:uFillTx/>
                <a:latin typeface="+mn-lt"/>
              </a:rPr>
              <a:t>They do not depend on the execution history up to the time of the conditional branch instruction</a:t>
            </a:r>
          </a:p>
        </p:txBody>
      </p:sp>
      <p:sp>
        <p:nvSpPr>
          <p:cNvPr id="12" name="TextBox 11"/>
          <p:cNvSpPr txBox="1"/>
          <p:nvPr/>
        </p:nvSpPr>
        <p:spPr>
          <a:xfrm>
            <a:off x="3810000" y="4724400"/>
            <a:ext cx="4403770" cy="723275"/>
          </a:xfrm>
          <a:prstGeom prst="rect">
            <a:avLst/>
          </a:prstGeom>
          <a:noFill/>
        </p:spPr>
        <p:txBody>
          <a:bodyPr wrap="none" rtlCol="0">
            <a:spAutoFit/>
          </a:bodyPr>
          <a:lstStyle/>
          <a:p>
            <a:pPr marL="0" marR="0" lvl="1" indent="-228600" defTabSz="914400" eaLnBrk="1" fontAlgn="auto" latinLnBrk="0" hangingPunct="1">
              <a:lnSpc>
                <a:spcPct val="100000"/>
              </a:lnSpc>
              <a:spcBef>
                <a:spcPts val="600"/>
              </a:spcBef>
              <a:spcAft>
                <a:spcPts val="0"/>
              </a:spcAft>
              <a:buClr>
                <a:schemeClr val="accent1">
                  <a:lumMod val="60000"/>
                  <a:lumOff val="40000"/>
                </a:schemeClr>
              </a:buClr>
              <a:buSzPct val="75000"/>
              <a:buFont typeface="Wingdings" pitchFamily="2" charset="2"/>
              <a:buChar char="n"/>
              <a:tabLst/>
              <a:defRPr/>
            </a:pPr>
            <a:r>
              <a:rPr kumimoji="0" lang="en-US" sz="1800" b="0" i="0" u="none" strike="noStrike" kern="0" cap="none" spc="0" normalizeH="0" baseline="0" noProof="0" dirty="0">
                <a:ln>
                  <a:noFill/>
                </a:ln>
                <a:solidFill>
                  <a:schemeClr val="tx1">
                    <a:lumMod val="65000"/>
                    <a:lumOff val="35000"/>
                  </a:schemeClr>
                </a:solidFill>
                <a:effectLst/>
                <a:uLnTx/>
                <a:uFillTx/>
                <a:latin typeface="+mn-lt"/>
              </a:rPr>
              <a:t>These approaches are dynamic</a:t>
            </a:r>
          </a:p>
          <a:p>
            <a:pPr marL="0" marR="0" lvl="1" indent="-228600" defTabSz="914400" eaLnBrk="1" fontAlgn="auto" latinLnBrk="0" hangingPunct="1">
              <a:lnSpc>
                <a:spcPct val="100000"/>
              </a:lnSpc>
              <a:spcBef>
                <a:spcPts val="600"/>
              </a:spcBef>
              <a:spcAft>
                <a:spcPts val="0"/>
              </a:spcAft>
              <a:buClr>
                <a:schemeClr val="accent1">
                  <a:lumMod val="60000"/>
                  <a:lumOff val="40000"/>
                </a:schemeClr>
              </a:buClr>
              <a:buSzPct val="75000"/>
              <a:buFont typeface="Wingdings" pitchFamily="2" charset="2"/>
              <a:buChar char="n"/>
              <a:tabLst/>
              <a:defRPr/>
            </a:pPr>
            <a:r>
              <a:rPr kumimoji="0" lang="en-US" sz="1800" b="0" i="0" u="none" strike="noStrike" kern="0" cap="none" spc="0" normalizeH="0" baseline="0" noProof="0" dirty="0">
                <a:ln>
                  <a:noFill/>
                </a:ln>
                <a:solidFill>
                  <a:schemeClr val="tx1">
                    <a:lumMod val="65000"/>
                    <a:lumOff val="35000"/>
                  </a:schemeClr>
                </a:solidFill>
                <a:effectLst/>
                <a:uLnTx/>
                <a:uFillTx/>
                <a:latin typeface="+mn-lt"/>
              </a:rPr>
              <a:t>They depend on the execution history</a:t>
            </a:r>
          </a:p>
        </p:txBody>
      </p:sp>
    </p:spTree>
    <p:extLst>
      <p:ext uri="{BB962C8B-B14F-4D97-AF65-F5344CB8AC3E}">
        <p14:creationId xmlns:p14="http://schemas.microsoft.com/office/powerpoint/2010/main" val="66483184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81000" y="1676400"/>
            <a:ext cx="3255264" cy="1162050"/>
          </a:xfrm>
        </p:spPr>
        <p:txBody>
          <a:bodyPr/>
          <a:lstStyle/>
          <a:p>
            <a:r>
              <a:rPr lang="en-GB" dirty="0">
                <a:effectLst>
                  <a:outerShdw blurRad="38100" dist="38100" dir="2700000" algn="tl">
                    <a:srgbClr val="000000">
                      <a:alpha val="43137"/>
                    </a:srgbClr>
                  </a:outerShdw>
                </a:effectLst>
              </a:rPr>
              <a:t>Branch Prediction Flow Chart</a:t>
            </a:r>
          </a:p>
        </p:txBody>
      </p:sp>
      <p:pic>
        <p:nvPicPr>
          <p:cNvPr id="4" name="Picture 3" descr="f1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5455" r="14118" b="11818"/>
              <a:stretch>
                <a:fillRect/>
              </a:stretch>
            </p:blipFill>
          </mc:Choice>
          <mc:Fallback>
            <p:blipFill>
              <a:blip r:embed="rId4"/>
              <a:srcRect l="11765" t="5455" r="14118" b="11818"/>
              <a:stretch>
                <a:fillRect/>
              </a:stretch>
            </p:blipFill>
          </mc:Fallback>
        </mc:AlternateContent>
        <p:spPr>
          <a:xfrm>
            <a:off x="3962400" y="0"/>
            <a:ext cx="4800115" cy="6933557"/>
          </a:xfrm>
          <a:prstGeom prst="rect">
            <a:avLst/>
          </a:prstGeom>
        </p:spPr>
      </p:pic>
    </p:spTree>
    <p:extLst>
      <p:ext uri="{BB962C8B-B14F-4D97-AF65-F5344CB8AC3E}">
        <p14:creationId xmlns:p14="http://schemas.microsoft.com/office/powerpoint/2010/main" val="398228968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CA" altLang="en-US"/>
              <a:t>Administrivia</a:t>
            </a:r>
          </a:p>
        </p:txBody>
      </p:sp>
      <p:sp>
        <p:nvSpPr>
          <p:cNvPr id="5" name="Content Placeholder 4"/>
          <p:cNvSpPr>
            <a:spLocks noGrp="1"/>
          </p:cNvSpPr>
          <p:nvPr>
            <p:ph idx="1"/>
          </p:nvPr>
        </p:nvSpPr>
        <p:spPr>
          <a:xfrm>
            <a:off x="457200" y="1066800"/>
            <a:ext cx="8218488" cy="5638800"/>
          </a:xfrm>
        </p:spPr>
        <p:txBody>
          <a:bodyPr/>
          <a:lstStyle/>
          <a:p>
            <a:r>
              <a:rPr lang="en-US" altLang="en-US" dirty="0"/>
              <a:t>Assignment #3:</a:t>
            </a:r>
          </a:p>
          <a:p>
            <a:pPr lvl="1"/>
            <a:r>
              <a:rPr lang="en-US" altLang="en-US" dirty="0"/>
              <a:t>To be released by the end of this week.</a:t>
            </a:r>
          </a:p>
          <a:p>
            <a:pPr lvl="1"/>
            <a:endParaRPr lang="en-US" altLang="en-US" dirty="0"/>
          </a:p>
        </p:txBody>
      </p:sp>
      <p:sp>
        <p:nvSpPr>
          <p:cNvPr id="6" name="TextBox 4"/>
          <p:cNvSpPr txBox="1">
            <a:spLocks noChangeArrowheads="1"/>
          </p:cNvSpPr>
          <p:nvPr/>
        </p:nvSpPr>
        <p:spPr bwMode="auto">
          <a:xfrm>
            <a:off x="1258888" y="6021388"/>
            <a:ext cx="6697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7338" indent="-287338">
              <a:tabLst>
                <a:tab pos="463550" algn="l"/>
              </a:tabLst>
              <a:defRPr sz="2400">
                <a:solidFill>
                  <a:schemeClr val="tx1"/>
                </a:solidFill>
                <a:latin typeface="Times New Roman" panose="02020603050405020304" pitchFamily="18" charset="0"/>
              </a:defRPr>
            </a:lvl1pPr>
            <a:lvl2pPr marL="742950" indent="-285750">
              <a:tabLst>
                <a:tab pos="463550" algn="l"/>
              </a:tabLst>
              <a:defRPr sz="2400">
                <a:solidFill>
                  <a:schemeClr val="tx1"/>
                </a:solidFill>
                <a:latin typeface="Times New Roman" panose="02020603050405020304" pitchFamily="18" charset="0"/>
              </a:defRPr>
            </a:lvl2pPr>
            <a:lvl3pPr marL="1143000" indent="-228600">
              <a:tabLst>
                <a:tab pos="463550" algn="l"/>
              </a:tabLst>
              <a:defRPr sz="2400">
                <a:solidFill>
                  <a:schemeClr val="tx1"/>
                </a:solidFill>
                <a:latin typeface="Times New Roman" panose="02020603050405020304" pitchFamily="18" charset="0"/>
              </a:defRPr>
            </a:lvl3pPr>
            <a:lvl4pPr marL="1600200" indent="-228600">
              <a:tabLst>
                <a:tab pos="463550" algn="l"/>
              </a:tabLst>
              <a:defRPr sz="2400">
                <a:solidFill>
                  <a:schemeClr val="tx1"/>
                </a:solidFill>
                <a:latin typeface="Times New Roman" panose="02020603050405020304" pitchFamily="18" charset="0"/>
              </a:defRPr>
            </a:lvl4pPr>
            <a:lvl5pPr marL="2057400" indent="-228600">
              <a:tabLst>
                <a:tab pos="46355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6355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6355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6355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63550" algn="l"/>
              </a:tabLst>
              <a:defRPr sz="2400">
                <a:solidFill>
                  <a:schemeClr val="tx1"/>
                </a:solidFill>
                <a:latin typeface="Times New Roman" panose="02020603050405020304" pitchFamily="18" charset="0"/>
              </a:defRPr>
            </a:lvl9pPr>
          </a:lstStyle>
          <a:p>
            <a:pPr algn="ctr"/>
            <a:r>
              <a:rPr kumimoji="1" lang="en-US" altLang="en-US" sz="2000" dirty="0">
                <a:latin typeface="Arial" panose="020B0604020202020204" pitchFamily="34" charset="0"/>
                <a:cs typeface="Arial" panose="020B0604020202020204" pitchFamily="34" charset="0"/>
              </a:rPr>
              <a:t>Website: </a:t>
            </a:r>
            <a:r>
              <a:rPr kumimoji="1" lang="en-US" altLang="en-US" sz="2000" u="sng" dirty="0">
                <a:hlinkClick r:id="rId2"/>
              </a:rPr>
              <a:t>http://hshehata.github.io/courses/zu/cse321a</a:t>
            </a:r>
            <a:endParaRPr kumimoji="1" lang="en-US" altLang="en-US" sz="2000" u="sng" dirty="0"/>
          </a:p>
          <a:p>
            <a:pPr algn="ctr"/>
            <a:r>
              <a:rPr kumimoji="1" lang="en-US" altLang="en-US" sz="2000" dirty="0">
                <a:latin typeface="Arial" panose="020B0604020202020204" pitchFamily="34" charset="0"/>
                <a:cs typeface="Arial" panose="020B0604020202020204" pitchFamily="34" charset="0"/>
              </a:rPr>
              <a:t>Office hours: </a:t>
            </a:r>
            <a:r>
              <a:rPr lang="en-US" altLang="en-US" sz="2000" dirty="0"/>
              <a:t>Sunday 1:00pm-2:00pm</a:t>
            </a:r>
            <a:endParaRPr kumimoji="1" lang="en-US" altLang="en-US" sz="2000" dirty="0">
              <a:latin typeface="Arial" panose="020B0604020202020204" pitchFamily="34" charset="0"/>
              <a:cs typeface="Arial" panose="020B0604020202020204" pitchFamily="34" charset="0"/>
            </a:endParaRPr>
          </a:p>
        </p:txBody>
      </p:sp>
      <p:sp>
        <p:nvSpPr>
          <p:cNvPr id="7" name="Rounded Rectangle 5"/>
          <p:cNvSpPr>
            <a:spLocks noChangeArrowheads="1"/>
          </p:cNvSpPr>
          <p:nvPr/>
        </p:nvSpPr>
        <p:spPr bwMode="auto">
          <a:xfrm>
            <a:off x="1258888" y="6021388"/>
            <a:ext cx="6697662" cy="720725"/>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76403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Branch Prediction State Diagram</a:t>
            </a:r>
          </a:p>
        </p:txBody>
      </p:sp>
      <p:pic>
        <p:nvPicPr>
          <p:cNvPr id="4" name="Picture 3"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182" t="12941" r="13636" b="4706"/>
              <a:stretch>
                <a:fillRect/>
              </a:stretch>
            </p:blipFill>
          </mc:Choice>
          <mc:Fallback>
            <p:blipFill>
              <a:blip r:embed="rId4"/>
              <a:srcRect l="8182" t="12941" r="13636" b="4706"/>
              <a:stretch>
                <a:fillRect/>
              </a:stretch>
            </p:blipFill>
          </mc:Fallback>
        </mc:AlternateContent>
        <p:spPr>
          <a:xfrm>
            <a:off x="860627" y="887552"/>
            <a:ext cx="7335191" cy="5970447"/>
          </a:xfrm>
          <a:prstGeom prst="rect">
            <a:avLst/>
          </a:prstGeom>
        </p:spPr>
      </p:pic>
    </p:spTree>
    <p:extLst>
      <p:ext uri="{BB962C8B-B14F-4D97-AF65-F5344CB8AC3E}">
        <p14:creationId xmlns:p14="http://schemas.microsoft.com/office/powerpoint/2010/main" val="1186663420"/>
      </p:ext>
    </p:extLst>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Dealing With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Branches</a:t>
            </a:r>
          </a:p>
        </p:txBody>
      </p:sp>
      <p:pic>
        <p:nvPicPr>
          <p:cNvPr id="4" name="Picture 3" descr="f2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471" t="4545" r="8235" b="8182"/>
              <a:stretch>
                <a:fillRect/>
              </a:stretch>
            </p:blipFill>
          </mc:Choice>
          <mc:Fallback>
            <p:blipFill>
              <a:blip r:embed="rId4"/>
              <a:srcRect l="16471" t="4545" r="8235" b="8182"/>
              <a:stretch>
                <a:fillRect/>
              </a:stretch>
            </p:blipFill>
          </mc:Fallback>
        </mc:AlternateContent>
        <p:spPr>
          <a:xfrm>
            <a:off x="4267200" y="0"/>
            <a:ext cx="4571988" cy="6858000"/>
          </a:xfrm>
          <a:prstGeom prst="rect">
            <a:avLst/>
          </a:prstGeom>
        </p:spPr>
      </p:pic>
    </p:spTree>
    <p:extLst>
      <p:ext uri="{BB962C8B-B14F-4D97-AF65-F5344CB8AC3E}">
        <p14:creationId xmlns:p14="http://schemas.microsoft.com/office/powerpoint/2010/main" val="735906181"/>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t>Reading Material</a:t>
            </a:r>
          </a:p>
        </p:txBody>
      </p:sp>
      <p:sp>
        <p:nvSpPr>
          <p:cNvPr id="26627" name="Content Placeholder 2"/>
          <p:cNvSpPr>
            <a:spLocks noGrp="1"/>
          </p:cNvSpPr>
          <p:nvPr>
            <p:ph idx="1"/>
          </p:nvPr>
        </p:nvSpPr>
        <p:spPr/>
        <p:txBody>
          <a:bodyPr/>
          <a:lstStyle/>
          <a:p>
            <a:r>
              <a:rPr lang="en-CA" altLang="en-US" dirty="0"/>
              <a:t>Stallings, Chapter 14:</a:t>
            </a:r>
          </a:p>
          <a:p>
            <a:pPr lvl="1"/>
            <a:r>
              <a:rPr lang="en-US" altLang="en-US" dirty="0"/>
              <a:t>Pages 495-504</a:t>
            </a:r>
          </a:p>
          <a:p>
            <a:pPr lvl="1"/>
            <a:r>
              <a:rPr lang="en-US" altLang="en-US" dirty="0"/>
              <a:t>Pages 506-510</a:t>
            </a:r>
          </a:p>
          <a:p>
            <a:endParaRPr lang="en-CA" altLang="en-US" dirty="0"/>
          </a:p>
          <a:p>
            <a:pPr lvl="1"/>
            <a:endParaRPr lang="en-US" altLang="en-US" dirty="0"/>
          </a:p>
          <a:p>
            <a:pPr lvl="1"/>
            <a:endParaRPr lang="en-CA" altLang="en-US" dirty="0"/>
          </a:p>
          <a:p>
            <a:pPr>
              <a:buFontTx/>
              <a:buNone/>
            </a:pPr>
            <a:endParaRPr lang="en-CA"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ctrTitle"/>
          </p:nvPr>
        </p:nvSpPr>
        <p:spPr>
          <a:xfrm>
            <a:off x="179388" y="981075"/>
            <a:ext cx="8785225" cy="1366838"/>
          </a:xfrm>
          <a:noFill/>
        </p:spPr>
        <p:txBody>
          <a:bodyPr anchor="t"/>
          <a:lstStyle/>
          <a:p>
            <a:pPr algn="ctr">
              <a:spcBef>
                <a:spcPct val="20000"/>
              </a:spcBef>
              <a:buClr>
                <a:srgbClr val="FF0000"/>
              </a:buClr>
            </a:pPr>
            <a:r>
              <a:rPr lang="en-US" altLang="en-US" sz="4000" dirty="0">
                <a:solidFill>
                  <a:srgbClr val="FF0000"/>
                </a:solidFill>
                <a:latin typeface="Times New Roman" panose="02020603050405020304" pitchFamily="18" charset="0"/>
                <a:cs typeface="Times New Roman" panose="02020603050405020304" pitchFamily="18" charset="0"/>
              </a:rPr>
              <a:t>Chapter 14. Processor Structure and Function</a:t>
            </a:r>
          </a:p>
        </p:txBody>
      </p:sp>
    </p:spTree>
    <p:extLst>
      <p:ext uri="{BB962C8B-B14F-4D97-AF65-F5344CB8AC3E}">
        <p14:creationId xmlns:p14="http://schemas.microsoft.com/office/powerpoint/2010/main" val="392396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Outline</a:t>
            </a:r>
          </a:p>
        </p:txBody>
      </p:sp>
      <p:sp>
        <p:nvSpPr>
          <p:cNvPr id="3" name="Content Placeholder 2"/>
          <p:cNvSpPr>
            <a:spLocks noGrp="1"/>
          </p:cNvSpPr>
          <p:nvPr>
            <p:ph idx="1"/>
          </p:nvPr>
        </p:nvSpPr>
        <p:spPr/>
        <p:txBody>
          <a:bodyPr/>
          <a:lstStyle/>
          <a:p>
            <a:pPr>
              <a:defRPr/>
            </a:pPr>
            <a:r>
              <a:rPr lang="en-US" dirty="0"/>
              <a:t>Processor organization</a:t>
            </a:r>
          </a:p>
          <a:p>
            <a:pPr>
              <a:defRPr/>
            </a:pPr>
            <a:r>
              <a:rPr lang="en-US" dirty="0"/>
              <a:t>Register organization</a:t>
            </a:r>
          </a:p>
          <a:p>
            <a:pPr>
              <a:defRPr/>
            </a:pPr>
            <a:r>
              <a:rPr lang="en-US" dirty="0"/>
              <a:t>Instruction cycle</a:t>
            </a:r>
          </a:p>
          <a:p>
            <a:pPr>
              <a:defRPr/>
            </a:pPr>
            <a:r>
              <a:rPr lang="en-US" dirty="0"/>
              <a:t>Instruction pipelining</a:t>
            </a:r>
          </a:p>
          <a:p>
            <a:pPr lvl="1">
              <a:defRPr/>
            </a:pPr>
            <a:r>
              <a:rPr lang="en-US" dirty="0"/>
              <a:t>Pipelining strategy</a:t>
            </a:r>
          </a:p>
          <a:p>
            <a:pPr lvl="1">
              <a:defRPr/>
            </a:pPr>
            <a:r>
              <a:rPr lang="en-US" dirty="0"/>
              <a:t>Pipeline performance</a:t>
            </a:r>
          </a:p>
          <a:p>
            <a:pPr lvl="1">
              <a:defRPr/>
            </a:pPr>
            <a:r>
              <a:rPr lang="en-US" dirty="0"/>
              <a:t>Pipeline hazards</a:t>
            </a:r>
          </a:p>
          <a:p>
            <a:pPr lvl="1">
              <a:defRPr/>
            </a:pPr>
            <a:r>
              <a:rPr lang="en-US" dirty="0"/>
              <a:t>Dealing with branches</a:t>
            </a:r>
          </a:p>
          <a:p>
            <a:pPr lvl="1">
              <a:defRPr/>
            </a:pPr>
            <a:r>
              <a:rPr lang="en-US" dirty="0"/>
              <a:t>Intel 80486 Pipelining</a:t>
            </a:r>
          </a:p>
          <a:p>
            <a:pPr>
              <a:defRPr/>
            </a:pPr>
            <a:r>
              <a:rPr lang="en-US" dirty="0"/>
              <a:t>The x86 Processor Family</a:t>
            </a:r>
          </a:p>
          <a:p>
            <a:pPr>
              <a:defRPr/>
            </a:pPr>
            <a:r>
              <a:rPr lang="en-US" dirty="0"/>
              <a:t>The Arm Processor</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Outline</a:t>
            </a:r>
          </a:p>
        </p:txBody>
      </p:sp>
      <p:sp>
        <p:nvSpPr>
          <p:cNvPr id="3" name="Content Placeholder 2"/>
          <p:cNvSpPr>
            <a:spLocks noGrp="1"/>
          </p:cNvSpPr>
          <p:nvPr>
            <p:ph idx="1"/>
          </p:nvPr>
        </p:nvSpPr>
        <p:spPr/>
        <p:txBody>
          <a:bodyPr/>
          <a:lstStyle/>
          <a:p>
            <a:pPr>
              <a:defRPr/>
            </a:pPr>
            <a:r>
              <a:rPr lang="en-US" strike="sngStrike" dirty="0"/>
              <a:t>Processor organization</a:t>
            </a:r>
          </a:p>
          <a:p>
            <a:pPr>
              <a:defRPr/>
            </a:pPr>
            <a:r>
              <a:rPr lang="en-US" strike="sngStrike" dirty="0"/>
              <a:t>Register organization</a:t>
            </a:r>
          </a:p>
          <a:p>
            <a:pPr>
              <a:defRPr/>
            </a:pPr>
            <a:r>
              <a:rPr lang="en-US" strike="sngStrike" dirty="0"/>
              <a:t>Instruction cycle</a:t>
            </a:r>
          </a:p>
          <a:p>
            <a:pPr>
              <a:defRPr/>
            </a:pPr>
            <a:r>
              <a:rPr lang="en-US" dirty="0">
                <a:solidFill>
                  <a:srgbClr val="FF0000"/>
                </a:solidFill>
              </a:rPr>
              <a:t>Instruction pipelining</a:t>
            </a:r>
          </a:p>
          <a:p>
            <a:pPr lvl="1">
              <a:defRPr/>
            </a:pPr>
            <a:r>
              <a:rPr lang="en-US" dirty="0">
                <a:solidFill>
                  <a:srgbClr val="FF0000"/>
                </a:solidFill>
              </a:rPr>
              <a:t>Pipelining strategy</a:t>
            </a:r>
          </a:p>
          <a:p>
            <a:pPr lvl="1">
              <a:defRPr/>
            </a:pPr>
            <a:r>
              <a:rPr lang="en-US" dirty="0">
                <a:solidFill>
                  <a:srgbClr val="FF0000"/>
                </a:solidFill>
              </a:rPr>
              <a:t>Pipeline performance</a:t>
            </a:r>
          </a:p>
          <a:p>
            <a:pPr lvl="1">
              <a:defRPr/>
            </a:pPr>
            <a:r>
              <a:rPr lang="en-US" dirty="0">
                <a:solidFill>
                  <a:srgbClr val="FF0000"/>
                </a:solidFill>
              </a:rPr>
              <a:t>Pipeline hazards</a:t>
            </a:r>
          </a:p>
          <a:p>
            <a:pPr lvl="1">
              <a:defRPr/>
            </a:pPr>
            <a:r>
              <a:rPr lang="en-US" dirty="0">
                <a:solidFill>
                  <a:srgbClr val="FF0000"/>
                </a:solidFill>
              </a:rPr>
              <a:t>Dealing with branches</a:t>
            </a:r>
          </a:p>
          <a:p>
            <a:pPr lvl="1">
              <a:defRPr/>
            </a:pPr>
            <a:r>
              <a:rPr lang="en-US" strike="sngStrike" dirty="0"/>
              <a:t>Intel 80486 Pipelining</a:t>
            </a:r>
          </a:p>
          <a:p>
            <a:pPr>
              <a:defRPr/>
            </a:pPr>
            <a:r>
              <a:rPr lang="en-US" strike="sngStrike" dirty="0"/>
              <a:t>The x86 Processor Family</a:t>
            </a:r>
          </a:p>
          <a:p>
            <a:pPr>
              <a:defRPr/>
            </a:pPr>
            <a:r>
              <a:rPr lang="en-US" strike="sngStrike" dirty="0"/>
              <a:t>The Arm Processor</a:t>
            </a:r>
            <a:endParaRPr lang="en-US" sz="3200" strike="sngStrike" dirty="0"/>
          </a:p>
        </p:txBody>
      </p:sp>
    </p:spTree>
    <p:extLst>
      <p:ext uri="{BB962C8B-B14F-4D97-AF65-F5344CB8AC3E}">
        <p14:creationId xmlns:p14="http://schemas.microsoft.com/office/powerpoint/2010/main" val="37186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9876" name="Rectangle 4"/>
          <p:cNvSpPr>
            <a:spLocks noGrp="1" noChangeArrowheads="1"/>
          </p:cNvSpPr>
          <p:nvPr>
            <p:ph type="title" idx="4294967295"/>
          </p:nvPr>
        </p:nvSpPr>
        <p:spPr>
          <a:xfrm>
            <a:off x="381000" y="685800"/>
            <a:ext cx="7556500" cy="1116013"/>
          </a:xfrm>
          <a:noFill/>
          <a:ln/>
        </p:spPr>
        <p:txBody>
          <a:bodyPr lIns="90488" tIns="44450" rIns="90488" bIns="44450"/>
          <a:lstStyle/>
          <a:p>
            <a:r>
              <a:rPr lang="en-US" dirty="0">
                <a:effectLst>
                  <a:outerShdw blurRad="38100" dist="38100" dir="2700000" algn="tl">
                    <a:srgbClr val="000000">
                      <a:alpha val="43137"/>
                    </a:srgbClr>
                  </a:outerShdw>
                </a:effectLst>
              </a:rPr>
              <a:t>Pipelining Strategy</a:t>
            </a:r>
          </a:p>
        </p:txBody>
      </p:sp>
      <p:graphicFrame>
        <p:nvGraphicFramePr>
          <p:cNvPr id="6" name="Content Placeholder 5"/>
          <p:cNvGraphicFramePr>
            <a:graphicFrameLocks noGrp="1"/>
          </p:cNvGraphicFramePr>
          <p:nvPr>
            <p:ph idx="4294967295"/>
          </p:nvPr>
        </p:nvGraphicFramePr>
        <p:xfrm>
          <a:off x="381000" y="19050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808974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Two-Stage Instruction Pipeline</a:t>
            </a: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909" t="17647" r="20000" b="16471"/>
              <a:stretch>
                <a:fillRect/>
              </a:stretch>
            </p:blipFill>
          </mc:Choice>
          <mc:Fallback>
            <p:blipFill>
              <a:blip r:embed="rId4"/>
              <a:srcRect l="10909" t="17647" r="20000" b="16471"/>
              <a:stretch>
                <a:fillRect/>
              </a:stretch>
            </p:blipFill>
          </mc:Fallback>
        </mc:AlternateContent>
        <p:spPr>
          <a:xfrm>
            <a:off x="609600" y="1086854"/>
            <a:ext cx="7832385" cy="5771146"/>
          </a:xfrm>
          <a:prstGeom prst="rect">
            <a:avLst/>
          </a:prstGeom>
        </p:spPr>
      </p:pic>
    </p:spTree>
    <p:extLst>
      <p:ext uri="{BB962C8B-B14F-4D97-AF65-F5344CB8AC3E}">
        <p14:creationId xmlns:p14="http://schemas.microsoft.com/office/powerpoint/2010/main" val="2330506062"/>
      </p:ext>
    </p:extLst>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Additional Stages</a:t>
            </a:r>
          </a:p>
        </p:txBody>
      </p:sp>
      <p:sp>
        <p:nvSpPr>
          <p:cNvPr id="5" name="Content Placeholder 4"/>
          <p:cNvSpPr>
            <a:spLocks noGrp="1"/>
          </p:cNvSpPr>
          <p:nvPr>
            <p:ph sz="half" idx="1"/>
          </p:nvPr>
        </p:nvSpPr>
        <p:spPr>
          <a:xfrm>
            <a:off x="498518" y="1524000"/>
            <a:ext cx="3657600" cy="5334000"/>
          </a:xfrm>
        </p:spPr>
        <p:txBody>
          <a:bodyPr>
            <a:normAutofit/>
          </a:bodyPr>
          <a:lstStyle/>
          <a:p>
            <a:r>
              <a:rPr lang="en-US" dirty="0"/>
              <a:t>Fetch instruction (FI)</a:t>
            </a:r>
          </a:p>
          <a:p>
            <a:pPr lvl="1"/>
            <a:r>
              <a:rPr lang="en-US" dirty="0"/>
              <a:t>Read next expected instruction into a buffer</a:t>
            </a:r>
          </a:p>
          <a:p>
            <a:r>
              <a:rPr lang="en-US" dirty="0"/>
              <a:t>Decode instruction (DI)</a:t>
            </a:r>
          </a:p>
          <a:p>
            <a:pPr lvl="1"/>
            <a:r>
              <a:rPr lang="en-US" dirty="0"/>
              <a:t>Determine the opcode and the operand specifiers</a:t>
            </a:r>
          </a:p>
          <a:p>
            <a:r>
              <a:rPr lang="en-US" dirty="0"/>
              <a:t>Calculate operands (CO)</a:t>
            </a:r>
          </a:p>
          <a:p>
            <a:pPr lvl="1"/>
            <a:r>
              <a:rPr lang="en-US" dirty="0"/>
              <a:t>Calculate effective address of each source operand</a:t>
            </a:r>
          </a:p>
          <a:p>
            <a:pPr lvl="1"/>
            <a:r>
              <a:rPr lang="en-US" dirty="0"/>
              <a:t>This may involve displacement, register indirect, indirect, or other forms of address calculation</a:t>
            </a:r>
          </a:p>
          <a:p>
            <a:pPr lvl="1"/>
            <a:r>
              <a:rPr lang="en-US" dirty="0">
                <a:solidFill>
                  <a:srgbClr val="FF0000"/>
                </a:solidFill>
              </a:rPr>
              <a:t>Read register operands</a:t>
            </a:r>
          </a:p>
        </p:txBody>
      </p:sp>
      <p:sp>
        <p:nvSpPr>
          <p:cNvPr id="6" name="Content Placeholder 5"/>
          <p:cNvSpPr>
            <a:spLocks noGrp="1"/>
          </p:cNvSpPr>
          <p:nvPr>
            <p:ph sz="half" idx="2"/>
          </p:nvPr>
        </p:nvSpPr>
        <p:spPr>
          <a:xfrm>
            <a:off x="4648200" y="1752600"/>
            <a:ext cx="3657600" cy="4719637"/>
          </a:xfrm>
        </p:spPr>
        <p:txBody>
          <a:bodyPr>
            <a:normAutofit/>
          </a:bodyPr>
          <a:lstStyle/>
          <a:p>
            <a:r>
              <a:rPr lang="en-US" dirty="0"/>
              <a:t>Fetch operands (FO)</a:t>
            </a:r>
          </a:p>
          <a:p>
            <a:pPr lvl="1"/>
            <a:r>
              <a:rPr lang="en-US" dirty="0"/>
              <a:t>Fetch each operand from memory</a:t>
            </a:r>
          </a:p>
          <a:p>
            <a:r>
              <a:rPr lang="en-US" dirty="0"/>
              <a:t>Execute instruction (EI)</a:t>
            </a:r>
          </a:p>
          <a:p>
            <a:pPr lvl="1"/>
            <a:r>
              <a:rPr lang="en-US" dirty="0"/>
              <a:t>Perform the indicated operation </a:t>
            </a:r>
          </a:p>
          <a:p>
            <a:pPr lvl="1"/>
            <a:r>
              <a:rPr lang="en-US" dirty="0">
                <a:solidFill>
                  <a:srgbClr val="FF0000"/>
                </a:solidFill>
              </a:rPr>
              <a:t>Store result to destination register (if needed)</a:t>
            </a:r>
          </a:p>
          <a:p>
            <a:r>
              <a:rPr lang="en-US" dirty="0"/>
              <a:t>Write operand (WO)</a:t>
            </a:r>
          </a:p>
          <a:p>
            <a:pPr lvl="1"/>
            <a:r>
              <a:rPr lang="en-US" dirty="0"/>
              <a:t>Store result in memory</a:t>
            </a:r>
          </a:p>
        </p:txBody>
      </p:sp>
    </p:spTree>
    <p:extLst>
      <p:ext uri="{BB962C8B-B14F-4D97-AF65-F5344CB8AC3E}">
        <p14:creationId xmlns:p14="http://schemas.microsoft.com/office/powerpoint/2010/main" val="358311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1929" name="Rectangle 9"/>
          <p:cNvSpPr>
            <a:spLocks noGrp="1" noChangeArrowheads="1"/>
          </p:cNvSpPr>
          <p:nvPr>
            <p:ph type="title" idx="4294967295"/>
          </p:nvPr>
        </p:nvSpPr>
        <p:spPr>
          <a:xfrm>
            <a:off x="152400" y="152400"/>
            <a:ext cx="7556500" cy="1116012"/>
          </a:xfrm>
        </p:spPr>
        <p:txBody>
          <a:bodyPr/>
          <a:lstStyle/>
          <a:p>
            <a:r>
              <a:rPr lang="en-US" sz="3200" dirty="0">
                <a:effectLst>
                  <a:outerShdw blurRad="38100" dist="38100" dir="2700000" algn="tl">
                    <a:srgbClr val="000000">
                      <a:alpha val="43137"/>
                    </a:srgbClr>
                  </a:outerShdw>
                </a:effectLst>
              </a:rPr>
              <a:t>Timing Diagram for Instruction Pipeline Operation</a:t>
            </a:r>
          </a:p>
        </p:txBody>
      </p:sp>
      <p:pic>
        <p:nvPicPr>
          <p:cNvPr id="6" name="Picture 5"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000" t="3529" r="6364" b="14118"/>
              <a:stretch>
                <a:fillRect/>
              </a:stretch>
            </p:blipFill>
          </mc:Choice>
          <mc:Fallback>
            <p:blipFill>
              <a:blip r:embed="rId4"/>
              <a:srcRect l="10000" t="3529" r="6364" b="14118"/>
              <a:stretch>
                <a:fillRect/>
              </a:stretch>
            </p:blipFill>
          </mc:Fallback>
        </mc:AlternateContent>
        <p:spPr>
          <a:xfrm>
            <a:off x="990600" y="1210312"/>
            <a:ext cx="7422710" cy="5647688"/>
          </a:xfrm>
          <a:prstGeom prst="rect">
            <a:avLst/>
          </a:prstGeom>
        </p:spPr>
      </p:pic>
    </p:spTree>
    <p:extLst>
      <p:ext uri="{BB962C8B-B14F-4D97-AF65-F5344CB8AC3E}">
        <p14:creationId xmlns:p14="http://schemas.microsoft.com/office/powerpoint/2010/main" val="310284654"/>
      </p:ext>
    </p:extLst>
  </p:cSld>
  <p:clrMapOvr>
    <a:masterClrMapping/>
  </p:clrMapOvr>
  <p:transition spd="med">
    <p:zoom/>
  </p:transition>
</p:sld>
</file>

<file path=ppt/theme/theme1.xml><?xml version="1.0" encoding="utf-8"?>
<a:theme xmlns:a="http://schemas.openxmlformats.org/drawingml/2006/main" name="ajp2">
  <a:themeElements>
    <a:clrScheme name="ajp2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jp2">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jp2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jp2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jp2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jp2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jp2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jp2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jp2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Settings\adrian\Application Data\Microsoft\Templates\ajp2.pot</Template>
  <TotalTime>29946</TotalTime>
  <Words>4152</Words>
  <Application>Microsoft Office PowerPoint</Application>
  <PresentationFormat>On-screen Show (4:3)</PresentationFormat>
  <Paragraphs>236</Paragraphs>
  <Slides>22</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Arial Black</vt:lpstr>
      <vt:lpstr>Rockwell</vt:lpstr>
      <vt:lpstr>Tahoma</vt:lpstr>
      <vt:lpstr>Times New Roman</vt:lpstr>
      <vt:lpstr>Wingdings</vt:lpstr>
      <vt:lpstr>ajp2</vt:lpstr>
      <vt:lpstr>Advantage</vt:lpstr>
      <vt:lpstr>PowerPoint Presentation</vt:lpstr>
      <vt:lpstr>Administrivia</vt:lpstr>
      <vt:lpstr>Chapter 14. Processor Structure and Function</vt:lpstr>
      <vt:lpstr>Outline</vt:lpstr>
      <vt:lpstr>Outline</vt:lpstr>
      <vt:lpstr>Pipelining Strategy</vt:lpstr>
      <vt:lpstr>Two-Stage Instruction Pipeline</vt:lpstr>
      <vt:lpstr>Additional Stages</vt:lpstr>
      <vt:lpstr>Timing Diagram for Instruction Pipeline Operation</vt:lpstr>
      <vt:lpstr>The Effect of a Conditional Branch on Instruction Pipeline Operation</vt:lpstr>
      <vt:lpstr>Six Stage  Instruction Pipeline</vt:lpstr>
      <vt:lpstr>Speedup Factors with Instruction Pipelining</vt:lpstr>
      <vt:lpstr>Pipeline Hazards</vt:lpstr>
      <vt:lpstr>Resource  Hazards</vt:lpstr>
      <vt:lpstr>Data Hazards</vt:lpstr>
      <vt:lpstr>Types of Data Hazard</vt:lpstr>
      <vt:lpstr>Control Hazard</vt:lpstr>
      <vt:lpstr>Branch Prediction</vt:lpstr>
      <vt:lpstr>Branch Prediction Flow Chart</vt:lpstr>
      <vt:lpstr>Branch Prediction State Diagram</vt:lpstr>
      <vt:lpstr>Dealing With  Branches</vt:lpstr>
      <vt:lpstr>Reading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Hazem</cp:lastModifiedBy>
  <cp:revision>1014</cp:revision>
  <dcterms:created xsi:type="dcterms:W3CDTF">1998-10-18T09:28:37Z</dcterms:created>
  <dcterms:modified xsi:type="dcterms:W3CDTF">2017-12-05T12:52:37Z</dcterms:modified>
</cp:coreProperties>
</file>