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815" r:id="rId2"/>
    <p:sldId id="804" r:id="rId3"/>
    <p:sldId id="748" r:id="rId4"/>
    <p:sldId id="709" r:id="rId5"/>
    <p:sldId id="710" r:id="rId6"/>
    <p:sldId id="711" r:id="rId7"/>
    <p:sldId id="813" r:id="rId8"/>
    <p:sldId id="713" r:id="rId9"/>
    <p:sldId id="714" r:id="rId10"/>
    <p:sldId id="717" r:id="rId11"/>
    <p:sldId id="718" r:id="rId12"/>
    <p:sldId id="719" r:id="rId13"/>
    <p:sldId id="720" r:id="rId14"/>
    <p:sldId id="721" r:id="rId15"/>
    <p:sldId id="722" r:id="rId16"/>
    <p:sldId id="807" r:id="rId17"/>
    <p:sldId id="724" r:id="rId18"/>
    <p:sldId id="725" r:id="rId19"/>
    <p:sldId id="726" r:id="rId20"/>
    <p:sldId id="808" r:id="rId21"/>
    <p:sldId id="727" r:id="rId22"/>
    <p:sldId id="809" r:id="rId23"/>
    <p:sldId id="728" r:id="rId24"/>
    <p:sldId id="729" r:id="rId25"/>
    <p:sldId id="683" r:id="rId2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3333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5.xml"/><Relationship Id="rId1" Type="http://schemas.openxmlformats.org/officeDocument/2006/relationships/slide" Target="slides/slide4.xml"/><Relationship Id="rId5" Type="http://schemas.openxmlformats.org/officeDocument/2006/relationships/slide" Target="slides/slide22.xml"/><Relationship Id="rId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2AC6B3-A943-4444-BFA6-8A458FC2717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40165F-3CC7-471C-B1FC-31E2521D38F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825ACD-24F3-4516-BDF2-CCB5B493964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E7763-98E9-470B-AA1C-4FFBD5D2EEF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CED47-D8DB-4A00-A53D-DD8994B2029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2D5EA3-E8D4-4785-BA22-D7CF0A300E2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3C225F-45D9-4567-A68C-42A6423FDABD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7F8914-2C20-4EA8-8FB3-2CE520B7D5D1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64F305-2B29-4A65-BE16-CFBF27CED09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4EC06A-28D5-4AC2-8425-51066D6789B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D3A28E-7431-4CC7-8C40-58F85AE88A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600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5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1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3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52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5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0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0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#2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Code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43402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49498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5594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1690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19018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25114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1210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3730625" y="2160588"/>
            <a:ext cx="611188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6732588" y="2265363"/>
            <a:ext cx="1268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Data</a:t>
            </a:r>
            <a:r>
              <a:rPr kumimoji="0" lang="en-US" altLang="en-US" sz="1800" b="1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>
                <a:solidFill>
                  <a:srgbClr val="00CC00"/>
                </a:solidFill>
                <a:latin typeface="Arial" panose="020B0604020202020204" pitchFamily="34" charset="0"/>
              </a:rPr>
              <a:t>bits</a:t>
            </a: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609600" y="1301750"/>
            <a:ext cx="2590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</a:rPr>
              <a:t>2</a:t>
            </a:r>
            <a:r>
              <a:rPr kumimoji="0" lang="en-US" altLang="en-US" b="1" i="1" baseline="30000">
                <a:latin typeface="Arial" panose="020B0604020202020204" pitchFamily="34" charset="0"/>
              </a:rPr>
              <a:t>K </a:t>
            </a:r>
            <a:r>
              <a:rPr kumimoji="0" lang="en-US" altLang="en-US" b="1">
                <a:latin typeface="Arial" panose="020B0604020202020204" pitchFamily="34" charset="0"/>
              </a:rPr>
              <a:t>- 1 ≥ </a:t>
            </a:r>
            <a:r>
              <a:rPr kumimoji="0" lang="en-US" altLang="en-US" b="1" i="1">
                <a:latin typeface="Arial" panose="020B0604020202020204" pitchFamily="34" charset="0"/>
              </a:rPr>
              <a:t>M </a:t>
            </a:r>
            <a:r>
              <a:rPr kumimoji="0" lang="en-US" altLang="en-US" b="1">
                <a:latin typeface="Arial" panose="020B0604020202020204" pitchFamily="34" charset="0"/>
              </a:rPr>
              <a:t>+ </a:t>
            </a:r>
            <a:r>
              <a:rPr kumimoji="0" lang="en-US" altLang="en-US" b="1" i="1">
                <a:latin typeface="Arial" panose="020B0604020202020204" pitchFamily="34" charset="0"/>
              </a:rPr>
              <a:t>K</a:t>
            </a:r>
            <a:endParaRPr kumimoji="0" lang="en-US" altLang="en-US" b="1" i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14620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7" name="Text Box 15"/>
          <p:cNvSpPr txBox="1">
            <a:spLocks noChangeArrowheads="1"/>
          </p:cNvSpPr>
          <p:nvPr/>
        </p:nvSpPr>
        <p:spPr bwMode="auto">
          <a:xfrm>
            <a:off x="20716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26812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276600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7543800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6934200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2" name="Text Box 20"/>
          <p:cNvSpPr txBox="1">
            <a:spLocks noChangeArrowheads="1"/>
          </p:cNvSpPr>
          <p:nvPr/>
        </p:nvSpPr>
        <p:spPr bwMode="auto">
          <a:xfrm>
            <a:off x="8524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5718175" y="3900488"/>
            <a:ext cx="611188" cy="6111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389413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76" name="Text Box 24"/>
          <p:cNvSpPr txBox="1">
            <a:spLocks noChangeArrowheads="1"/>
          </p:cNvSpPr>
          <p:nvPr/>
        </p:nvSpPr>
        <p:spPr bwMode="auto">
          <a:xfrm>
            <a:off x="4510088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5103813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778" name="Text Box 26"/>
          <p:cNvSpPr txBox="1">
            <a:spLocks noChangeArrowheads="1"/>
          </p:cNvSpPr>
          <p:nvPr/>
        </p:nvSpPr>
        <p:spPr bwMode="auto">
          <a:xfrm>
            <a:off x="6323013" y="3900488"/>
            <a:ext cx="611187" cy="611187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2779" name="Line 27"/>
          <p:cNvSpPr>
            <a:spLocks noChangeShapeType="1"/>
          </p:cNvSpPr>
          <p:nvPr/>
        </p:nvSpPr>
        <p:spPr bwMode="auto">
          <a:xfrm flipH="1">
            <a:off x="1219200" y="2770188"/>
            <a:ext cx="989013" cy="1116012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0" name="Line 28"/>
          <p:cNvSpPr>
            <a:spLocks noChangeShapeType="1"/>
          </p:cNvSpPr>
          <p:nvPr/>
        </p:nvSpPr>
        <p:spPr bwMode="auto">
          <a:xfrm flipH="1">
            <a:off x="1828800" y="2778125"/>
            <a:ext cx="1017588" cy="1031875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1" name="Line 29"/>
          <p:cNvSpPr>
            <a:spLocks noChangeShapeType="1"/>
          </p:cNvSpPr>
          <p:nvPr/>
        </p:nvSpPr>
        <p:spPr bwMode="auto">
          <a:xfrm flipH="1">
            <a:off x="2362200" y="2773363"/>
            <a:ext cx="1065213" cy="1112837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2" name="Line 30"/>
          <p:cNvSpPr>
            <a:spLocks noChangeShapeType="1"/>
          </p:cNvSpPr>
          <p:nvPr/>
        </p:nvSpPr>
        <p:spPr bwMode="auto">
          <a:xfrm flipH="1">
            <a:off x="2971800" y="2782888"/>
            <a:ext cx="1079500" cy="1103312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H="1">
            <a:off x="4114800" y="2778125"/>
            <a:ext cx="531813" cy="1108075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4" name="Line 32"/>
          <p:cNvSpPr>
            <a:spLocks noChangeShapeType="1"/>
          </p:cNvSpPr>
          <p:nvPr/>
        </p:nvSpPr>
        <p:spPr bwMode="auto">
          <a:xfrm flipH="1">
            <a:off x="4800600" y="2773363"/>
            <a:ext cx="469900" cy="1112837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 flipH="1">
            <a:off x="5410200" y="2782888"/>
            <a:ext cx="441325" cy="1103312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>
            <a:off x="6461125" y="2778125"/>
            <a:ext cx="92075" cy="1108075"/>
          </a:xfrm>
          <a:prstGeom prst="line">
            <a:avLst/>
          </a:prstGeom>
          <a:noFill/>
          <a:ln w="635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12" name="Text Box 60"/>
          <p:cNvSpPr txBox="1">
            <a:spLocks noChangeArrowheads="1"/>
          </p:cNvSpPr>
          <p:nvPr/>
        </p:nvSpPr>
        <p:spPr bwMode="auto">
          <a:xfrm>
            <a:off x="7527925" y="3898900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825" name="Text Box 73"/>
          <p:cNvSpPr txBox="1">
            <a:spLocks noChangeArrowheads="1"/>
          </p:cNvSpPr>
          <p:nvPr/>
        </p:nvSpPr>
        <p:spPr bwMode="auto">
          <a:xfrm>
            <a:off x="6915150" y="3898900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826" name="Text Box 74"/>
          <p:cNvSpPr txBox="1">
            <a:spLocks noChangeArrowheads="1"/>
          </p:cNvSpPr>
          <p:nvPr/>
        </p:nvSpPr>
        <p:spPr bwMode="auto">
          <a:xfrm>
            <a:off x="5715000" y="3898900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2827" name="Text Box 75"/>
          <p:cNvSpPr txBox="1">
            <a:spLocks noChangeArrowheads="1"/>
          </p:cNvSpPr>
          <p:nvPr/>
        </p:nvSpPr>
        <p:spPr bwMode="auto">
          <a:xfrm>
            <a:off x="3275013" y="3898900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14478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20574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26670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32766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75438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69342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20"/>
          <p:cNvSpPr txBox="1">
            <a:spLocks noChangeArrowheads="1"/>
          </p:cNvSpPr>
          <p:nvPr/>
        </p:nvSpPr>
        <p:spPr bwMode="auto">
          <a:xfrm>
            <a:off x="8382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57150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 Box 23"/>
          <p:cNvSpPr txBox="1">
            <a:spLocks noChangeArrowheads="1"/>
          </p:cNvSpPr>
          <p:nvPr/>
        </p:nvSpPr>
        <p:spPr bwMode="auto">
          <a:xfrm>
            <a:off x="38862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44958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5105400" y="3900488"/>
            <a:ext cx="611188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7" name="Text Box 26"/>
          <p:cNvSpPr txBox="1">
            <a:spLocks noChangeArrowheads="1"/>
          </p:cNvSpPr>
          <p:nvPr/>
        </p:nvSpPr>
        <p:spPr bwMode="auto">
          <a:xfrm>
            <a:off x="6332538" y="3900488"/>
            <a:ext cx="611187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788988" y="3535363"/>
            <a:ext cx="712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1482725" y="3535363"/>
            <a:ext cx="560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90" name="Text Box 37"/>
          <p:cNvSpPr txBox="1">
            <a:spLocks noChangeArrowheads="1"/>
          </p:cNvSpPr>
          <p:nvPr/>
        </p:nvSpPr>
        <p:spPr bwMode="auto">
          <a:xfrm>
            <a:off x="2057400" y="3535363"/>
            <a:ext cx="612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1" name="Text Box 38"/>
          <p:cNvSpPr txBox="1">
            <a:spLocks noChangeArrowheads="1"/>
          </p:cNvSpPr>
          <p:nvPr/>
        </p:nvSpPr>
        <p:spPr bwMode="auto">
          <a:xfrm>
            <a:off x="281940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92" name="Text Box 39"/>
          <p:cNvSpPr txBox="1">
            <a:spLocks noChangeArrowheads="1"/>
          </p:cNvSpPr>
          <p:nvPr/>
        </p:nvSpPr>
        <p:spPr bwMode="auto">
          <a:xfrm>
            <a:off x="342900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4059238" y="3535363"/>
            <a:ext cx="271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4" name="Text Box 41"/>
          <p:cNvSpPr txBox="1">
            <a:spLocks noChangeArrowheads="1"/>
          </p:cNvSpPr>
          <p:nvPr/>
        </p:nvSpPr>
        <p:spPr bwMode="auto">
          <a:xfrm>
            <a:off x="466090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5" name="Text Box 42"/>
          <p:cNvSpPr txBox="1">
            <a:spLocks noChangeArrowheads="1"/>
          </p:cNvSpPr>
          <p:nvPr/>
        </p:nvSpPr>
        <p:spPr bwMode="auto">
          <a:xfrm>
            <a:off x="526415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5886450" y="3535363"/>
            <a:ext cx="27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324600" y="3535363"/>
            <a:ext cx="579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6908800" y="3535363"/>
            <a:ext cx="55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9" name="Text Box 46"/>
          <p:cNvSpPr txBox="1">
            <a:spLocks noChangeArrowheads="1"/>
          </p:cNvSpPr>
          <p:nvPr/>
        </p:nvSpPr>
        <p:spPr bwMode="auto">
          <a:xfrm>
            <a:off x="7535863" y="3535363"/>
            <a:ext cx="531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5" name="Text Box 54"/>
          <p:cNvSpPr txBox="1">
            <a:spLocks noChangeArrowheads="1"/>
          </p:cNvSpPr>
          <p:nvPr/>
        </p:nvSpPr>
        <p:spPr bwMode="auto">
          <a:xfrm>
            <a:off x="5943600" y="5334000"/>
            <a:ext cx="20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26" name="Text Box 55"/>
          <p:cNvSpPr txBox="1">
            <a:spLocks noChangeArrowheads="1"/>
          </p:cNvSpPr>
          <p:nvPr/>
        </p:nvSpPr>
        <p:spPr bwMode="auto">
          <a:xfrm>
            <a:off x="3252788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7" name="Text Box 56"/>
          <p:cNvSpPr txBox="1">
            <a:spLocks noChangeArrowheads="1"/>
          </p:cNvSpPr>
          <p:nvPr/>
        </p:nvSpPr>
        <p:spPr bwMode="auto">
          <a:xfrm>
            <a:off x="3965575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8" name="Text Box 57"/>
          <p:cNvSpPr txBox="1">
            <a:spLocks noChangeArrowheads="1"/>
          </p:cNvSpPr>
          <p:nvPr/>
        </p:nvSpPr>
        <p:spPr bwMode="auto">
          <a:xfrm>
            <a:off x="4678363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9" name="Text Box 58"/>
          <p:cNvSpPr txBox="1">
            <a:spLocks noChangeArrowheads="1"/>
          </p:cNvSpPr>
          <p:nvPr/>
        </p:nvSpPr>
        <p:spPr bwMode="auto">
          <a:xfrm>
            <a:off x="5391150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H="1">
            <a:off x="6248400" y="4525963"/>
            <a:ext cx="1584325" cy="960437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5638800" y="4541838"/>
            <a:ext cx="992188" cy="868362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34"/>
          <p:cNvSpPr>
            <a:spLocks noChangeShapeType="1"/>
          </p:cNvSpPr>
          <p:nvPr/>
        </p:nvSpPr>
        <p:spPr bwMode="auto">
          <a:xfrm flipH="1">
            <a:off x="4800600" y="4525963"/>
            <a:ext cx="611188" cy="884237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lowchart: Or 132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4" name="Flowchart: Or 133"/>
          <p:cNvSpPr>
            <a:spLocks noChangeArrowheads="1"/>
          </p:cNvSpPr>
          <p:nvPr/>
        </p:nvSpPr>
        <p:spPr bwMode="auto">
          <a:xfrm>
            <a:off x="43180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5" name="Flowchart: Or 134"/>
          <p:cNvSpPr>
            <a:spLocks noChangeArrowheads="1"/>
          </p:cNvSpPr>
          <p:nvPr/>
        </p:nvSpPr>
        <p:spPr bwMode="auto">
          <a:xfrm>
            <a:off x="36068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6" name="Line 34"/>
          <p:cNvSpPr>
            <a:spLocks noChangeShapeType="1"/>
          </p:cNvSpPr>
          <p:nvPr/>
        </p:nvSpPr>
        <p:spPr bwMode="auto">
          <a:xfrm flipH="1">
            <a:off x="4038600" y="4572000"/>
            <a:ext cx="153988" cy="8382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34"/>
          <p:cNvSpPr>
            <a:spLocks noChangeShapeType="1"/>
          </p:cNvSpPr>
          <p:nvPr/>
        </p:nvSpPr>
        <p:spPr bwMode="auto">
          <a:xfrm>
            <a:off x="2971800" y="4557713"/>
            <a:ext cx="381000" cy="852487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4"/>
          <p:cNvSpPr>
            <a:spLocks noChangeShapeType="1"/>
          </p:cNvSpPr>
          <p:nvPr/>
        </p:nvSpPr>
        <p:spPr bwMode="auto">
          <a:xfrm>
            <a:off x="1782763" y="4540250"/>
            <a:ext cx="808037" cy="94615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Text Box 55"/>
          <p:cNvSpPr txBox="1">
            <a:spLocks noChangeArrowheads="1"/>
          </p:cNvSpPr>
          <p:nvPr/>
        </p:nvSpPr>
        <p:spPr bwMode="auto">
          <a:xfrm>
            <a:off x="2540000" y="5407025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0" name="Flowchart: Or 139"/>
          <p:cNvSpPr>
            <a:spLocks noChangeArrowheads="1"/>
          </p:cNvSpPr>
          <p:nvPr/>
        </p:nvSpPr>
        <p:spPr bwMode="auto">
          <a:xfrm>
            <a:off x="2895600" y="5562600"/>
            <a:ext cx="228600" cy="228600"/>
          </a:xfrm>
          <a:prstGeom prst="flowChar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41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1</a:t>
            </a:r>
          </a:p>
        </p:txBody>
      </p:sp>
      <p:sp>
        <p:nvSpPr>
          <p:cNvPr id="142" name="Text Box 72"/>
          <p:cNvSpPr txBox="1">
            <a:spLocks noChangeArrowheads="1"/>
          </p:cNvSpPr>
          <p:nvPr/>
        </p:nvSpPr>
        <p:spPr bwMode="auto">
          <a:xfrm>
            <a:off x="5181600" y="6162675"/>
            <a:ext cx="2667000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1: 1</a:t>
            </a:r>
          </a:p>
        </p:txBody>
      </p:sp>
      <p:sp>
        <p:nvSpPr>
          <p:cNvPr id="143" name="Text Box 55"/>
          <p:cNvSpPr txBox="1">
            <a:spLocks noChangeArrowheads="1"/>
          </p:cNvSpPr>
          <p:nvPr/>
        </p:nvSpPr>
        <p:spPr bwMode="auto">
          <a:xfrm>
            <a:off x="5700713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44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2</a:t>
            </a:r>
          </a:p>
        </p:txBody>
      </p:sp>
      <p:sp>
        <p:nvSpPr>
          <p:cNvPr id="145" name="AutoShape 63"/>
          <p:cNvSpPr>
            <a:spLocks/>
          </p:cNvSpPr>
          <p:nvPr/>
        </p:nvSpPr>
        <p:spPr bwMode="auto">
          <a:xfrm rot="-5400000">
            <a:off x="6848475" y="4079875"/>
            <a:ext cx="203200" cy="1187450"/>
          </a:xfrm>
          <a:prstGeom prst="leftBrace">
            <a:avLst>
              <a:gd name="adj1" fmla="val 48698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46" name="Line 34"/>
          <p:cNvSpPr>
            <a:spLocks noChangeShapeType="1"/>
          </p:cNvSpPr>
          <p:nvPr/>
        </p:nvSpPr>
        <p:spPr bwMode="auto">
          <a:xfrm flipH="1">
            <a:off x="5943600" y="4800600"/>
            <a:ext cx="914400" cy="4572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63"/>
          <p:cNvSpPr>
            <a:spLocks/>
          </p:cNvSpPr>
          <p:nvPr/>
        </p:nvSpPr>
        <p:spPr bwMode="auto">
          <a:xfrm rot="-5400000">
            <a:off x="4410075" y="4083050"/>
            <a:ext cx="203200" cy="1187450"/>
          </a:xfrm>
          <a:prstGeom prst="leftBrace">
            <a:avLst>
              <a:gd name="adj1" fmla="val 48698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 flipH="1">
            <a:off x="4465638" y="4814888"/>
            <a:ext cx="46037" cy="4572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Text Box 56"/>
          <p:cNvSpPr txBox="1">
            <a:spLocks noChangeArrowheads="1"/>
          </p:cNvSpPr>
          <p:nvPr/>
        </p:nvSpPr>
        <p:spPr bwMode="auto">
          <a:xfrm>
            <a:off x="3962400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4675188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" name="AutoShape 63"/>
          <p:cNvSpPr>
            <a:spLocks/>
          </p:cNvSpPr>
          <p:nvPr/>
        </p:nvSpPr>
        <p:spPr bwMode="auto">
          <a:xfrm rot="5400000" flipV="1">
            <a:off x="5711825" y="4956175"/>
            <a:ext cx="127000" cy="882650"/>
          </a:xfrm>
          <a:prstGeom prst="leftBrace">
            <a:avLst>
              <a:gd name="adj1" fmla="val 48682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5" name="AutoShape 63"/>
          <p:cNvSpPr>
            <a:spLocks/>
          </p:cNvSpPr>
          <p:nvPr/>
        </p:nvSpPr>
        <p:spPr bwMode="auto">
          <a:xfrm rot="5400000" flipV="1">
            <a:off x="4367213" y="4956175"/>
            <a:ext cx="127000" cy="882650"/>
          </a:xfrm>
          <a:prstGeom prst="leftBrace">
            <a:avLst>
              <a:gd name="adj1" fmla="val 48682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6" name="AutoShape 63"/>
          <p:cNvSpPr>
            <a:spLocks/>
          </p:cNvSpPr>
          <p:nvPr/>
        </p:nvSpPr>
        <p:spPr bwMode="auto">
          <a:xfrm rot="-5400000">
            <a:off x="1941513" y="4079875"/>
            <a:ext cx="203200" cy="1187450"/>
          </a:xfrm>
          <a:prstGeom prst="leftBrace">
            <a:avLst>
              <a:gd name="adj1" fmla="val 48698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7" name="Line 34"/>
          <p:cNvSpPr>
            <a:spLocks noChangeShapeType="1"/>
          </p:cNvSpPr>
          <p:nvPr/>
        </p:nvSpPr>
        <p:spPr bwMode="auto">
          <a:xfrm>
            <a:off x="2057400" y="4876800"/>
            <a:ext cx="914400" cy="38100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AutoShape 63"/>
          <p:cNvSpPr>
            <a:spLocks/>
          </p:cNvSpPr>
          <p:nvPr/>
        </p:nvSpPr>
        <p:spPr bwMode="auto">
          <a:xfrm rot="5400000" flipV="1">
            <a:off x="2968625" y="4956175"/>
            <a:ext cx="127000" cy="882650"/>
          </a:xfrm>
          <a:prstGeom prst="leftBrace">
            <a:avLst>
              <a:gd name="adj1" fmla="val 48682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59" name="Text Box 56"/>
          <p:cNvSpPr txBox="1">
            <a:spLocks noChangeArrowheads="1"/>
          </p:cNvSpPr>
          <p:nvPr/>
        </p:nvSpPr>
        <p:spPr bwMode="auto">
          <a:xfrm>
            <a:off x="2544763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0" name="Text Box 57"/>
          <p:cNvSpPr txBox="1">
            <a:spLocks noChangeArrowheads="1"/>
          </p:cNvSpPr>
          <p:nvPr/>
        </p:nvSpPr>
        <p:spPr bwMode="auto">
          <a:xfrm>
            <a:off x="3257550" y="5410200"/>
            <a:ext cx="203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1" name="Text Box 72"/>
          <p:cNvSpPr txBox="1">
            <a:spLocks noChangeArrowheads="1"/>
          </p:cNvSpPr>
          <p:nvPr/>
        </p:nvSpPr>
        <p:spPr bwMode="auto">
          <a:xfrm>
            <a:off x="5181600" y="6167438"/>
            <a:ext cx="266700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2: 1</a:t>
            </a:r>
          </a:p>
        </p:txBody>
      </p:sp>
      <p:sp>
        <p:nvSpPr>
          <p:cNvPr id="162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4</a:t>
            </a:r>
          </a:p>
        </p:txBody>
      </p:sp>
      <p:sp>
        <p:nvSpPr>
          <p:cNvPr id="163" name="AutoShape 63"/>
          <p:cNvSpPr>
            <a:spLocks/>
          </p:cNvSpPr>
          <p:nvPr/>
        </p:nvSpPr>
        <p:spPr bwMode="auto">
          <a:xfrm rot="-5400000">
            <a:off x="4987925" y="3470275"/>
            <a:ext cx="203200" cy="2406650"/>
          </a:xfrm>
          <a:prstGeom prst="leftBrace">
            <a:avLst>
              <a:gd name="adj1" fmla="val 48691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64" name="AutoShape 63"/>
          <p:cNvSpPr>
            <a:spLocks/>
          </p:cNvSpPr>
          <p:nvPr/>
        </p:nvSpPr>
        <p:spPr bwMode="auto">
          <a:xfrm rot="-5400000">
            <a:off x="1041400" y="4368800"/>
            <a:ext cx="203200" cy="609600"/>
          </a:xfrm>
          <a:prstGeom prst="leftBrace">
            <a:avLst>
              <a:gd name="adj1" fmla="val 48694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65" name="Text Box 72"/>
          <p:cNvSpPr txBox="1">
            <a:spLocks noChangeArrowheads="1"/>
          </p:cNvSpPr>
          <p:nvPr/>
        </p:nvSpPr>
        <p:spPr bwMode="auto">
          <a:xfrm>
            <a:off x="5181600" y="6167438"/>
            <a:ext cx="266700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4: 1</a:t>
            </a:r>
          </a:p>
        </p:txBody>
      </p:sp>
      <p:sp>
        <p:nvSpPr>
          <p:cNvPr id="166" name="Text Box 62"/>
          <p:cNvSpPr txBox="1">
            <a:spLocks noChangeArrowheads="1"/>
          </p:cNvSpPr>
          <p:nvPr/>
        </p:nvSpPr>
        <p:spPr bwMode="auto">
          <a:xfrm>
            <a:off x="1447800" y="6172200"/>
            <a:ext cx="2392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8</a:t>
            </a:r>
          </a:p>
        </p:txBody>
      </p:sp>
      <p:sp>
        <p:nvSpPr>
          <p:cNvPr id="167" name="AutoShape 63"/>
          <p:cNvSpPr>
            <a:spLocks/>
          </p:cNvSpPr>
          <p:nvPr/>
        </p:nvSpPr>
        <p:spPr bwMode="auto">
          <a:xfrm rot="-5400000">
            <a:off x="2246313" y="3178175"/>
            <a:ext cx="228600" cy="3016250"/>
          </a:xfrm>
          <a:prstGeom prst="leftBrace">
            <a:avLst>
              <a:gd name="adj1" fmla="val 48685"/>
              <a:gd name="adj2" fmla="val 50000"/>
            </a:avLst>
          </a:prstGeom>
          <a:noFill/>
          <a:ln w="349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168" name="Text Box 72"/>
          <p:cNvSpPr txBox="1">
            <a:spLocks noChangeArrowheads="1"/>
          </p:cNvSpPr>
          <p:nvPr/>
        </p:nvSpPr>
        <p:spPr bwMode="auto">
          <a:xfrm>
            <a:off x="5181600" y="6167438"/>
            <a:ext cx="266700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00000"/>
                </a:solidFill>
                <a:latin typeface="Arial" panose="020B0604020202020204" pitchFamily="34" charset="0"/>
              </a:rPr>
              <a:t>Bit position 8: 0</a:t>
            </a:r>
          </a:p>
        </p:txBody>
      </p:sp>
      <p:sp>
        <p:nvSpPr>
          <p:cNvPr id="171" name="Text Box 13"/>
          <p:cNvSpPr txBox="1">
            <a:spLocks noChangeArrowheads="1"/>
          </p:cNvSpPr>
          <p:nvPr/>
        </p:nvSpPr>
        <p:spPr bwMode="auto">
          <a:xfrm>
            <a:off x="3197225" y="1304925"/>
            <a:ext cx="220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kumimoji="0" lang="en-US" altLang="en-US" b="1">
                <a:latin typeface="Arial" panose="020B0604020202020204" pitchFamily="34" charset="0"/>
              </a:rPr>
              <a:t>2</a:t>
            </a:r>
            <a:r>
              <a:rPr kumimoji="0" lang="en-US" altLang="en-US" b="1" i="1" baseline="30000">
                <a:latin typeface="Arial" panose="020B0604020202020204" pitchFamily="34" charset="0"/>
              </a:rPr>
              <a:t>K </a:t>
            </a:r>
            <a:r>
              <a:rPr kumimoji="0" lang="en-US" altLang="en-US" b="1">
                <a:latin typeface="Arial" panose="020B0604020202020204" pitchFamily="34" charset="0"/>
              </a:rPr>
              <a:t>≥ 9+</a:t>
            </a:r>
            <a:r>
              <a:rPr kumimoji="0" lang="en-US" altLang="en-US" b="1" i="1">
                <a:latin typeface="Arial" panose="020B0604020202020204" pitchFamily="34" charset="0"/>
              </a:rPr>
              <a:t>K</a:t>
            </a:r>
            <a:endParaRPr kumimoji="0" lang="en-US" altLang="en-US" b="1" i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Text Box 13"/>
          <p:cNvSpPr txBox="1">
            <a:spLocks noChangeArrowheads="1"/>
          </p:cNvSpPr>
          <p:nvPr/>
        </p:nvSpPr>
        <p:spPr bwMode="auto">
          <a:xfrm>
            <a:off x="5443538" y="1304925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kumimoji="0" lang="en-US" altLang="en-US" b="1" i="1">
                <a:solidFill>
                  <a:srgbClr val="FF3300"/>
                </a:solidFill>
                <a:latin typeface="Arial" panose="020B0604020202020204" pitchFamily="34" charset="0"/>
              </a:rPr>
              <a:t>K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/>
      <p:bldP spid="202758" grpId="0" animBg="1"/>
      <p:bldP spid="202759" grpId="0" animBg="1"/>
      <p:bldP spid="202760" grpId="0" animBg="1"/>
      <p:bldP spid="202761" grpId="0" animBg="1"/>
      <p:bldP spid="202762" grpId="0" animBg="1"/>
      <p:bldP spid="202763" grpId="0" animBg="1"/>
      <p:bldP spid="202764" grpId="0"/>
      <p:bldP spid="202765" grpId="0" build="allAtOnce"/>
      <p:bldP spid="202766" grpId="0" animBg="1"/>
      <p:bldP spid="202767" grpId="0" animBg="1"/>
      <p:bldP spid="202768" grpId="0" animBg="1"/>
      <p:bldP spid="202769" grpId="0" animBg="1"/>
      <p:bldP spid="202770" grpId="0" animBg="1"/>
      <p:bldP spid="202771" grpId="0" animBg="1"/>
      <p:bldP spid="202772" grpId="0" animBg="1"/>
      <p:bldP spid="202773" grpId="0" animBg="1"/>
      <p:bldP spid="202775" grpId="0" animBg="1"/>
      <p:bldP spid="202776" grpId="0" animBg="1"/>
      <p:bldP spid="202777" grpId="0" animBg="1"/>
      <p:bldP spid="202778" grpId="0" animBg="1"/>
      <p:bldP spid="202812" grpId="0" animBg="1"/>
      <p:bldP spid="202825" grpId="0" animBg="1"/>
      <p:bldP spid="202826" grpId="0" animBg="1"/>
      <p:bldP spid="20282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25" grpId="0"/>
      <p:bldP spid="125" grpId="1"/>
      <p:bldP spid="125" grpId="2"/>
      <p:bldP spid="125" grpId="3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29" grpId="1"/>
      <p:bldP spid="129" grpId="2"/>
      <p:bldP spid="129" grpId="3"/>
      <p:bldP spid="133" grpId="0" animBg="1"/>
      <p:bldP spid="133" grpId="1" animBg="1"/>
      <p:bldP spid="133" grpId="2" animBg="1"/>
      <p:bldP spid="133" grpId="3" animBg="1"/>
      <p:bldP spid="134" grpId="0" animBg="1"/>
      <p:bldP spid="134" grpId="1" animBg="1"/>
      <p:bldP spid="134" grpId="2" animBg="1"/>
      <p:bldP spid="134" grpId="3" animBg="1"/>
      <p:bldP spid="135" grpId="0" animBg="1"/>
      <p:bldP spid="135" grpId="1" animBg="1"/>
      <p:bldP spid="135" grpId="2" animBg="1"/>
      <p:bldP spid="135" grpId="3" animBg="1"/>
      <p:bldP spid="139" grpId="0"/>
      <p:bldP spid="139" grpId="1"/>
      <p:bldP spid="140" grpId="0" animBg="1"/>
      <p:bldP spid="140" grpId="1" animBg="1"/>
      <p:bldP spid="140" grpId="2" animBg="1"/>
      <p:bldP spid="140" grpId="3" animBg="1"/>
      <p:bldP spid="141" grpId="0"/>
      <p:bldP spid="141" grpId="1"/>
      <p:bldP spid="142" grpId="0" animBg="1"/>
      <p:bldP spid="142" grpId="1" animBg="1"/>
      <p:bldP spid="143" grpId="0"/>
      <p:bldP spid="143" grpId="1"/>
      <p:bldP spid="143" grpId="2"/>
      <p:bldP spid="143" grpId="3"/>
      <p:bldP spid="143" grpId="4"/>
      <p:bldP spid="144" grpId="0"/>
      <p:bldP spid="144" grpId="1"/>
      <p:bldP spid="145" grpId="0" animBg="1"/>
      <p:bldP spid="145" grpId="1" animBg="1"/>
      <p:bldP spid="149" grpId="0" animBg="1"/>
      <p:bldP spid="149" grpId="1" animBg="1"/>
      <p:bldP spid="151" grpId="0"/>
      <p:bldP spid="151" grpId="1"/>
      <p:bldP spid="152" grpId="0"/>
      <p:bldP spid="152" grpId="1"/>
      <p:bldP spid="153" grpId="0" animBg="1"/>
      <p:bldP spid="153" grpId="1" animBg="1"/>
      <p:bldP spid="155" grpId="0" animBg="1"/>
      <p:bldP spid="155" grpId="1" animBg="1"/>
      <p:bldP spid="156" grpId="0" animBg="1"/>
      <p:bldP spid="156" grpId="1" animBg="1"/>
      <p:bldP spid="158" grpId="0" animBg="1"/>
      <p:bldP spid="158" grpId="1" animBg="1"/>
      <p:bldP spid="159" grpId="0"/>
      <p:bldP spid="159" grpId="1"/>
      <p:bldP spid="160" grpId="0"/>
      <p:bldP spid="160" grpId="1"/>
      <p:bldP spid="161" grpId="0" animBg="1"/>
      <p:bldP spid="161" grpId="1" animBg="1"/>
      <p:bldP spid="162" grpId="0"/>
      <p:bldP spid="162" grpId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/>
      <p:bldP spid="167" grpId="0" animBg="1"/>
      <p:bldP spid="168" grpId="0" animBg="1"/>
      <p:bldP spid="171" grpId="0" build="allAtOnce"/>
      <p:bldP spid="17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Code (2)</a:t>
            </a:r>
          </a:p>
        </p:txBody>
      </p:sp>
      <p:sp>
        <p:nvSpPr>
          <p:cNvPr id="20379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63563" y="2430463"/>
            <a:ext cx="8355012" cy="4046537"/>
          </a:xfrm>
          <a:noFill/>
        </p:spPr>
        <p:txBody>
          <a:bodyPr/>
          <a:lstStyle/>
          <a:p>
            <a:pPr marL="273050" indent="-273050"/>
            <a:r>
              <a:rPr lang="en-US" altLang="en-US"/>
              <a:t>Assume error in bit 9.</a:t>
            </a:r>
          </a:p>
          <a:p>
            <a:pPr marL="273050" indent="-273050"/>
            <a:r>
              <a:rPr lang="en-US" altLang="en-US"/>
              <a:t>Recompute the check bits.</a:t>
            </a:r>
          </a:p>
          <a:p>
            <a:pPr marL="273050" indent="-273050"/>
            <a:r>
              <a:rPr lang="en-US" altLang="en-US"/>
              <a:t>Bit 1 = 0 (</a:t>
            </a:r>
            <a:r>
              <a:rPr lang="en-US" altLang="en-US">
                <a:solidFill>
                  <a:srgbClr val="FF0000"/>
                </a:solidFill>
              </a:rPr>
              <a:t>error</a:t>
            </a:r>
            <a:r>
              <a:rPr lang="en-US" altLang="en-US"/>
              <a:t>).</a:t>
            </a:r>
          </a:p>
          <a:p>
            <a:pPr marL="273050" indent="-273050"/>
            <a:r>
              <a:rPr lang="en-US" altLang="en-US"/>
              <a:t>Bit 2 = 1.</a:t>
            </a:r>
          </a:p>
          <a:p>
            <a:pPr marL="273050" indent="-273050"/>
            <a:r>
              <a:rPr lang="en-US" altLang="en-US"/>
              <a:t>Bit 4 = 1.</a:t>
            </a:r>
          </a:p>
          <a:p>
            <a:pPr marL="273050" indent="-273050"/>
            <a:r>
              <a:rPr lang="en-US" altLang="en-US"/>
              <a:t>Bit 8 = 1 (</a:t>
            </a:r>
            <a:r>
              <a:rPr lang="en-US" altLang="en-US">
                <a:solidFill>
                  <a:srgbClr val="FF0000"/>
                </a:solidFill>
              </a:rPr>
              <a:t>error</a:t>
            </a:r>
            <a:r>
              <a:rPr lang="en-US" altLang="en-US"/>
              <a:t>).</a:t>
            </a:r>
          </a:p>
          <a:p>
            <a:pPr marL="273050" indent="-273050"/>
            <a:r>
              <a:rPr lang="en-US" altLang="en-US"/>
              <a:t>Error is in bit position = 1 + 8 = 9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flip it (correction).</a:t>
            </a:r>
            <a:endParaRPr lang="en-US" altLang="en-US" i="1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>
            <a:off x="1676400" y="3810000"/>
            <a:ext cx="2971800" cy="1905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>
            <a:off x="1676400" y="5257800"/>
            <a:ext cx="36576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7" name="Oval 31"/>
          <p:cNvSpPr>
            <a:spLocks noChangeArrowheads="1"/>
          </p:cNvSpPr>
          <p:nvPr/>
        </p:nvSpPr>
        <p:spPr bwMode="auto">
          <a:xfrm>
            <a:off x="1379538" y="3548063"/>
            <a:ext cx="328612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08" name="Oval 32"/>
          <p:cNvSpPr>
            <a:spLocks noChangeArrowheads="1"/>
          </p:cNvSpPr>
          <p:nvPr/>
        </p:nvSpPr>
        <p:spPr bwMode="auto">
          <a:xfrm>
            <a:off x="1379538" y="5072063"/>
            <a:ext cx="328612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09" name="Oval 33"/>
          <p:cNvSpPr>
            <a:spLocks noChangeArrowheads="1"/>
          </p:cNvSpPr>
          <p:nvPr/>
        </p:nvSpPr>
        <p:spPr bwMode="auto">
          <a:xfrm>
            <a:off x="4695825" y="5595938"/>
            <a:ext cx="328613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10" name="Oval 34"/>
          <p:cNvSpPr>
            <a:spLocks noChangeArrowheads="1"/>
          </p:cNvSpPr>
          <p:nvPr/>
        </p:nvSpPr>
        <p:spPr bwMode="auto">
          <a:xfrm>
            <a:off x="5376863" y="5576888"/>
            <a:ext cx="328612" cy="368300"/>
          </a:xfrm>
          <a:prstGeom prst="ellipse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 flipH="1" flipV="1">
            <a:off x="2971800" y="2133600"/>
            <a:ext cx="3200400" cy="3429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14605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68" name="Text Box 15"/>
          <p:cNvSpPr txBox="1">
            <a:spLocks noChangeArrowheads="1"/>
          </p:cNvSpPr>
          <p:nvPr/>
        </p:nvSpPr>
        <p:spPr bwMode="auto">
          <a:xfrm>
            <a:off x="20701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69" name="Text Box 16"/>
          <p:cNvSpPr txBox="1">
            <a:spLocks noChangeArrowheads="1"/>
          </p:cNvSpPr>
          <p:nvPr/>
        </p:nvSpPr>
        <p:spPr bwMode="auto">
          <a:xfrm>
            <a:off x="26797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3275013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7542213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6932613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3" name="Text Box 20"/>
          <p:cNvSpPr txBox="1">
            <a:spLocks noChangeArrowheads="1"/>
          </p:cNvSpPr>
          <p:nvPr/>
        </p:nvSpPr>
        <p:spPr bwMode="auto">
          <a:xfrm>
            <a:off x="8509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4" name="Text Box 21"/>
          <p:cNvSpPr txBox="1">
            <a:spLocks noChangeArrowheads="1"/>
          </p:cNvSpPr>
          <p:nvPr/>
        </p:nvSpPr>
        <p:spPr bwMode="auto">
          <a:xfrm>
            <a:off x="5716588" y="1508125"/>
            <a:ext cx="611187" cy="6111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389255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6" name="Text Box 24"/>
          <p:cNvSpPr txBox="1">
            <a:spLocks noChangeArrowheads="1"/>
          </p:cNvSpPr>
          <p:nvPr/>
        </p:nvSpPr>
        <p:spPr bwMode="auto">
          <a:xfrm>
            <a:off x="4508500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7" name="Text Box 25"/>
          <p:cNvSpPr txBox="1">
            <a:spLocks noChangeArrowheads="1"/>
          </p:cNvSpPr>
          <p:nvPr/>
        </p:nvSpPr>
        <p:spPr bwMode="auto">
          <a:xfrm>
            <a:off x="5102225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78" name="Text Box 26"/>
          <p:cNvSpPr txBox="1">
            <a:spLocks noChangeArrowheads="1"/>
          </p:cNvSpPr>
          <p:nvPr/>
        </p:nvSpPr>
        <p:spPr bwMode="auto">
          <a:xfrm>
            <a:off x="6321425" y="1508125"/>
            <a:ext cx="611188" cy="6111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79" name="Text Box 60"/>
          <p:cNvSpPr txBox="1">
            <a:spLocks noChangeArrowheads="1"/>
          </p:cNvSpPr>
          <p:nvPr/>
        </p:nvSpPr>
        <p:spPr bwMode="auto">
          <a:xfrm>
            <a:off x="7526338" y="1508125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80" name="Text Box 73"/>
          <p:cNvSpPr txBox="1">
            <a:spLocks noChangeArrowheads="1"/>
          </p:cNvSpPr>
          <p:nvPr/>
        </p:nvSpPr>
        <p:spPr bwMode="auto">
          <a:xfrm>
            <a:off x="6913563" y="1508125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81" name="Text Box 74"/>
          <p:cNvSpPr txBox="1">
            <a:spLocks noChangeArrowheads="1"/>
          </p:cNvSpPr>
          <p:nvPr/>
        </p:nvSpPr>
        <p:spPr bwMode="auto">
          <a:xfrm>
            <a:off x="5713413" y="1508125"/>
            <a:ext cx="611187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82" name="Text Box 75"/>
          <p:cNvSpPr txBox="1">
            <a:spLocks noChangeArrowheads="1"/>
          </p:cNvSpPr>
          <p:nvPr/>
        </p:nvSpPr>
        <p:spPr bwMode="auto">
          <a:xfrm>
            <a:off x="3273425" y="1508125"/>
            <a:ext cx="611188" cy="6111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483" name="Text Box 14"/>
          <p:cNvSpPr txBox="1">
            <a:spLocks noChangeArrowheads="1"/>
          </p:cNvSpPr>
          <p:nvPr/>
        </p:nvSpPr>
        <p:spPr bwMode="auto">
          <a:xfrm>
            <a:off x="14462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4" name="Text Box 15"/>
          <p:cNvSpPr txBox="1">
            <a:spLocks noChangeArrowheads="1"/>
          </p:cNvSpPr>
          <p:nvPr/>
        </p:nvSpPr>
        <p:spPr bwMode="auto">
          <a:xfrm>
            <a:off x="20558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5" name="Text Box 16"/>
          <p:cNvSpPr txBox="1">
            <a:spLocks noChangeArrowheads="1"/>
          </p:cNvSpPr>
          <p:nvPr/>
        </p:nvSpPr>
        <p:spPr bwMode="auto">
          <a:xfrm>
            <a:off x="26654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6" name="Text Box 17"/>
          <p:cNvSpPr txBox="1">
            <a:spLocks noChangeArrowheads="1"/>
          </p:cNvSpPr>
          <p:nvPr/>
        </p:nvSpPr>
        <p:spPr bwMode="auto">
          <a:xfrm>
            <a:off x="32750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7" name="Text Box 18"/>
          <p:cNvSpPr txBox="1">
            <a:spLocks noChangeArrowheads="1"/>
          </p:cNvSpPr>
          <p:nvPr/>
        </p:nvSpPr>
        <p:spPr bwMode="auto">
          <a:xfrm>
            <a:off x="75422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8" name="Text Box 19"/>
          <p:cNvSpPr txBox="1">
            <a:spLocks noChangeArrowheads="1"/>
          </p:cNvSpPr>
          <p:nvPr/>
        </p:nvSpPr>
        <p:spPr bwMode="auto">
          <a:xfrm>
            <a:off x="69326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89" name="Text Box 20"/>
          <p:cNvSpPr txBox="1">
            <a:spLocks noChangeArrowheads="1"/>
          </p:cNvSpPr>
          <p:nvPr/>
        </p:nvSpPr>
        <p:spPr bwMode="auto">
          <a:xfrm>
            <a:off x="8366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0" name="Text Box 21"/>
          <p:cNvSpPr txBox="1">
            <a:spLocks noChangeArrowheads="1"/>
          </p:cNvSpPr>
          <p:nvPr/>
        </p:nvSpPr>
        <p:spPr bwMode="auto">
          <a:xfrm>
            <a:off x="57134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1" name="Text Box 23"/>
          <p:cNvSpPr txBox="1">
            <a:spLocks noChangeArrowheads="1"/>
          </p:cNvSpPr>
          <p:nvPr/>
        </p:nvSpPr>
        <p:spPr bwMode="auto">
          <a:xfrm>
            <a:off x="38846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2" name="Text Box 24"/>
          <p:cNvSpPr txBox="1">
            <a:spLocks noChangeArrowheads="1"/>
          </p:cNvSpPr>
          <p:nvPr/>
        </p:nvSpPr>
        <p:spPr bwMode="auto">
          <a:xfrm>
            <a:off x="44942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3" name="Text Box 25"/>
          <p:cNvSpPr txBox="1">
            <a:spLocks noChangeArrowheads="1"/>
          </p:cNvSpPr>
          <p:nvPr/>
        </p:nvSpPr>
        <p:spPr bwMode="auto">
          <a:xfrm>
            <a:off x="5103813" y="1508125"/>
            <a:ext cx="611187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4" name="Text Box 26"/>
          <p:cNvSpPr txBox="1">
            <a:spLocks noChangeArrowheads="1"/>
          </p:cNvSpPr>
          <p:nvPr/>
        </p:nvSpPr>
        <p:spPr bwMode="auto">
          <a:xfrm>
            <a:off x="6330950" y="1508125"/>
            <a:ext cx="611188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95" name="Text Box 35"/>
          <p:cNvSpPr txBox="1">
            <a:spLocks noChangeArrowheads="1"/>
          </p:cNvSpPr>
          <p:nvPr/>
        </p:nvSpPr>
        <p:spPr bwMode="auto">
          <a:xfrm>
            <a:off x="787400" y="1143000"/>
            <a:ext cx="712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9496" name="Text Box 36"/>
          <p:cNvSpPr txBox="1">
            <a:spLocks noChangeArrowheads="1"/>
          </p:cNvSpPr>
          <p:nvPr/>
        </p:nvSpPr>
        <p:spPr bwMode="auto">
          <a:xfrm>
            <a:off x="1481138" y="1143000"/>
            <a:ext cx="560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9497" name="Text Box 37"/>
          <p:cNvSpPr txBox="1">
            <a:spLocks noChangeArrowheads="1"/>
          </p:cNvSpPr>
          <p:nvPr/>
        </p:nvSpPr>
        <p:spPr bwMode="auto">
          <a:xfrm>
            <a:off x="2055813" y="1143000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498" name="Text Box 38"/>
          <p:cNvSpPr txBox="1">
            <a:spLocks noChangeArrowheads="1"/>
          </p:cNvSpPr>
          <p:nvPr/>
        </p:nvSpPr>
        <p:spPr bwMode="auto">
          <a:xfrm>
            <a:off x="281781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499" name="Text Box 39"/>
          <p:cNvSpPr txBox="1">
            <a:spLocks noChangeArrowheads="1"/>
          </p:cNvSpPr>
          <p:nvPr/>
        </p:nvSpPr>
        <p:spPr bwMode="auto">
          <a:xfrm>
            <a:off x="342741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9500" name="Text Box 40"/>
          <p:cNvSpPr txBox="1">
            <a:spLocks noChangeArrowheads="1"/>
          </p:cNvSpPr>
          <p:nvPr/>
        </p:nvSpPr>
        <p:spPr bwMode="auto">
          <a:xfrm>
            <a:off x="4057650" y="1143000"/>
            <a:ext cx="271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9501" name="Text Box 41"/>
          <p:cNvSpPr txBox="1">
            <a:spLocks noChangeArrowheads="1"/>
          </p:cNvSpPr>
          <p:nvPr/>
        </p:nvSpPr>
        <p:spPr bwMode="auto">
          <a:xfrm>
            <a:off x="465931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502" name="Text Box 42"/>
          <p:cNvSpPr txBox="1">
            <a:spLocks noChangeArrowheads="1"/>
          </p:cNvSpPr>
          <p:nvPr/>
        </p:nvSpPr>
        <p:spPr bwMode="auto">
          <a:xfrm>
            <a:off x="526256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9503" name="Text Box 43"/>
          <p:cNvSpPr txBox="1">
            <a:spLocks noChangeArrowheads="1"/>
          </p:cNvSpPr>
          <p:nvPr/>
        </p:nvSpPr>
        <p:spPr bwMode="auto">
          <a:xfrm>
            <a:off x="5884863" y="1143000"/>
            <a:ext cx="271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504" name="Text Box 44"/>
          <p:cNvSpPr txBox="1">
            <a:spLocks noChangeArrowheads="1"/>
          </p:cNvSpPr>
          <p:nvPr/>
        </p:nvSpPr>
        <p:spPr bwMode="auto">
          <a:xfrm>
            <a:off x="6323013" y="1143000"/>
            <a:ext cx="57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505" name="Text Box 45"/>
          <p:cNvSpPr txBox="1">
            <a:spLocks noChangeArrowheads="1"/>
          </p:cNvSpPr>
          <p:nvPr/>
        </p:nvSpPr>
        <p:spPr bwMode="auto">
          <a:xfrm>
            <a:off x="6907213" y="1143000"/>
            <a:ext cx="55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506" name="Text Box 46"/>
          <p:cNvSpPr txBox="1">
            <a:spLocks noChangeArrowheads="1"/>
          </p:cNvSpPr>
          <p:nvPr/>
        </p:nvSpPr>
        <p:spPr bwMode="auto">
          <a:xfrm>
            <a:off x="7534275" y="1143000"/>
            <a:ext cx="53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2665413" y="1509713"/>
            <a:ext cx="611187" cy="6111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2" grpId="0" build="p"/>
      <p:bldP spid="203807" grpId="0" animBg="1"/>
      <p:bldP spid="203808" grpId="0" animBg="1"/>
      <p:bldP spid="203809" grpId="0" animBg="1"/>
      <p:bldP spid="203810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3" name="Oval 8"/>
          <p:cNvSpPr>
            <a:spLocks noChangeArrowheads="1"/>
          </p:cNvSpPr>
          <p:nvPr/>
        </p:nvSpPr>
        <p:spPr bwMode="auto">
          <a:xfrm>
            <a:off x="376396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4" name="Oval 9"/>
          <p:cNvSpPr>
            <a:spLocks noChangeArrowheads="1"/>
          </p:cNvSpPr>
          <p:nvPr/>
        </p:nvSpPr>
        <p:spPr bwMode="auto">
          <a:xfrm>
            <a:off x="2925763" y="3254375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TextBox 10"/>
          <p:cNvSpPr txBox="1">
            <a:spLocks noChangeArrowheads="1"/>
          </p:cNvSpPr>
          <p:nvPr/>
        </p:nvSpPr>
        <p:spPr bwMode="auto">
          <a:xfrm>
            <a:off x="3984625" y="263525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3989388" y="33528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20487" name="TextBox 12"/>
          <p:cNvSpPr txBox="1">
            <a:spLocks noChangeArrowheads="1"/>
          </p:cNvSpPr>
          <p:nvPr/>
        </p:nvSpPr>
        <p:spPr bwMode="auto">
          <a:xfrm>
            <a:off x="3375025" y="3684588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4621213" y="36576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2778125" y="26844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5065713" y="2670175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3978275" y="46021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752600" y="2133600"/>
            <a:ext cx="430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170613" y="2219325"/>
            <a:ext cx="43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029200" y="5267325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919413" y="325755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3762375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6130925" y="458628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Discrepancies</a:t>
            </a:r>
            <a:endParaRPr kumimoji="0" lang="en-US" altLang="en-US" sz="20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>
            <a:off x="5792788" y="4130675"/>
            <a:ext cx="381000" cy="5175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5411788" y="4800600"/>
            <a:ext cx="685800" cy="76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SEC-DED Code</a:t>
            </a: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3978275" y="33528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2773363" y="26812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6283325" y="36576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Fix</a:t>
            </a: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error</a:t>
            </a:r>
            <a:endParaRPr kumimoji="0" lang="en-US" altLang="en-US" sz="2000" b="1">
              <a:solidFill>
                <a:srgbClr val="0033CC"/>
              </a:solidFill>
              <a:cs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5029200" y="3870325"/>
            <a:ext cx="1219200" cy="15875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4614863" y="3657600"/>
            <a:ext cx="414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5638800" y="1143000"/>
            <a:ext cx="3200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4400" b="1">
                <a:solidFill>
                  <a:srgbClr val="C00000"/>
                </a:solidFill>
                <a:cs typeface="Tahoma" panose="020B0604030504040204" pitchFamily="34" charset="0"/>
              </a:rPr>
              <a:t>Wrong!!!</a:t>
            </a:r>
            <a:endParaRPr kumimoji="0" lang="en-US" altLang="en-US" sz="4000" b="1">
              <a:solidFill>
                <a:srgbClr val="C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4" grpId="0"/>
      <p:bldP spid="11275" grpId="0"/>
      <p:bldP spid="11275" grpId="1"/>
      <p:bldP spid="11276" grpId="0"/>
      <p:bldP spid="11277" grpId="0"/>
      <p:bldP spid="19" grpId="0" animBg="1"/>
      <p:bldP spid="19" grpId="1" animBg="1"/>
      <p:bldP spid="20" grpId="0" animBg="1"/>
      <p:bldP spid="21" grpId="0" animBg="1"/>
      <p:bldP spid="23" grpId="0"/>
      <p:bldP spid="28" grpId="0"/>
      <p:bldP spid="30" grpId="0"/>
      <p:bldP spid="3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1" name="Oval 8"/>
          <p:cNvSpPr>
            <a:spLocks noChangeArrowheads="1"/>
          </p:cNvSpPr>
          <p:nvPr/>
        </p:nvSpPr>
        <p:spPr bwMode="auto">
          <a:xfrm>
            <a:off x="3763963" y="18288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2" name="Oval 9"/>
          <p:cNvSpPr>
            <a:spLocks noChangeArrowheads="1"/>
          </p:cNvSpPr>
          <p:nvPr/>
        </p:nvSpPr>
        <p:spPr bwMode="auto">
          <a:xfrm>
            <a:off x="2925763" y="3254375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3" name="TextBox 10"/>
          <p:cNvSpPr txBox="1">
            <a:spLocks noChangeArrowheads="1"/>
          </p:cNvSpPr>
          <p:nvPr/>
        </p:nvSpPr>
        <p:spPr bwMode="auto">
          <a:xfrm>
            <a:off x="3984625" y="263525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3989388" y="33528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3375025" y="3684588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4621213" y="365760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2778125" y="26844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5065713" y="2670175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3978275" y="4602163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752600" y="2133600"/>
            <a:ext cx="430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170613" y="2219325"/>
            <a:ext cx="43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029200" y="5267325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030413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919413" y="325755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3762375" y="18288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6130925" y="458628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Discrepancies</a:t>
            </a:r>
            <a:endParaRPr kumimoji="0" lang="en-US" altLang="en-US" sz="20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>
            <a:off x="5792788" y="4130675"/>
            <a:ext cx="381000" cy="5175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5411788" y="4800600"/>
            <a:ext cx="685800" cy="76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SEC-DED Code (2)</a:t>
            </a: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3978275" y="33528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2773363" y="26812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FF66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6283325" y="36576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Fix</a:t>
            </a: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error</a:t>
            </a:r>
            <a:endParaRPr kumimoji="0" lang="en-US" altLang="en-US" sz="2000" b="1">
              <a:solidFill>
                <a:srgbClr val="0033CC"/>
              </a:solidFill>
              <a:cs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5029200" y="3870325"/>
            <a:ext cx="1219200" cy="15875"/>
          </a:xfrm>
          <a:prstGeom prst="straightConnector1">
            <a:avLst/>
          </a:prstGeom>
          <a:noFill/>
          <a:ln w="38100" algn="ctr">
            <a:solidFill>
              <a:srgbClr val="0033CC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4614863" y="3657600"/>
            <a:ext cx="414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1905000" y="5105400"/>
            <a:ext cx="457200" cy="584200"/>
          </a:xfrm>
          <a:prstGeom prst="rect">
            <a:avLst/>
          </a:prstGeom>
          <a:solidFill>
            <a:srgbClr val="CC3300"/>
          </a:solidFill>
          <a:ln w="4445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3200" b="1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05000" y="5105400"/>
            <a:ext cx="457200" cy="584200"/>
          </a:xfrm>
          <a:prstGeom prst="rect">
            <a:avLst/>
          </a:prstGeom>
          <a:solidFill>
            <a:srgbClr val="CC3300"/>
          </a:solidFill>
          <a:ln w="4445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1905000" y="5105400"/>
            <a:ext cx="457200" cy="584200"/>
          </a:xfrm>
          <a:prstGeom prst="rect">
            <a:avLst/>
          </a:prstGeom>
          <a:solidFill>
            <a:srgbClr val="CC3300"/>
          </a:solidFill>
          <a:ln w="4445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chemeClr val="bg1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3000" y="4835525"/>
            <a:ext cx="877888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×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4" grpId="0"/>
      <p:bldP spid="11275" grpId="0"/>
      <p:bldP spid="11275" grpId="1"/>
      <p:bldP spid="11276" grpId="0"/>
      <p:bldP spid="11277" grpId="0"/>
      <p:bldP spid="19" grpId="0" animBg="1"/>
      <p:bldP spid="19" grpId="1" animBg="1"/>
      <p:bldP spid="20" grpId="0" animBg="1"/>
      <p:bldP spid="21" grpId="0" animBg="1"/>
      <p:bldP spid="23" grpId="0"/>
      <p:bldP spid="28" grpId="0"/>
      <p:bldP spid="30" grpId="0"/>
      <p:bldP spid="35" grpId="0"/>
      <p:bldP spid="38" grpId="0"/>
      <p:bldP spid="31" grpId="0" animBg="1"/>
      <p:bldP spid="33" grpId="0" animBg="1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Increase in Word Length with Error Correction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1524000"/>
            <a:ext cx="918527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DRAM 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pPr>
              <a:lnSpc>
                <a:spcPts val="3363"/>
              </a:lnSpc>
            </a:pPr>
            <a:r>
              <a:rPr lang="en-US" altLang="en-US"/>
              <a:t>Interface to MM is a system bottleneck.</a:t>
            </a:r>
          </a:p>
          <a:p>
            <a:pPr>
              <a:lnSpc>
                <a:spcPts val="3363"/>
              </a:lnSpc>
            </a:pPr>
            <a:r>
              <a:rPr lang="en-US" altLang="en-US"/>
              <a:t>DRAM chip is the main building block of MM.</a:t>
            </a:r>
          </a:p>
          <a:p>
            <a:pPr>
              <a:lnSpc>
                <a:spcPts val="3363"/>
              </a:lnSpc>
            </a:pPr>
            <a:r>
              <a:rPr lang="en-US" altLang="en-US"/>
              <a:t>Basic DRAM architecture same since 1970s!</a:t>
            </a:r>
          </a:p>
          <a:p>
            <a:pPr>
              <a:lnSpc>
                <a:spcPts val="3363"/>
              </a:lnSpc>
            </a:pPr>
            <a:r>
              <a:rPr lang="en-US" altLang="en-US"/>
              <a:t>Enhancements to basic DRAM architecture</a:t>
            </a:r>
          </a:p>
          <a:p>
            <a:pPr lvl="1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Synchronous DRAM (SDRAM)</a:t>
            </a:r>
          </a:p>
          <a:p>
            <a:pPr lvl="2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DDR-SDRAM, DDR2-SDRAM, DDR3-SDRAM</a:t>
            </a:r>
          </a:p>
          <a:p>
            <a:pPr lvl="1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Rambus DRAM (RDRAM)</a:t>
            </a:r>
          </a:p>
          <a:p>
            <a:pPr lvl="1">
              <a:lnSpc>
                <a:spcPts val="3363"/>
              </a:lnSpc>
            </a:pPr>
            <a:r>
              <a:rPr lang="en-US" altLang="en-US">
                <a:solidFill>
                  <a:srgbClr val="0033CC"/>
                </a:solidFill>
              </a:rPr>
              <a:t>Cache DRAM (CDRAM)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Synchronous DRAM (SDRAM)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36838"/>
            <a:ext cx="8686800" cy="4068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Unlike traditional DRAM (which is asynchronous), SDRAM exchanges data with CPU synchronized to an external clock (system bus).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wait states!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SDRAM moves data in/out under control of system clock.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issues command and address.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Latched by the SDRAM.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SDRAM responds after a number of clock cycles.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Meanwhile, CPU can do other tasks </a:t>
            </a:r>
            <a:r>
              <a:rPr lang="en-US" altLang="en-US">
                <a:sym typeface="Wingdings" panose="05000000000000000000" pitchFamily="2" charset="2"/>
              </a:rPr>
              <a:t> no waits.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27652" name="Picture 2" descr="http://upload.wikimedia.org/wikipedia/commons/8/8b/SDR_SDRAM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223963"/>
            <a:ext cx="505618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Synchronous DRAM (SDRAM) (2)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</a:rPr>
              <a:t>Burst mode</a:t>
            </a:r>
            <a:r>
              <a:rPr lang="en-US" altLang="en-US"/>
              <a:t>: a series of data bits can be clocked out rapidly after the first bit has been accessed.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Eliminates row and column address setup time.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Useful when the required bits are in sequence and in the same row of the array as the initial access.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Multiple-bank internal architecture improves opportunities for parallelism.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 Register (MR)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Specifies burst length.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Allows programmer to adjust latency between read request and data transfer.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915400" cy="63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>
          <a:xfrm>
            <a:off x="5892800" y="139700"/>
            <a:ext cx="3251200" cy="533400"/>
          </a:xfrm>
          <a:noFill/>
        </p:spPr>
        <p:txBody>
          <a:bodyPr/>
          <a:lstStyle/>
          <a:p>
            <a:r>
              <a:rPr lang="en-GB" altLang="en-US" sz="2000"/>
              <a:t>IBM 64Mb SDRAM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SDRAM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3500438"/>
            <a:ext cx="8713788" cy="3205162"/>
          </a:xfrm>
        </p:spPr>
        <p:txBody>
          <a:bodyPr/>
          <a:lstStyle/>
          <a:p>
            <a:r>
              <a:rPr lang="en-US" altLang="en-US"/>
              <a:t>Burst type, length and latency are set in mode reg.</a:t>
            </a:r>
          </a:p>
          <a:p>
            <a:pPr lvl="1"/>
            <a:r>
              <a:rPr lang="en-US" altLang="en-US"/>
              <a:t>Type: interleaved or sequential</a:t>
            </a:r>
          </a:p>
          <a:p>
            <a:pPr lvl="1"/>
            <a:r>
              <a:rPr lang="en-US" altLang="en-US"/>
              <a:t>In the example: length=4 and latency=3</a:t>
            </a:r>
          </a:p>
          <a:p>
            <a:r>
              <a:rPr lang="en-US" altLang="en-US"/>
              <a:t>Burst read command is initiated.</a:t>
            </a:r>
          </a:p>
          <a:p>
            <a:pPr lvl="1"/>
            <a:r>
              <a:rPr lang="en-US" altLang="en-US"/>
              <a:t>At the rising edge of the clock: CS </a:t>
            </a:r>
            <a:r>
              <a:rPr lang="en-US" altLang="en-US">
                <a:sym typeface="Wingdings" panose="05000000000000000000" pitchFamily="2" charset="2"/>
              </a:rPr>
              <a:t>&amp; </a:t>
            </a:r>
            <a:r>
              <a:rPr lang="en-US" altLang="en-US"/>
              <a:t>CAS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low, and RAS &amp; WE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high.</a:t>
            </a:r>
          </a:p>
          <a:p>
            <a:r>
              <a:rPr lang="en-US" altLang="en-US"/>
              <a:t>Address inputs determine starting column for burst.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3"/>
          <a:stretch>
            <a:fillRect/>
          </a:stretch>
        </p:blipFill>
        <p:spPr bwMode="auto">
          <a:xfrm>
            <a:off x="76200" y="1143000"/>
            <a:ext cx="89916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Schedule:</a:t>
            </a:r>
          </a:p>
          <a:p>
            <a:pPr lvl="1"/>
            <a:r>
              <a:rPr lang="en-CA" altLang="en-US" dirty="0"/>
              <a:t>Lectures: Wednesday 10:15am – 12:45pm</a:t>
            </a:r>
          </a:p>
          <a:p>
            <a:pPr lvl="1"/>
            <a:r>
              <a:rPr lang="en-CA" altLang="en-US" dirty="0"/>
              <a:t>Tutorials: after lecture (this week only)</a:t>
            </a:r>
          </a:p>
          <a:p>
            <a:pPr lvl="1"/>
            <a:r>
              <a:rPr lang="en-CA" altLang="en-US" dirty="0"/>
              <a:t>Office hour: TBA</a:t>
            </a:r>
          </a:p>
          <a:p>
            <a:r>
              <a:rPr lang="en-CA" altLang="en-US" dirty="0"/>
              <a:t>Assignment #1:</a:t>
            </a:r>
          </a:p>
          <a:p>
            <a:pPr lvl="1"/>
            <a:r>
              <a:rPr lang="en-CA" altLang="en-US" dirty="0"/>
              <a:t>To be released next week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2"/>
              </a:rPr>
              <a:t>http://hshehata.github.io/courses/zu/cse321b</a:t>
            </a:r>
            <a:endParaRPr kumimoji="0" lang="en-CA" altLang="en-US" sz="20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TBA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Enhanced versions of SDRAM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Double Data Rate (DDR-SDRAM)</a:t>
            </a:r>
            <a:endParaRPr lang="en-US" altLang="en-US" dirty="0"/>
          </a:p>
          <a:p>
            <a:pPr lvl="1"/>
            <a:r>
              <a:rPr lang="en-US" altLang="en-US" dirty="0"/>
              <a:t>produces two words of data every memory cycle</a:t>
            </a:r>
          </a:p>
          <a:p>
            <a:pPr lvl="1"/>
            <a:r>
              <a:rPr lang="en-US" altLang="en-US" dirty="0"/>
              <a:t>sends data to CPU twice per clock cycle (at rising &amp; falling edges of the clock)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2x data rate of SDRAM (with same cell speed)</a:t>
            </a:r>
            <a:endParaRPr lang="en-US" altLang="en-US" dirty="0"/>
          </a:p>
          <a:p>
            <a:r>
              <a:rPr lang="en-US" altLang="en-US" dirty="0">
                <a:solidFill>
                  <a:srgbClr val="0033CC"/>
                </a:solidFill>
              </a:rPr>
              <a:t>DDR2-SDRAM</a:t>
            </a:r>
            <a:endParaRPr lang="en-US" altLang="en-US" dirty="0"/>
          </a:p>
          <a:p>
            <a:pPr lvl="1"/>
            <a:r>
              <a:rPr lang="en-US" altLang="en-US" dirty="0"/>
              <a:t>produces four words of data every memory cycle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2x bus speed &amp; data rate of DDR (with same cell speed)</a:t>
            </a:r>
            <a:endParaRPr lang="en-US" altLang="en-US" dirty="0"/>
          </a:p>
          <a:p>
            <a:r>
              <a:rPr lang="en-US" altLang="en-US" dirty="0">
                <a:solidFill>
                  <a:srgbClr val="0033CC"/>
                </a:solidFill>
              </a:rPr>
              <a:t>DDR3-SDRAM</a:t>
            </a:r>
            <a:endParaRPr lang="en-US" altLang="en-US" dirty="0"/>
          </a:p>
          <a:p>
            <a:pPr lvl="1"/>
            <a:r>
              <a:rPr lang="en-US" altLang="en-US" dirty="0"/>
              <a:t>produces eight words of data every memory cycle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2x bus speed &amp; data rate of DDR2 (with same cell speed)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Rambus DRAM (RDRAM) (1)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7750"/>
            <a:ext cx="8686800" cy="23622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en-US"/>
              <a:t>Adopted by Intel for Pentium &amp; Itanium in late 90s.</a:t>
            </a:r>
          </a:p>
          <a:p>
            <a:pPr>
              <a:lnSpc>
                <a:spcPts val="2700"/>
              </a:lnSpc>
            </a:pPr>
            <a:r>
              <a:rPr lang="en-US" altLang="en-US"/>
              <a:t>Was main competitor to SDRAM.</a:t>
            </a:r>
          </a:p>
          <a:p>
            <a:pPr>
              <a:lnSpc>
                <a:spcPts val="2700"/>
              </a:lnSpc>
            </a:pPr>
            <a:r>
              <a:rPr lang="en-US" altLang="en-US"/>
              <a:t>Chips are vertical packages – all pins on one side.</a:t>
            </a:r>
          </a:p>
          <a:p>
            <a:pPr>
              <a:lnSpc>
                <a:spcPts val="2700"/>
              </a:lnSpc>
            </a:pPr>
            <a:r>
              <a:rPr lang="en-US" altLang="en-US"/>
              <a:t>Data exchange over 28 wires &lt; 12 cm long.</a:t>
            </a:r>
          </a:p>
          <a:p>
            <a:pPr>
              <a:lnSpc>
                <a:spcPts val="2700"/>
              </a:lnSpc>
            </a:pPr>
            <a:r>
              <a:rPr lang="en-US" altLang="en-US"/>
              <a:t>Bus can address up to 32 RDRAM chips and is rated at 1.6 GBps.</a:t>
            </a:r>
          </a:p>
        </p:txBody>
      </p:sp>
      <p:pic>
        <p:nvPicPr>
          <p:cNvPr id="33796" name="Picture 5" descr="http://upload.wikimedia.org/wikipedia/commons/d/df/RAMBUS-Memo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38263"/>
            <a:ext cx="7681913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Rambus DRAM (RDRAM) (2)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en-US"/>
              <a:t>Asynchronous block-oriented protocol</a:t>
            </a:r>
          </a:p>
          <a:p>
            <a:pPr lvl="1">
              <a:lnSpc>
                <a:spcPts val="2700"/>
              </a:lnSpc>
            </a:pPr>
            <a:r>
              <a:rPr lang="en-US" altLang="en-US"/>
              <a:t> Initial 480 ns access time.</a:t>
            </a:r>
          </a:p>
          <a:p>
            <a:pPr lvl="1">
              <a:lnSpc>
                <a:spcPts val="2700"/>
              </a:lnSpc>
            </a:pPr>
            <a:r>
              <a:rPr lang="en-US" altLang="en-US"/>
              <a:t> Then 1.6 GB/s.</a:t>
            </a:r>
          </a:p>
          <a:p>
            <a:pPr>
              <a:lnSpc>
                <a:spcPts val="2900"/>
              </a:lnSpc>
            </a:pPr>
            <a:r>
              <a:rPr lang="en-US" altLang="en-US"/>
              <a:t>What makes this speed possible is the bus itself, which defines impedances, clocking, and signals very precisely.</a:t>
            </a:r>
          </a:p>
          <a:p>
            <a:pPr>
              <a:lnSpc>
                <a:spcPts val="2700"/>
              </a:lnSpc>
            </a:pPr>
            <a:r>
              <a:rPr lang="en-US" altLang="en-US"/>
              <a:t>RDRAM gets a memory request over the high-speed bus (unlike conventional DRAMs controlled by RAS, CAS, R/W, and CE).</a:t>
            </a:r>
          </a:p>
          <a:p>
            <a:pPr>
              <a:lnSpc>
                <a:spcPts val="2700"/>
              </a:lnSpc>
            </a:pPr>
            <a:r>
              <a:rPr lang="en-US" altLang="en-US"/>
              <a:t>This request contains address, operation, number of bytes.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RDRAM Diagram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"/>
          <a:stretch>
            <a:fillRect/>
          </a:stretch>
        </p:blipFill>
        <p:spPr bwMode="auto">
          <a:xfrm>
            <a:off x="228600" y="1020763"/>
            <a:ext cx="8467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4783138"/>
            <a:ext cx="91440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Controller and a number of RDRAM modules connected via a common bus.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Bus: 18 data lines, cycling at twice the clock rate </a:t>
            </a:r>
            <a:r>
              <a:rPr kumimoji="1" lang="en-US" sz="2000" kern="0" dirty="0">
                <a:latin typeface="+mn-lt"/>
                <a:sym typeface="Wingdings" pitchFamily="2" charset="2"/>
              </a:rPr>
              <a:t> 800 Mbps per line.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  <a:sym typeface="Wingdings" pitchFamily="2" charset="2"/>
              </a:rPr>
              <a:t>Address and control signals: 8 lines (RC)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Clock starts at the far end from the controller, propagates to the controller end, then loops back.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Module sends data to the controller synchronously to the clock to master.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000" kern="0" dirty="0">
                <a:latin typeface="+mn-lt"/>
              </a:rPr>
              <a:t>Controller sends data to a module synchronously with the clock in the opposite direction.</a:t>
            </a: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6443663" y="2867025"/>
            <a:ext cx="1223962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Bus Data [</a:t>
            </a:r>
            <a:r>
              <a:rPr kumimoji="0" lang="en-US" altLang="en-US" sz="1100" b="1">
                <a:latin typeface="Times New Roman" panose="02020603050405020304" pitchFamily="18" charset="0"/>
              </a:rPr>
              <a:t>17:0</a:t>
            </a:r>
            <a:r>
              <a:rPr kumimoji="0" lang="en-US" altLang="en-US" sz="1200" b="1">
                <a:latin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DRAM (CDRAM)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CDRAM integrates a small SRAM cache (16 kb) onto a generic DRAM chip.</a:t>
            </a:r>
          </a:p>
          <a:p>
            <a:r>
              <a:rPr lang="en-US" altLang="en-US"/>
              <a:t>CDRAM can be used in two ways: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As a </a:t>
            </a:r>
            <a:r>
              <a:rPr lang="en-US" altLang="en-US" b="1"/>
              <a:t>true cache</a:t>
            </a:r>
            <a:r>
              <a:rPr lang="en-US" altLang="en-US"/>
              <a:t> with 64-bit lines.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As a </a:t>
            </a:r>
            <a:r>
              <a:rPr lang="en-US" altLang="en-US" b="1"/>
              <a:t>buffer</a:t>
            </a:r>
            <a:r>
              <a:rPr lang="en-US" altLang="en-US"/>
              <a:t> to support serial access of a data block.</a:t>
            </a:r>
          </a:p>
          <a:p>
            <a:pPr lvl="2"/>
            <a:r>
              <a:rPr lang="en-US" altLang="en-US" sz="2400"/>
              <a:t>e. g., to refresh a bit-mapped screen, the CDRAM can </a:t>
            </a:r>
            <a:r>
              <a:rPr lang="en-US" altLang="en-US" sz="2400">
                <a:solidFill>
                  <a:srgbClr val="FF0000"/>
                </a:solidFill>
              </a:rPr>
              <a:t>prefetch</a:t>
            </a:r>
            <a:r>
              <a:rPr lang="en-US" altLang="en-US" sz="2400"/>
              <a:t> the data from the DRAM into the SRAM buffer. Subsequent accesses to the chip results in accesses to the SRAM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5: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170 – 180</a:t>
            </a:r>
            <a:endParaRPr lang="en-CA" altLang="en-US"/>
          </a:p>
          <a:p>
            <a:pPr>
              <a:buFontTx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>
          <a:xfrm>
            <a:off x="684213" y="533400"/>
            <a:ext cx="7721600" cy="1905000"/>
          </a:xfrm>
        </p:spPr>
        <p:txBody>
          <a:bodyPr/>
          <a:lstStyle/>
          <a:p>
            <a:pPr algn="ctr"/>
            <a:r>
              <a:rPr lang="en-CA" altLang="en-US"/>
              <a:t>Ch 5: Internal Memory (</a:t>
            </a:r>
            <a:r>
              <a:rPr lang="en-CA" altLang="en-US" i="1"/>
              <a:t>Cont.</a:t>
            </a:r>
            <a:r>
              <a:rPr lang="en-CA" altLang="en-US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Correction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en-US" sz="2400"/>
              <a:t>Semiconductor memory is subject to errors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Rate: 1 error/hour to 1 error/century in a 1GB memory!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Types: hard and soft.</a:t>
            </a:r>
          </a:p>
          <a:p>
            <a:pPr>
              <a:lnSpc>
                <a:spcPts val="2800"/>
              </a:lnSpc>
            </a:pPr>
            <a:r>
              <a:rPr lang="en-US" altLang="en-US" sz="2400">
                <a:solidFill>
                  <a:srgbClr val="0033CC"/>
                </a:solidFill>
              </a:rPr>
              <a:t>Hard Failure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Permanent physical defect.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Mem. cells can’t store data: stuck at 0 or 1, or switching.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Caused by harsh environments, manufacturing defects, or wear.</a:t>
            </a:r>
          </a:p>
          <a:p>
            <a:pPr>
              <a:lnSpc>
                <a:spcPts val="2800"/>
              </a:lnSpc>
            </a:pPr>
            <a:r>
              <a:rPr lang="en-US" altLang="en-US" sz="2400">
                <a:solidFill>
                  <a:srgbClr val="0033CC"/>
                </a:solidFill>
              </a:rPr>
              <a:t>Soft Error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Random, non-destructive event that alters contents of one or more memory cells.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No permanent damage to memory.</a:t>
            </a:r>
          </a:p>
          <a:p>
            <a:pPr lvl="1">
              <a:lnSpc>
                <a:spcPts val="2800"/>
              </a:lnSpc>
            </a:pPr>
            <a:r>
              <a:rPr lang="en-US" altLang="en-US" sz="2000"/>
              <a:t>Caused by power supply problems or alpha particles.</a:t>
            </a:r>
          </a:p>
          <a:p>
            <a:pPr>
              <a:lnSpc>
                <a:spcPts val="2800"/>
              </a:lnSpc>
            </a:pPr>
            <a:r>
              <a:rPr lang="en-US" altLang="en-US" sz="2400"/>
              <a:t>Detected/corrected using Hamming error correcting code</a:t>
            </a:r>
            <a:r>
              <a:rPr lang="en-US" altLang="en-US" sz="2400"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Error-Correcting Code Function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0" r="53510"/>
          <a:stretch>
            <a:fillRect/>
          </a:stretch>
        </p:blipFill>
        <p:spPr bwMode="auto">
          <a:xfrm>
            <a:off x="228600" y="4419600"/>
            <a:ext cx="40386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5" t="65120" r="44737"/>
          <a:stretch>
            <a:fillRect/>
          </a:stretch>
        </p:blipFill>
        <p:spPr bwMode="auto">
          <a:xfrm>
            <a:off x="4191000" y="4419600"/>
            <a:ext cx="8382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0" t="66833"/>
          <a:stretch>
            <a:fillRect/>
          </a:stretch>
        </p:blipFill>
        <p:spPr bwMode="auto">
          <a:xfrm>
            <a:off x="5105400" y="4495800"/>
            <a:ext cx="38100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73" r="6140"/>
          <a:stretch>
            <a:fillRect/>
          </a:stretch>
        </p:blipFill>
        <p:spPr bwMode="auto">
          <a:xfrm>
            <a:off x="228600" y="3048000"/>
            <a:ext cx="81534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Hamming Error-Correcting Code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381000" y="1143000"/>
            <a:ext cx="256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Data bits: 1110</a:t>
            </a:r>
          </a:p>
        </p:txBody>
      </p:sp>
      <p:sp>
        <p:nvSpPr>
          <p:cNvPr id="11268" name="Oval 7"/>
          <p:cNvSpPr>
            <a:spLocks noChangeArrowheads="1"/>
          </p:cNvSpPr>
          <p:nvPr/>
        </p:nvSpPr>
        <p:spPr bwMode="auto">
          <a:xfrm>
            <a:off x="2362200" y="16002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9" name="Oval 8"/>
          <p:cNvSpPr>
            <a:spLocks noChangeArrowheads="1"/>
          </p:cNvSpPr>
          <p:nvPr/>
        </p:nvSpPr>
        <p:spPr bwMode="auto">
          <a:xfrm>
            <a:off x="4095750" y="1600200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0" name="Oval 9"/>
          <p:cNvSpPr>
            <a:spLocks noChangeArrowheads="1"/>
          </p:cNvSpPr>
          <p:nvPr/>
        </p:nvSpPr>
        <p:spPr bwMode="auto">
          <a:xfrm>
            <a:off x="3257550" y="3025775"/>
            <a:ext cx="2533650" cy="253365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1" name="TextBox 10"/>
          <p:cNvSpPr txBox="1">
            <a:spLocks noChangeArrowheads="1"/>
          </p:cNvSpPr>
          <p:nvPr/>
        </p:nvSpPr>
        <p:spPr bwMode="auto">
          <a:xfrm>
            <a:off x="4316413" y="2406650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4321175" y="31242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3" name="TextBox 12"/>
          <p:cNvSpPr txBox="1">
            <a:spLocks noChangeArrowheads="1"/>
          </p:cNvSpPr>
          <p:nvPr/>
        </p:nvSpPr>
        <p:spPr bwMode="auto">
          <a:xfrm>
            <a:off x="3706813" y="34559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4" name="TextBox 13"/>
          <p:cNvSpPr txBox="1">
            <a:spLocks noChangeArrowheads="1"/>
          </p:cNvSpPr>
          <p:nvPr/>
        </p:nvSpPr>
        <p:spPr bwMode="auto">
          <a:xfrm>
            <a:off x="4953000" y="3429000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99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5" name="TextBox 14"/>
          <p:cNvSpPr txBox="1">
            <a:spLocks noChangeArrowheads="1"/>
          </p:cNvSpPr>
          <p:nvPr/>
        </p:nvSpPr>
        <p:spPr bwMode="auto">
          <a:xfrm>
            <a:off x="3109913" y="2455863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1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5397500" y="2441575"/>
            <a:ext cx="41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4310063" y="4373563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1000" y="5257800"/>
            <a:ext cx="7359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cs typeface="Tahoma" panose="020B0604030504040204" pitchFamily="34" charset="0"/>
              </a:rPr>
              <a:t>Parity bits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0033CC"/>
                </a:solidFill>
                <a:cs typeface="Tahoma" panose="020B0604030504040204" pitchFamily="34" charset="0"/>
              </a:rPr>
              <a:t>Chosen so that total number of 1s in each circle is even.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719513" y="3443288"/>
            <a:ext cx="414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2084388" y="1905000"/>
            <a:ext cx="430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096000" y="1447800"/>
            <a:ext cx="43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360988" y="5038725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362200" y="16002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3262313" y="302895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4100513" y="1600200"/>
            <a:ext cx="2533650" cy="253365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381000" y="6073775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FF0000"/>
                </a:solidFill>
                <a:cs typeface="Tahoma" panose="020B0604030504040204" pitchFamily="34" charset="0"/>
              </a:rPr>
              <a:t>By checking the parity bits, discrepancies are found </a:t>
            </a:r>
            <a:r>
              <a:rPr kumimoji="0" lang="en-US" altLang="en-US" sz="2000" b="1">
                <a:solidFill>
                  <a:srgbClr val="FF0000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 error can be easily found and corrected.</a:t>
            </a:r>
            <a:endParaRPr kumimoji="0" lang="en-US" altLang="en-US" sz="18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81000" y="417195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  <a:cs typeface="Tahoma" panose="020B0604030504040204" pitchFamily="34" charset="0"/>
              </a:rPr>
              <a:t>Discrepancies</a:t>
            </a:r>
            <a:endParaRPr kumimoji="0" lang="en-US" altLang="en-US" sz="2000" b="1">
              <a:solidFill>
                <a:srgbClr val="FF0000"/>
              </a:solidFill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5400000" flipH="1" flipV="1">
            <a:off x="2430463" y="3894138"/>
            <a:ext cx="381000" cy="304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2667000" y="4572000"/>
            <a:ext cx="533400" cy="152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 animBg="1"/>
      <p:bldP spid="11269" grpId="0" animBg="1"/>
      <p:bldP spid="11270" grpId="0" animBg="1"/>
      <p:bldP spid="11271" grpId="0"/>
      <p:bldP spid="11272" grpId="0"/>
      <p:bldP spid="11273" grpId="0"/>
      <p:bldP spid="11273" grpId="1"/>
      <p:bldP spid="11274" grpId="0"/>
      <p:bldP spid="11275" grpId="0"/>
      <p:bldP spid="11276" grpId="0"/>
      <p:bldP spid="11277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1" grpId="1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Error-Correcting Codes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07413" cy="5638800"/>
          </a:xfrm>
          <a:solidFill>
            <a:schemeClr val="bg1"/>
          </a:solidFill>
        </p:spPr>
        <p:txBody>
          <a:bodyPr/>
          <a:lstStyle/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A </a:t>
            </a:r>
            <a:r>
              <a:rPr lang="en-US" dirty="0">
                <a:solidFill>
                  <a:srgbClr val="0033CC"/>
                </a:solidFill>
                <a:cs typeface="Tahoma" pitchFamily="34" charset="0"/>
              </a:rPr>
              <a:t>codeword</a:t>
            </a:r>
            <a:r>
              <a:rPr lang="en-US" dirty="0">
                <a:cs typeface="Tahoma" pitchFamily="34" charset="0"/>
              </a:rPr>
              <a:t> consists of </a:t>
            </a:r>
            <a:r>
              <a:rPr lang="en-US" i="1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 bits split into </a:t>
            </a:r>
            <a:r>
              <a:rPr lang="en-US" i="1" dirty="0">
                <a:cs typeface="Tahoma" pitchFamily="34" charset="0"/>
              </a:rPr>
              <a:t>M</a:t>
            </a:r>
            <a:r>
              <a:rPr lang="en-US" dirty="0">
                <a:cs typeface="Tahoma" pitchFamily="34" charset="0"/>
              </a:rPr>
              <a:t> data bits and </a:t>
            </a:r>
            <a:r>
              <a:rPr lang="en-US" i="1" dirty="0">
                <a:cs typeface="Tahoma" pitchFamily="34" charset="0"/>
              </a:rPr>
              <a:t>K</a:t>
            </a:r>
            <a:r>
              <a:rPr lang="en-US" dirty="0">
                <a:cs typeface="Tahoma" pitchFamily="34" charset="0"/>
              </a:rPr>
              <a:t> check (redundant) bits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i="1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i="1" dirty="0">
                <a:cs typeface="Tahoma" pitchFamily="34" charset="0"/>
              </a:rPr>
              <a:t>M</a:t>
            </a:r>
            <a:r>
              <a:rPr lang="en-US" dirty="0">
                <a:cs typeface="Tahoma" pitchFamily="34" charset="0"/>
              </a:rPr>
              <a:t> + </a:t>
            </a:r>
            <a:r>
              <a:rPr lang="en-US" i="1" dirty="0">
                <a:cs typeface="Tahoma" pitchFamily="34" charset="0"/>
              </a:rPr>
              <a:t>K.</a:t>
            </a:r>
            <a:endParaRPr lang="en-US" dirty="0">
              <a:cs typeface="Tahoma" pitchFamily="34" charset="0"/>
            </a:endParaRP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Hamming distance</a:t>
            </a:r>
            <a:r>
              <a:rPr lang="en-US" dirty="0">
                <a:cs typeface="Tahoma" pitchFamily="34" charset="0"/>
              </a:rPr>
              <a:t>: Number of bit-positions in which two </a:t>
            </a:r>
            <a:r>
              <a:rPr lang="en-US" dirty="0" err="1">
                <a:cs typeface="Tahoma" pitchFamily="34" charset="0"/>
              </a:rPr>
              <a:t>codewords</a:t>
            </a:r>
            <a:r>
              <a:rPr lang="en-US" dirty="0">
                <a:cs typeface="Tahoma" pitchFamily="34" charset="0"/>
              </a:rPr>
              <a:t> differ.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Ex.: 1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10</a:t>
            </a:r>
            <a:r>
              <a:rPr lang="en-US" dirty="0">
                <a:cs typeface="Tahoma" pitchFamily="34" charset="0"/>
              </a:rPr>
              <a:t>0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1</a:t>
            </a:r>
            <a:r>
              <a:rPr lang="en-US" dirty="0">
                <a:cs typeface="Tahoma" pitchFamily="34" charset="0"/>
              </a:rPr>
              <a:t>001, 1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01</a:t>
            </a:r>
            <a:r>
              <a:rPr lang="en-US" dirty="0">
                <a:cs typeface="Tahoma" pitchFamily="34" charset="0"/>
              </a:rPr>
              <a:t>0</a:t>
            </a:r>
            <a:r>
              <a:rPr lang="en-US" dirty="0">
                <a:solidFill>
                  <a:srgbClr val="FF3300"/>
                </a:solidFill>
                <a:cs typeface="Tahoma" pitchFamily="34" charset="0"/>
              </a:rPr>
              <a:t>0</a:t>
            </a:r>
            <a:r>
              <a:rPr lang="en-US" dirty="0">
                <a:cs typeface="Tahoma" pitchFamily="34" charset="0"/>
              </a:rPr>
              <a:t>001 </a:t>
            </a:r>
            <a:r>
              <a:rPr lang="en-US" dirty="0">
                <a:cs typeface="Tahoma" pitchFamily="34" charset="0"/>
                <a:sym typeface="Wingdings" pitchFamily="2" charset="2"/>
              </a:rPr>
              <a:t></a:t>
            </a:r>
            <a:r>
              <a:rPr lang="en-US" dirty="0">
                <a:cs typeface="Tahoma" pitchFamily="34" charset="0"/>
              </a:rPr>
              <a:t> Hamming distance = 3 </a:t>
            </a:r>
            <a:r>
              <a:rPr lang="en-US" dirty="0">
                <a:cs typeface="Tahoma" pitchFamily="34" charset="0"/>
                <a:sym typeface="Wingdings" pitchFamily="2" charset="2"/>
              </a:rPr>
              <a:t></a:t>
            </a:r>
            <a:r>
              <a:rPr lang="en-US" dirty="0">
                <a:cs typeface="Tahoma" pitchFamily="34" charset="0"/>
              </a:rPr>
              <a:t> 3 bit errors are needed to convert one into the other.</a:t>
            </a: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Note: in a code, not all 2</a:t>
            </a:r>
            <a:r>
              <a:rPr lang="en-US" i="1" baseline="30000" dirty="0">
                <a:cs typeface="Tahoma" pitchFamily="34" charset="0"/>
              </a:rPr>
              <a:t>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codewords</a:t>
            </a:r>
            <a:r>
              <a:rPr lang="en-US" dirty="0">
                <a:cs typeface="Tahoma" pitchFamily="34" charset="0"/>
              </a:rPr>
              <a:t> are legal.</a:t>
            </a: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Hamming distance of the whole code</a:t>
            </a:r>
            <a:r>
              <a:rPr lang="en-US" dirty="0">
                <a:cs typeface="Tahoma" pitchFamily="34" charset="0"/>
              </a:rPr>
              <a:t>: minimum Hamming distance between 2 legal </a:t>
            </a:r>
            <a:r>
              <a:rPr lang="en-US" dirty="0" err="1">
                <a:cs typeface="Tahoma" pitchFamily="34" charset="0"/>
              </a:rPr>
              <a:t>codewords</a:t>
            </a:r>
            <a:r>
              <a:rPr lang="en-US" dirty="0">
                <a:cs typeface="Tahoma" pitchFamily="34" charset="0"/>
              </a:rPr>
              <a:t>.</a:t>
            </a:r>
          </a:p>
          <a:p>
            <a:pPr marL="450850" indent="-450850">
              <a:lnSpc>
                <a:spcPct val="90000"/>
              </a:lnSpc>
              <a:defRPr/>
            </a:pPr>
            <a:r>
              <a:rPr lang="en-US" dirty="0">
                <a:cs typeface="Tahoma" pitchFamily="34" charset="0"/>
              </a:rPr>
              <a:t>A distance </a:t>
            </a:r>
            <a:r>
              <a:rPr lang="en-US" i="1" dirty="0">
                <a:solidFill>
                  <a:srgbClr val="FF0000"/>
                </a:solidFill>
                <a:cs typeface="Tahoma" pitchFamily="34" charset="0"/>
              </a:rPr>
              <a:t>d</a:t>
            </a:r>
            <a:r>
              <a:rPr lang="en-US" dirty="0">
                <a:cs typeface="Tahoma" pitchFamily="34" charset="0"/>
              </a:rPr>
              <a:t> code can: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b="1" dirty="0">
                <a:solidFill>
                  <a:srgbClr val="0000CC"/>
                </a:solidFill>
                <a:ea typeface="+mn-ea"/>
                <a:cs typeface="Tahoma" pitchFamily="34" charset="0"/>
              </a:rPr>
              <a:t>Detect: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ea typeface="+mn-ea"/>
                <a:cs typeface="Tahoma" pitchFamily="34" charset="0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  <a:cs typeface="Tahoma" pitchFamily="34" charset="0"/>
              </a:rPr>
              <a:t> – 1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errors</a:t>
            </a:r>
            <a:r>
              <a:rPr lang="en-US" dirty="0">
                <a:cs typeface="Tahoma" pitchFamily="34" charset="0"/>
              </a:rPr>
              <a:t>.</a:t>
            </a:r>
          </a:p>
          <a:p>
            <a:pPr marL="850900" lvl="1" indent="-450850">
              <a:lnSpc>
                <a:spcPct val="90000"/>
              </a:lnSpc>
              <a:defRPr/>
            </a:pPr>
            <a:r>
              <a:rPr lang="en-US" b="1" dirty="0">
                <a:solidFill>
                  <a:srgbClr val="0000CC"/>
                </a:solidFill>
                <a:ea typeface="+mn-ea"/>
                <a:cs typeface="Tahoma" pitchFamily="34" charset="0"/>
              </a:rPr>
              <a:t>Correct: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Tahoma" pitchFamily="34" charset="0"/>
              </a:rPr>
              <a:t>(</a:t>
            </a:r>
            <a:r>
              <a:rPr lang="en-US" i="1" dirty="0">
                <a:solidFill>
                  <a:srgbClr val="FF0000"/>
                </a:solidFill>
                <a:ea typeface="+mn-ea"/>
                <a:cs typeface="Tahoma" pitchFamily="34" charset="0"/>
              </a:rPr>
              <a:t>d</a:t>
            </a:r>
            <a:r>
              <a:rPr lang="en-US" dirty="0">
                <a:solidFill>
                  <a:srgbClr val="FF0000"/>
                </a:solidFill>
                <a:ea typeface="+mn-ea"/>
                <a:cs typeface="Tahoma" pitchFamily="34" charset="0"/>
              </a:rPr>
              <a:t> – 1)/2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errors if </a:t>
            </a:r>
            <a:r>
              <a:rPr lang="en-US" i="1" dirty="0">
                <a:solidFill>
                  <a:srgbClr val="FF0000"/>
                </a:solidFill>
                <a:ea typeface="+mn-ea"/>
                <a:cs typeface="Tahoma" pitchFamily="34" charset="0"/>
              </a:rPr>
              <a:t>d</a:t>
            </a:r>
            <a:r>
              <a:rPr lang="en-US" dirty="0">
                <a:solidFill>
                  <a:srgbClr val="0000CC"/>
                </a:solidFill>
                <a:ea typeface="+mn-ea"/>
                <a:cs typeface="Tahoma" pitchFamily="34" charset="0"/>
              </a:rPr>
              <a:t> is odd, or </a:t>
            </a:r>
            <a:r>
              <a:rPr lang="en-US" dirty="0">
                <a:solidFill>
                  <a:srgbClr val="FF0000"/>
                </a:solidFill>
                <a:cs typeface="Tahoma" pitchFamily="34" charset="0"/>
              </a:rPr>
              <a:t>(</a:t>
            </a:r>
            <a:r>
              <a:rPr lang="en-US" i="1" dirty="0">
                <a:solidFill>
                  <a:srgbClr val="FF0000"/>
                </a:solidFill>
                <a:cs typeface="Tahoma" pitchFamily="34" charset="0"/>
              </a:rPr>
              <a:t>d</a:t>
            </a:r>
            <a:r>
              <a:rPr lang="en-US" dirty="0">
                <a:solidFill>
                  <a:srgbClr val="FF0000"/>
                </a:solidFill>
                <a:cs typeface="Tahoma" pitchFamily="34" charset="0"/>
              </a:rPr>
              <a:t>/2) – 1</a:t>
            </a: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 errors if </a:t>
            </a:r>
            <a:r>
              <a:rPr lang="en-US" i="1" dirty="0">
                <a:solidFill>
                  <a:srgbClr val="FF0000"/>
                </a:solidFill>
                <a:cs typeface="Tahoma" pitchFamily="34" charset="0"/>
              </a:rPr>
              <a:t>d</a:t>
            </a:r>
            <a:r>
              <a:rPr lang="en-US" dirty="0">
                <a:solidFill>
                  <a:srgbClr val="0000CC"/>
                </a:solidFill>
                <a:cs typeface="Tahoma" pitchFamily="34" charset="0"/>
              </a:rPr>
              <a:t> is even.</a:t>
            </a:r>
            <a:endParaRPr lang="en-US" dirty="0">
              <a:solidFill>
                <a:srgbClr val="0000CC"/>
              </a:solidFill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Detection/Correction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parity bit.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Distance = 2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can detect up to 1 bit error.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Ex.: data=1011010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codeword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=1011010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any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codeword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with a distance = 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(such as: 101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0100) is considered illegal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single-bit errors are detectable.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/>
            <a:r>
              <a:rPr lang="en-US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Consider a code with 4 valid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codewords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3050" indent="-273050" algn="ctr"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0000000000, 0000011111, 1111100000, 1111111111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Distance = 5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can correct up to 2 bit errors.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0000000111 arrives,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0000011111</a:t>
            </a:r>
          </a:p>
          <a:p>
            <a:pPr marL="900113" lvl="1" indent="-269875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0000000000 becomes 0000000111 due to 3 errors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cannot be corrected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Bit Error Correction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buFontTx/>
              <a:buNone/>
            </a:pP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Design a code to correct all single bit errors.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= data bits,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= check bits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Choose </a:t>
            </a:r>
            <a:r>
              <a:rPr lang="en-US" altLang="en-US" sz="32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s.t. </a:t>
            </a:r>
            <a:r>
              <a:rPr lang="en-US" altLang="en-US" sz="3200" b="1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3200" b="1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 ≤ 2</a:t>
            </a:r>
            <a:r>
              <a:rPr lang="en-US" altLang="en-US" sz="3200" b="1" i="1" baseline="300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lnSpc>
                <a:spcPct val="90000"/>
              </a:lnSpc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77913" lvl="1" indent="-271463"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Each of the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legal words has 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illegal codewords at distance 1.</a:t>
            </a:r>
          </a:p>
          <a:p>
            <a:pPr marL="1077913" lvl="1" indent="-271463"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Thus, each of the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legal words requires (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+ 1) bit patterns dedicated to it.</a:t>
            </a:r>
          </a:p>
          <a:p>
            <a:pPr marL="1077913" lvl="1" indent="-271463"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+ 1)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≤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+ 1 ≤ 2</a:t>
            </a:r>
            <a:r>
              <a:rPr lang="en-US" altLang="en-US" sz="2800" i="1" baseline="30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23865</TotalTime>
  <Words>1513</Words>
  <Application>Microsoft Office PowerPoint</Application>
  <PresentationFormat>On-screen Show (4:3)</PresentationFormat>
  <Paragraphs>299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Adminstrivia</vt:lpstr>
      <vt:lpstr>Ch 5: Internal Memory (Cont.)</vt:lpstr>
      <vt:lpstr>Error Correction</vt:lpstr>
      <vt:lpstr>Error-Correcting Code Function</vt:lpstr>
      <vt:lpstr>Hamming Error-Correcting Code</vt:lpstr>
      <vt:lpstr>Error-Correcting Codes</vt:lpstr>
      <vt:lpstr>Error Detection/Correction</vt:lpstr>
      <vt:lpstr>Single Bit Error Correction</vt:lpstr>
      <vt:lpstr>Hamming Code</vt:lpstr>
      <vt:lpstr>Hamming Code (2)</vt:lpstr>
      <vt:lpstr>Hamming SEC-DED Code</vt:lpstr>
      <vt:lpstr>Hamming SEC-DED Code (2)</vt:lpstr>
      <vt:lpstr>Increase in Word Length with Error Correction</vt:lpstr>
      <vt:lpstr>Advanced DRAM Organization</vt:lpstr>
      <vt:lpstr>Synchronous DRAM (SDRAM)</vt:lpstr>
      <vt:lpstr>Synchronous DRAM (SDRAM) (2)</vt:lpstr>
      <vt:lpstr>IBM 64Mb SDRAM</vt:lpstr>
      <vt:lpstr>SDRAM Operation</vt:lpstr>
      <vt:lpstr>Enhanced versions of SDRAM</vt:lpstr>
      <vt:lpstr>Rambus DRAM (RDRAM) (1)</vt:lpstr>
      <vt:lpstr>Rambus DRAM (RDRAM) (2)</vt:lpstr>
      <vt:lpstr>RDRAM Diagram</vt:lpstr>
      <vt:lpstr>Cache DRAM (CDRAM)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692</cp:revision>
  <dcterms:created xsi:type="dcterms:W3CDTF">1998-10-18T09:28:37Z</dcterms:created>
  <dcterms:modified xsi:type="dcterms:W3CDTF">2017-02-22T10:20:32Z</dcterms:modified>
</cp:coreProperties>
</file>