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684" r:id="rId2"/>
    <p:sldId id="685" r:id="rId3"/>
    <p:sldId id="670" r:id="rId4"/>
    <p:sldId id="671" r:id="rId5"/>
    <p:sldId id="672" r:id="rId6"/>
    <p:sldId id="673" r:id="rId7"/>
    <p:sldId id="674" r:id="rId8"/>
    <p:sldId id="675" r:id="rId9"/>
    <p:sldId id="676" r:id="rId10"/>
    <p:sldId id="677" r:id="rId11"/>
    <p:sldId id="678" r:id="rId12"/>
    <p:sldId id="679" r:id="rId13"/>
    <p:sldId id="680" r:id="rId14"/>
    <p:sldId id="681" r:id="rId15"/>
    <p:sldId id="643" r:id="rId16"/>
    <p:sldId id="644" r:id="rId17"/>
    <p:sldId id="645" r:id="rId18"/>
    <p:sldId id="646" r:id="rId19"/>
    <p:sldId id="647" r:id="rId20"/>
    <p:sldId id="648" r:id="rId21"/>
    <p:sldId id="649" r:id="rId22"/>
    <p:sldId id="650" r:id="rId23"/>
    <p:sldId id="686" r:id="rId24"/>
    <p:sldId id="687" r:id="rId25"/>
    <p:sldId id="669" r:id="rId2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00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5.xml"/><Relationship Id="rId16" Type="http://schemas.openxmlformats.org/officeDocument/2006/relationships/slide" Target="slides/slide20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9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FCC9BC-4EFE-4F93-AFE4-7A608DFE18B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C4F102-7697-4246-A91F-BD9B163BCE2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A7845FBE-02C3-4D9A-B8E6-8A8A4901DE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078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15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7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8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47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29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3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5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9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49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39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3mNYKR7F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eMWG3fwiE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#4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4.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Access Methods (3)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Random</a:t>
            </a:r>
          </a:p>
          <a:p>
            <a:pPr lvl="1"/>
            <a:r>
              <a:rPr lang="en-US" altLang="en-US"/>
              <a:t>e.g. RAM</a:t>
            </a:r>
          </a:p>
          <a:p>
            <a:pPr lvl="1"/>
            <a:r>
              <a:rPr lang="en-US" altLang="en-US"/>
              <a:t>Individual addresses identify locations exactly.</a:t>
            </a:r>
          </a:p>
          <a:p>
            <a:pPr lvl="1"/>
            <a:r>
              <a:rPr lang="en-US" altLang="en-US"/>
              <a:t>Access time is independent of location of previous access.</a:t>
            </a:r>
          </a:p>
        </p:txBody>
      </p:sp>
      <p:pic>
        <p:nvPicPr>
          <p:cNvPr id="75778" name="Picture 2" descr="File:Memory module DDRAM 20-03-2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357563"/>
            <a:ext cx="4319587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4.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Access Methods (4)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Associative</a:t>
            </a:r>
          </a:p>
          <a:p>
            <a:pPr lvl="1"/>
            <a:r>
              <a:rPr lang="en-US" altLang="en-US"/>
              <a:t>e.g. cache</a:t>
            </a:r>
          </a:p>
          <a:p>
            <a:pPr lvl="1"/>
            <a:r>
              <a:rPr lang="en-US" altLang="en-US"/>
              <a:t>Data is located by a comparison with contents of a portion of the store.</a:t>
            </a:r>
          </a:p>
          <a:p>
            <a:pPr lvl="1"/>
            <a:r>
              <a:rPr lang="en-US" altLang="en-US"/>
              <a:t>Access time is independent of location or previous access</a:t>
            </a:r>
          </a:p>
          <a:p>
            <a:endParaRPr lang="en-US" altLang="en-US"/>
          </a:p>
        </p:txBody>
      </p:sp>
      <p:pic>
        <p:nvPicPr>
          <p:cNvPr id="23557" name="Picture 5" descr="http://www.internetappdeveloper.com/wp-content/plugins/rss-poster/cache/875f5_inside_intel_sandy_bridge_quad_core_process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810000"/>
            <a:ext cx="54292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0338" y="5300663"/>
            <a:ext cx="3384550" cy="865187"/>
          </a:xfrm>
          <a:prstGeom prst="rect">
            <a:avLst/>
          </a:prstGeom>
          <a:noFill/>
          <a:ln w="1270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5.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r>
              <a:rPr lang="en-US" altLang="en-US"/>
              <a:t>Access time</a:t>
            </a:r>
          </a:p>
          <a:p>
            <a:pPr lvl="1"/>
            <a:r>
              <a:rPr lang="en-US" altLang="en-US" sz="2200"/>
              <a:t>Random: time between presenting add. and getting data.</a:t>
            </a:r>
          </a:p>
          <a:p>
            <a:pPr lvl="1"/>
            <a:r>
              <a:rPr lang="en-US" altLang="en-US" sz="2200"/>
              <a:t>Non-Random: time to position rd/wr mechanism at desired location</a:t>
            </a:r>
          </a:p>
          <a:p>
            <a:r>
              <a:rPr lang="en-US" altLang="en-US"/>
              <a:t>Memory cycle time</a:t>
            </a:r>
          </a:p>
          <a:p>
            <a:pPr lvl="1"/>
            <a:r>
              <a:rPr lang="en-US" altLang="en-US" sz="2200"/>
              <a:t>Time may be required for memory to “recover” before next access.</a:t>
            </a:r>
          </a:p>
          <a:p>
            <a:pPr lvl="1"/>
            <a:r>
              <a:rPr lang="en-US" altLang="en-US" sz="2200"/>
              <a:t>Cycle time = access + recovery</a:t>
            </a:r>
          </a:p>
          <a:p>
            <a:r>
              <a:rPr lang="en-US" altLang="en-US"/>
              <a:t>Transfer rate</a:t>
            </a:r>
          </a:p>
          <a:p>
            <a:pPr lvl="1"/>
            <a:r>
              <a:rPr lang="en-US" altLang="en-US" sz="2200"/>
              <a:t>Rate at which data can be moved (e.g. X bps)</a:t>
            </a:r>
          </a:p>
          <a:p>
            <a:pPr lvl="1"/>
            <a:r>
              <a:rPr lang="en-US" altLang="en-US" sz="2200"/>
              <a:t>Random: R = 1 / Cycle Time 	(in “data units per second”)</a:t>
            </a:r>
          </a:p>
          <a:p>
            <a:pPr lvl="1"/>
            <a:r>
              <a:rPr lang="en-US" altLang="en-US" sz="2200"/>
              <a:t>Non-random: R = N / (T</a:t>
            </a:r>
            <a:r>
              <a:rPr lang="en-US" altLang="en-US" sz="2200" baseline="-25000"/>
              <a:t>N</a:t>
            </a:r>
            <a:r>
              <a:rPr lang="en-US" altLang="en-US" sz="2200"/>
              <a:t> – T</a:t>
            </a:r>
            <a:r>
              <a:rPr lang="en-US" altLang="en-US" sz="2200" baseline="-25000"/>
              <a:t>A</a:t>
            </a:r>
            <a:r>
              <a:rPr lang="en-US" altLang="en-US" sz="2200"/>
              <a:t>)	(in “bps”)</a:t>
            </a:r>
          </a:p>
          <a:p>
            <a:pPr lvl="2"/>
            <a:r>
              <a:rPr lang="en-US" altLang="en-US"/>
              <a:t>T</a:t>
            </a:r>
            <a:r>
              <a:rPr lang="en-US" altLang="en-US" baseline="-25000"/>
              <a:t>N</a:t>
            </a:r>
            <a:r>
              <a:rPr lang="en-US" altLang="en-US"/>
              <a:t>: Av. time to read/write N bits.	- T</a:t>
            </a:r>
            <a:r>
              <a:rPr lang="en-US" altLang="en-US" baseline="-25000"/>
              <a:t>A</a:t>
            </a:r>
            <a:r>
              <a:rPr lang="en-US" altLang="en-US"/>
              <a:t>: Av. access time.</a:t>
            </a:r>
          </a:p>
          <a:p>
            <a:pPr lvl="2"/>
            <a:r>
              <a:rPr lang="en-US" altLang="en-US"/>
              <a:t>N: # of bits.				- R: transfer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>
                <a:solidFill>
                  <a:srgbClr val="FF0000"/>
                </a:solidFill>
              </a:rPr>
              <a:t>6,7.</a:t>
            </a:r>
            <a:r>
              <a:rPr lang="en-GB" altLang="en-US" sz="2400"/>
              <a:t> </a:t>
            </a:r>
            <a:r>
              <a:rPr lang="en-GB" altLang="en-US" sz="2400">
                <a:solidFill>
                  <a:srgbClr val="3333FF"/>
                </a:solidFill>
              </a:rPr>
              <a:t>Physical Types</a:t>
            </a:r>
            <a:r>
              <a:rPr lang="en-GB" altLang="en-US" sz="2400"/>
              <a:t> &amp; </a:t>
            </a:r>
            <a:r>
              <a:rPr lang="en-GB" altLang="en-US" sz="2400">
                <a:solidFill>
                  <a:srgbClr val="3333FF"/>
                </a:solidFill>
              </a:rPr>
              <a:t>Physical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 startAt="6"/>
            </a:pPr>
            <a:r>
              <a:rPr lang="en-US" altLang="en-US">
                <a:solidFill>
                  <a:srgbClr val="3333FF"/>
                </a:solidFill>
              </a:rPr>
              <a:t>Physical Types</a:t>
            </a:r>
          </a:p>
          <a:p>
            <a:pPr lvl="1"/>
            <a:r>
              <a:rPr lang="en-US" altLang="en-US"/>
              <a:t>Semiconductor</a:t>
            </a:r>
            <a:endParaRPr lang="en-US" altLang="en-US" sz="2000"/>
          </a:p>
          <a:p>
            <a:pPr lvl="2"/>
            <a:r>
              <a:rPr lang="en-US" altLang="en-US"/>
              <a:t>RAM &amp; ROM</a:t>
            </a:r>
          </a:p>
          <a:p>
            <a:pPr lvl="1"/>
            <a:r>
              <a:rPr lang="en-US" altLang="en-US"/>
              <a:t>Magnetic</a:t>
            </a:r>
            <a:endParaRPr lang="en-US" altLang="en-US" sz="2000"/>
          </a:p>
          <a:p>
            <a:pPr lvl="2"/>
            <a:r>
              <a:rPr lang="en-US" altLang="en-US"/>
              <a:t>Disk &amp; Tape</a:t>
            </a:r>
          </a:p>
          <a:p>
            <a:pPr lvl="1"/>
            <a:r>
              <a:rPr lang="en-US" altLang="en-US"/>
              <a:t>Optical</a:t>
            </a:r>
            <a:endParaRPr lang="en-US" altLang="en-US" sz="2000"/>
          </a:p>
          <a:p>
            <a:pPr lvl="2"/>
            <a:r>
              <a:rPr lang="en-US" altLang="en-US"/>
              <a:t>CD &amp; DVD</a:t>
            </a:r>
          </a:p>
          <a:p>
            <a:pPr marL="514350" indent="-514350">
              <a:buFont typeface="Arial Black" panose="020B0A04020102020204" pitchFamily="34" charset="0"/>
              <a:buAutoNum type="arabicPeriod" startAt="7"/>
            </a:pPr>
            <a:r>
              <a:rPr lang="en-US" altLang="en-US">
                <a:solidFill>
                  <a:srgbClr val="3333FF"/>
                </a:solidFill>
              </a:rPr>
              <a:t>Physical Characteristics</a:t>
            </a:r>
          </a:p>
          <a:p>
            <a:pPr lvl="1"/>
            <a:r>
              <a:rPr lang="en-US" altLang="en-US"/>
              <a:t>Volatility</a:t>
            </a:r>
            <a:endParaRPr lang="en-US" altLang="en-US" sz="2000"/>
          </a:p>
          <a:p>
            <a:pPr lvl="2"/>
            <a:r>
              <a:rPr lang="en-US" altLang="en-US"/>
              <a:t>Volatile: Information decays and lost when the power is off.</a:t>
            </a:r>
          </a:p>
          <a:p>
            <a:pPr lvl="2"/>
            <a:r>
              <a:rPr lang="en-US" altLang="en-US"/>
              <a:t>Non-volatile: No power is needed to retain info. (e.g., magnetic surface memory).</a:t>
            </a:r>
          </a:p>
          <a:p>
            <a:pPr lvl="2"/>
            <a:r>
              <a:rPr lang="en-US" altLang="en-US"/>
              <a:t>Semiconductor memory could be volatile or nonvolatile.</a:t>
            </a:r>
          </a:p>
          <a:p>
            <a:pPr lvl="1"/>
            <a:r>
              <a:rPr lang="en-US" altLang="en-US"/>
              <a:t>Erasablilty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8.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Organization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Key for random-access memory</a:t>
            </a:r>
          </a:p>
          <a:p>
            <a:r>
              <a:rPr lang="en-US" altLang="en-US"/>
              <a:t>Physical arrangement of bits to form words.</a:t>
            </a:r>
          </a:p>
          <a:p>
            <a:r>
              <a:rPr lang="en-US" altLang="en-US"/>
              <a:t>Obvious arrangement is not always used.</a:t>
            </a:r>
          </a:p>
          <a:p>
            <a:pPr lvl="1"/>
            <a:r>
              <a:rPr lang="en-US" altLang="en-US"/>
              <a:t>i.e., Cell rows may not correspond to words!!</a:t>
            </a:r>
          </a:p>
          <a:p>
            <a:r>
              <a:rPr lang="en-US" altLang="en-US"/>
              <a:t>To be explained more later in internal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Design Constraints on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much?</a:t>
            </a:r>
          </a:p>
          <a:p>
            <a:pPr lvl="1"/>
            <a:r>
              <a:rPr lang="en-US" altLang="en-US"/>
              <a:t>Capacity: bigger is better!</a:t>
            </a:r>
          </a:p>
          <a:p>
            <a:r>
              <a:rPr lang="en-US" altLang="en-US"/>
              <a:t>How fast?</a:t>
            </a:r>
          </a:p>
          <a:p>
            <a:pPr lvl="1"/>
            <a:r>
              <a:rPr lang="en-US" altLang="en-US"/>
              <a:t>Speed: keep up with CPU.</a:t>
            </a:r>
          </a:p>
          <a:p>
            <a:r>
              <a:rPr lang="en-US" altLang="en-US"/>
              <a:t>How expensive?</a:t>
            </a:r>
          </a:p>
          <a:p>
            <a:pPr lvl="1"/>
            <a:r>
              <a:rPr lang="en-US" altLang="en-US"/>
              <a:t>Cost: reasonable compared to other components.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Problem</a:t>
            </a:r>
            <a:r>
              <a:rPr lang="en-US" altLang="en-US"/>
              <a:t>: Trade-off among these three characteristics!!</a:t>
            </a:r>
          </a:p>
          <a:p>
            <a:pPr lvl="1"/>
            <a:r>
              <a:rPr lang="en-US" altLang="en-US"/>
              <a:t>No single memory technology has it all!!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Solution</a:t>
            </a:r>
            <a:r>
              <a:rPr lang="en-US" altLang="en-US"/>
              <a:t>: memory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4" t="12422" r="13945" b="6250"/>
          <a:stretch>
            <a:fillRect/>
          </a:stretch>
        </p:blipFill>
        <p:spPr bwMode="auto">
          <a:xfrm>
            <a:off x="34925" y="1125538"/>
            <a:ext cx="6030913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Memory Hierarchy - Diagram</a:t>
            </a:r>
          </a:p>
        </p:txBody>
      </p:sp>
      <p:sp>
        <p:nvSpPr>
          <p:cNvPr id="689156" name="AutoShape 4"/>
          <p:cNvSpPr>
            <a:spLocks noChangeArrowheads="1"/>
          </p:cNvSpPr>
          <p:nvPr/>
        </p:nvSpPr>
        <p:spPr bwMode="auto">
          <a:xfrm>
            <a:off x="5724525" y="1628775"/>
            <a:ext cx="792163" cy="4752975"/>
          </a:xfrm>
          <a:prstGeom prst="downArrow">
            <a:avLst>
              <a:gd name="adj1" fmla="val 23444"/>
              <a:gd name="adj2" fmla="val 46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89157" name="Oval 5"/>
          <p:cNvSpPr>
            <a:spLocks noChangeArrowheads="1"/>
          </p:cNvSpPr>
          <p:nvPr/>
        </p:nvSpPr>
        <p:spPr bwMode="auto">
          <a:xfrm>
            <a:off x="6026150" y="2219325"/>
            <a:ext cx="3132138" cy="2030413"/>
          </a:xfrm>
          <a:prstGeom prst="ellipse">
            <a:avLst/>
          </a:prstGeom>
          <a:solidFill>
            <a:srgbClr val="FFFF00">
              <a:alpha val="7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89158" name="Text Box 6"/>
          <p:cNvSpPr txBox="1">
            <a:spLocks noChangeArrowheads="1"/>
          </p:cNvSpPr>
          <p:nvPr/>
        </p:nvSpPr>
        <p:spPr bwMode="auto">
          <a:xfrm>
            <a:off x="6227763" y="2465388"/>
            <a:ext cx="28257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cost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Higher capacity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Greater access time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access frequency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 animBg="1"/>
      <p:bldP spid="689157" grpId="0" animBg="1"/>
      <p:bldP spid="6891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95288" y="908050"/>
            <a:ext cx="8208962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188913"/>
            <a:ext cx="4237038" cy="514350"/>
          </a:xfrm>
        </p:spPr>
        <p:txBody>
          <a:bodyPr/>
          <a:lstStyle/>
          <a:p>
            <a:r>
              <a:rPr lang="en-GB" altLang="en-US" sz="2400"/>
              <a:t>Locality of Reference</a:t>
            </a:r>
          </a:p>
        </p:txBody>
      </p:sp>
      <p:sp>
        <p:nvSpPr>
          <p:cNvPr id="690180" name="Rectangle 4"/>
          <p:cNvSpPr>
            <a:spLocks noChangeArrowheads="1"/>
          </p:cNvSpPr>
          <p:nvPr/>
        </p:nvSpPr>
        <p:spPr bwMode="auto">
          <a:xfrm>
            <a:off x="1042988" y="2349500"/>
            <a:ext cx="1655762" cy="2374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1441450" y="3259138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690182" name="AutoShape 6"/>
          <p:cNvSpPr>
            <a:spLocks noChangeArrowheads="1"/>
          </p:cNvSpPr>
          <p:nvPr/>
        </p:nvSpPr>
        <p:spPr bwMode="auto">
          <a:xfrm rot="-1350489">
            <a:off x="2914650" y="2060575"/>
            <a:ext cx="3313113" cy="503238"/>
          </a:xfrm>
          <a:prstGeom prst="leftRightArrow">
            <a:avLst>
              <a:gd name="adj1" fmla="val 50000"/>
              <a:gd name="adj2" fmla="val 13167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90183" name="AutoShape 7"/>
          <p:cNvSpPr>
            <a:spLocks noChangeArrowheads="1"/>
          </p:cNvSpPr>
          <p:nvPr/>
        </p:nvSpPr>
        <p:spPr bwMode="auto">
          <a:xfrm>
            <a:off x="2843213" y="3213100"/>
            <a:ext cx="3313112" cy="503238"/>
          </a:xfrm>
          <a:prstGeom prst="leftRightArrow">
            <a:avLst>
              <a:gd name="adj1" fmla="val 50000"/>
              <a:gd name="adj2" fmla="val 1316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90184" name="AutoShape 8"/>
          <p:cNvSpPr>
            <a:spLocks noChangeArrowheads="1"/>
          </p:cNvSpPr>
          <p:nvPr/>
        </p:nvSpPr>
        <p:spPr bwMode="auto">
          <a:xfrm rot="1425895">
            <a:off x="2843213" y="4581525"/>
            <a:ext cx="3313112" cy="503238"/>
          </a:xfrm>
          <a:prstGeom prst="leftRightArrow">
            <a:avLst>
              <a:gd name="adj1" fmla="val 50000"/>
              <a:gd name="adj2" fmla="val 13167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69000" y="44450"/>
            <a:ext cx="2159000" cy="6742113"/>
            <a:chOff x="3760" y="28"/>
            <a:chExt cx="1360" cy="4247"/>
          </a:xfrm>
        </p:grpSpPr>
        <p:sp>
          <p:nvSpPr>
            <p:cNvPr id="19470" name="Rectangle 10"/>
            <p:cNvSpPr>
              <a:spLocks noChangeArrowheads="1"/>
            </p:cNvSpPr>
            <p:nvPr/>
          </p:nvSpPr>
          <p:spPr bwMode="auto">
            <a:xfrm>
              <a:off x="4013" y="300"/>
              <a:ext cx="817" cy="3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9471" name="Text Box 11"/>
            <p:cNvSpPr txBox="1">
              <a:spLocks noChangeArrowheads="1"/>
            </p:cNvSpPr>
            <p:nvPr/>
          </p:nvSpPr>
          <p:spPr bwMode="auto">
            <a:xfrm>
              <a:off x="3760" y="28"/>
              <a:ext cx="13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3333FF"/>
                  </a:solidFill>
                </a:rPr>
                <a:t>Main memory</a:t>
              </a:r>
            </a:p>
          </p:txBody>
        </p:sp>
        <p:sp>
          <p:nvSpPr>
            <p:cNvPr id="19472" name="Line 12"/>
            <p:cNvSpPr>
              <a:spLocks noChangeShapeType="1"/>
            </p:cNvSpPr>
            <p:nvPr/>
          </p:nvSpPr>
          <p:spPr bwMode="auto">
            <a:xfrm>
              <a:off x="4013" y="482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>
              <a:off x="4013" y="663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4" name="Line 14"/>
            <p:cNvSpPr>
              <a:spLocks noChangeShapeType="1"/>
            </p:cNvSpPr>
            <p:nvPr/>
          </p:nvSpPr>
          <p:spPr bwMode="auto">
            <a:xfrm>
              <a:off x="4013" y="845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5" name="Line 15"/>
            <p:cNvSpPr>
              <a:spLocks noChangeShapeType="1"/>
            </p:cNvSpPr>
            <p:nvPr/>
          </p:nvSpPr>
          <p:spPr bwMode="auto">
            <a:xfrm>
              <a:off x="4013" y="4110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6" name="Line 16"/>
            <p:cNvSpPr>
              <a:spLocks noChangeShapeType="1"/>
            </p:cNvSpPr>
            <p:nvPr/>
          </p:nvSpPr>
          <p:spPr bwMode="auto">
            <a:xfrm>
              <a:off x="4014" y="102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7" name="Line 17"/>
            <p:cNvSpPr>
              <a:spLocks noChangeShapeType="1"/>
            </p:cNvSpPr>
            <p:nvPr/>
          </p:nvSpPr>
          <p:spPr bwMode="auto">
            <a:xfrm>
              <a:off x="4014" y="1207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8" name="Line 18"/>
            <p:cNvSpPr>
              <a:spLocks noChangeShapeType="1"/>
            </p:cNvSpPr>
            <p:nvPr/>
          </p:nvSpPr>
          <p:spPr bwMode="auto">
            <a:xfrm>
              <a:off x="4014" y="1389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9" name="Line 19"/>
            <p:cNvSpPr>
              <a:spLocks noChangeShapeType="1"/>
            </p:cNvSpPr>
            <p:nvPr/>
          </p:nvSpPr>
          <p:spPr bwMode="auto">
            <a:xfrm>
              <a:off x="4014" y="1570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0" name="Line 20"/>
            <p:cNvSpPr>
              <a:spLocks noChangeShapeType="1"/>
            </p:cNvSpPr>
            <p:nvPr/>
          </p:nvSpPr>
          <p:spPr bwMode="auto">
            <a:xfrm>
              <a:off x="4014" y="1751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1" name="Line 21"/>
            <p:cNvSpPr>
              <a:spLocks noChangeShapeType="1"/>
            </p:cNvSpPr>
            <p:nvPr/>
          </p:nvSpPr>
          <p:spPr bwMode="auto">
            <a:xfrm>
              <a:off x="4014" y="1933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2" name="Line 22"/>
            <p:cNvSpPr>
              <a:spLocks noChangeShapeType="1"/>
            </p:cNvSpPr>
            <p:nvPr/>
          </p:nvSpPr>
          <p:spPr bwMode="auto">
            <a:xfrm>
              <a:off x="4014" y="2115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3" name="Line 23"/>
            <p:cNvSpPr>
              <a:spLocks noChangeShapeType="1"/>
            </p:cNvSpPr>
            <p:nvPr/>
          </p:nvSpPr>
          <p:spPr bwMode="auto">
            <a:xfrm>
              <a:off x="4014" y="229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4" name="Line 24"/>
            <p:cNvSpPr>
              <a:spLocks noChangeShapeType="1"/>
            </p:cNvSpPr>
            <p:nvPr/>
          </p:nvSpPr>
          <p:spPr bwMode="auto">
            <a:xfrm>
              <a:off x="4014" y="2478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5" name="Line 25"/>
            <p:cNvSpPr>
              <a:spLocks noChangeShapeType="1"/>
            </p:cNvSpPr>
            <p:nvPr/>
          </p:nvSpPr>
          <p:spPr bwMode="auto">
            <a:xfrm>
              <a:off x="4014" y="2659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6" name="Line 26"/>
            <p:cNvSpPr>
              <a:spLocks noChangeShapeType="1"/>
            </p:cNvSpPr>
            <p:nvPr/>
          </p:nvSpPr>
          <p:spPr bwMode="auto">
            <a:xfrm>
              <a:off x="4014" y="2840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7" name="Line 27"/>
            <p:cNvSpPr>
              <a:spLocks noChangeShapeType="1"/>
            </p:cNvSpPr>
            <p:nvPr/>
          </p:nvSpPr>
          <p:spPr bwMode="auto">
            <a:xfrm>
              <a:off x="4014" y="3022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8" name="Line 28"/>
            <p:cNvSpPr>
              <a:spLocks noChangeShapeType="1"/>
            </p:cNvSpPr>
            <p:nvPr/>
          </p:nvSpPr>
          <p:spPr bwMode="auto">
            <a:xfrm>
              <a:off x="4014" y="3203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9" name="Line 29"/>
            <p:cNvSpPr>
              <a:spLocks noChangeShapeType="1"/>
            </p:cNvSpPr>
            <p:nvPr/>
          </p:nvSpPr>
          <p:spPr bwMode="auto">
            <a:xfrm>
              <a:off x="4014" y="3384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90" name="Line 30"/>
            <p:cNvSpPr>
              <a:spLocks noChangeShapeType="1"/>
            </p:cNvSpPr>
            <p:nvPr/>
          </p:nvSpPr>
          <p:spPr bwMode="auto">
            <a:xfrm>
              <a:off x="4014" y="356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91" name="Line 31"/>
            <p:cNvSpPr>
              <a:spLocks noChangeShapeType="1"/>
            </p:cNvSpPr>
            <p:nvPr/>
          </p:nvSpPr>
          <p:spPr bwMode="auto">
            <a:xfrm>
              <a:off x="4014" y="3748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92" name="Line 32"/>
            <p:cNvSpPr>
              <a:spLocks noChangeShapeType="1"/>
            </p:cNvSpPr>
            <p:nvPr/>
          </p:nvSpPr>
          <p:spPr bwMode="auto">
            <a:xfrm>
              <a:off x="4014" y="3929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  <p:sp>
        <p:nvSpPr>
          <p:cNvPr id="690209" name="AutoShape 33"/>
          <p:cNvSpPr>
            <a:spLocks noChangeArrowheads="1"/>
          </p:cNvSpPr>
          <p:nvPr/>
        </p:nvSpPr>
        <p:spPr bwMode="auto">
          <a:xfrm rot="302347">
            <a:off x="2843213" y="3286125"/>
            <a:ext cx="3313112" cy="503238"/>
          </a:xfrm>
          <a:prstGeom prst="leftRightArrow">
            <a:avLst>
              <a:gd name="adj1" fmla="val 50000"/>
              <a:gd name="adj2" fmla="val 13167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90210" name="Cloud"/>
          <p:cNvSpPr>
            <a:spLocks noChangeAspect="1" noEditPoints="1" noChangeArrowheads="1"/>
          </p:cNvSpPr>
          <p:nvPr/>
        </p:nvSpPr>
        <p:spPr bwMode="auto">
          <a:xfrm rot="-5102844">
            <a:off x="6304757" y="832643"/>
            <a:ext cx="1447800" cy="14398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>
              <a:alpha val="7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90211" name="Cloud"/>
          <p:cNvSpPr>
            <a:spLocks noChangeAspect="1" noEditPoints="1" noChangeArrowheads="1"/>
          </p:cNvSpPr>
          <p:nvPr/>
        </p:nvSpPr>
        <p:spPr bwMode="auto">
          <a:xfrm rot="-5102844">
            <a:off x="6130925" y="4829175"/>
            <a:ext cx="1808163" cy="14398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00">
              <a:alpha val="7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90212" name="Cloud"/>
          <p:cNvSpPr>
            <a:spLocks noChangeAspect="1" noEditPoints="1" noChangeArrowheads="1"/>
          </p:cNvSpPr>
          <p:nvPr/>
        </p:nvSpPr>
        <p:spPr bwMode="auto">
          <a:xfrm rot="-5102844">
            <a:off x="6494463" y="2947988"/>
            <a:ext cx="1052512" cy="14398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00">
              <a:alpha val="7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0" grpId="0" animBg="1"/>
      <p:bldP spid="690181" grpId="0"/>
      <p:bldP spid="690182" grpId="0" animBg="1"/>
      <p:bldP spid="690182" grpId="1" animBg="1"/>
      <p:bldP spid="690183" grpId="0" animBg="1"/>
      <p:bldP spid="690183" grpId="1" animBg="1"/>
      <p:bldP spid="690184" grpId="0" animBg="1"/>
      <p:bldP spid="690184" grpId="1" animBg="1"/>
      <p:bldP spid="6902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Locality of 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During the course of execution of a program, memory references tend to cluster (for both instructions and data).</a:t>
            </a:r>
          </a:p>
          <a:p>
            <a:pPr lvl="1"/>
            <a:r>
              <a:rPr lang="en-US" altLang="en-US"/>
              <a:t>e.g., loops, subroutines.</a:t>
            </a:r>
          </a:p>
          <a:p>
            <a:pPr lvl="1"/>
            <a:r>
              <a:rPr lang="en-US" altLang="en-US"/>
              <a:t>e.g., operations on tables and arrays.</a:t>
            </a:r>
          </a:p>
          <a:p>
            <a:r>
              <a:rPr lang="en-US" altLang="en-US"/>
              <a:t>Over a short period of time, CPU is working with fixed clusters of memory references.</a:t>
            </a:r>
          </a:p>
          <a:p>
            <a:r>
              <a:rPr lang="en-US" altLang="en-US"/>
              <a:t>Over a long period of time, the clusters in use change.</a:t>
            </a:r>
          </a:p>
          <a:p>
            <a:r>
              <a:rPr lang="en-US" altLang="en-US"/>
              <a:t>This principle can be applied across all levels of the memory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</a:t>
            </a:r>
            <a:r>
              <a:rPr lang="en-US" altLang="en-US"/>
              <a:t> Memory – Concept</a:t>
            </a:r>
            <a:endParaRPr lang="en-GB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005263"/>
            <a:ext cx="8178800" cy="2700337"/>
          </a:xfrm>
        </p:spPr>
        <p:txBody>
          <a:bodyPr/>
          <a:lstStyle/>
          <a:p>
            <a:r>
              <a:rPr lang="en-US" altLang="en-US"/>
              <a:t>Small amount of fast memory.</a:t>
            </a:r>
          </a:p>
          <a:p>
            <a:r>
              <a:rPr lang="en-US" altLang="en-US"/>
              <a:t>Sits between normal main memory and CPU.</a:t>
            </a:r>
          </a:p>
          <a:p>
            <a:r>
              <a:rPr lang="en-US" altLang="en-US"/>
              <a:t>May be located on CPU chip.</a:t>
            </a:r>
          </a:p>
          <a:p>
            <a:r>
              <a:rPr lang="en-US" altLang="en-US"/>
              <a:t>Not usually visible to the programmer or CPU</a:t>
            </a:r>
          </a:p>
          <a:p>
            <a:r>
              <a:rPr lang="en-US" altLang="en-US"/>
              <a:t>Volatile, uses semiconductor technology.</a:t>
            </a:r>
          </a:p>
        </p:txBody>
      </p:sp>
      <p:pic>
        <p:nvPicPr>
          <p:cNvPr id="69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1" t="29311"/>
          <a:stretch>
            <a:fillRect/>
          </a:stretch>
        </p:blipFill>
        <p:spPr bwMode="auto">
          <a:xfrm>
            <a:off x="6156325" y="1916113"/>
            <a:ext cx="2987675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4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73" r="79436" b="14597"/>
          <a:stretch>
            <a:fillRect/>
          </a:stretch>
        </p:blipFill>
        <p:spPr bwMode="auto">
          <a:xfrm>
            <a:off x="34925" y="2276475"/>
            <a:ext cx="18732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42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0" t="42673" r="46236" b="14597"/>
          <a:stretch>
            <a:fillRect/>
          </a:stretch>
        </p:blipFill>
        <p:spPr bwMode="auto">
          <a:xfrm>
            <a:off x="3059113" y="2276475"/>
            <a:ext cx="18732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42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2" r="28058"/>
          <a:stretch>
            <a:fillRect/>
          </a:stretch>
        </p:blipFill>
        <p:spPr bwMode="auto">
          <a:xfrm>
            <a:off x="4643438" y="1125538"/>
            <a:ext cx="1944687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42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9" t="10654" r="62042" b="14597"/>
          <a:stretch>
            <a:fillRect/>
          </a:stretch>
        </p:blipFill>
        <p:spPr bwMode="auto">
          <a:xfrm>
            <a:off x="1547813" y="1412875"/>
            <a:ext cx="1944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Assignment #1:</a:t>
            </a:r>
          </a:p>
          <a:p>
            <a:pPr lvl="1"/>
            <a:r>
              <a:rPr lang="en-US" altLang="en-US" sz="2000" dirty="0"/>
              <a:t>Deadline is extended to: Sunday, Oct. 23, 2016.</a:t>
            </a:r>
          </a:p>
          <a:p>
            <a:endParaRPr lang="en-US" altLang="en-US" sz="2400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</a:t>
            </a: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/>
              <a:t>Sunday 12:00pm-1:00pm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Cache</a:t>
            </a:r>
            <a:r>
              <a:rPr lang="en-US" altLang="en-US"/>
              <a:t> Memory – Operation</a:t>
            </a:r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CPU requests contents of memory location.</a:t>
            </a:r>
          </a:p>
          <a:p>
            <a:r>
              <a:rPr lang="en-US" altLang="en-US"/>
              <a:t>Check cache for this data.</a:t>
            </a:r>
          </a:p>
          <a:p>
            <a:r>
              <a:rPr lang="en-US" altLang="en-US"/>
              <a:t>If present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cache hit, get from cache (fast).</a:t>
            </a:r>
          </a:p>
          <a:p>
            <a:pPr lvl="1"/>
            <a:r>
              <a:rPr lang="en-US" altLang="en-US"/>
              <a:t>Because of locality of reference, this location, or a close one, is likely to be referenced soon.</a:t>
            </a:r>
          </a:p>
          <a:p>
            <a:r>
              <a:rPr lang="en-US" altLang="en-US"/>
              <a:t>If not present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cache miss, read required block from MM to cache.</a:t>
            </a:r>
          </a:p>
          <a:p>
            <a:r>
              <a:rPr lang="en-US" altLang="en-US"/>
              <a:t>Then deliver from cache to CPU.</a:t>
            </a:r>
          </a:p>
          <a:p>
            <a:r>
              <a:rPr lang="en-US" altLang="en-US"/>
              <a:t>Cache includes tags to identify which block of main memory is in each cache slot.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5" t="28889" r="19348" b="58498"/>
          <a:stretch>
            <a:fillRect/>
          </a:stretch>
        </p:blipFill>
        <p:spPr bwMode="auto">
          <a:xfrm>
            <a:off x="3276600" y="1989138"/>
            <a:ext cx="36004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9" r="69638" b="40622"/>
          <a:stretch>
            <a:fillRect/>
          </a:stretch>
        </p:blipFill>
        <p:spPr bwMode="auto">
          <a:xfrm>
            <a:off x="1331913" y="2781300"/>
            <a:ext cx="20875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95288" y="908050"/>
            <a:ext cx="828040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6932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6" b="93207"/>
          <a:stretch>
            <a:fillRect/>
          </a:stretch>
        </p:blipFill>
        <p:spPr bwMode="auto">
          <a:xfrm>
            <a:off x="1331913" y="11113"/>
            <a:ext cx="18002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4284663" y="44450"/>
            <a:ext cx="4859337" cy="574675"/>
          </a:xfrm>
        </p:spPr>
        <p:txBody>
          <a:bodyPr/>
          <a:lstStyle/>
          <a:p>
            <a:r>
              <a:rPr lang="en-US" altLang="en-US"/>
              <a:t>Cache – Read Operation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3779838" y="241458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2584450" y="284638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</a:t>
            </a:r>
          </a:p>
        </p:txBody>
      </p:sp>
      <p:pic>
        <p:nvPicPr>
          <p:cNvPr id="6932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r="69638" b="76373"/>
          <a:stretch>
            <a:fillRect/>
          </a:stretch>
        </p:blipFill>
        <p:spPr bwMode="auto">
          <a:xfrm>
            <a:off x="1331913" y="476250"/>
            <a:ext cx="208756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7" r="70677" b="58498"/>
          <a:stretch>
            <a:fillRect/>
          </a:stretch>
        </p:blipFill>
        <p:spPr bwMode="auto">
          <a:xfrm>
            <a:off x="1331913" y="1628775"/>
            <a:ext cx="20161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78" r="78018"/>
          <a:stretch>
            <a:fillRect/>
          </a:stretch>
        </p:blipFill>
        <p:spPr bwMode="auto">
          <a:xfrm>
            <a:off x="1331913" y="4076700"/>
            <a:ext cx="15113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5" t="40459" r="20412" b="40622"/>
          <a:stretch>
            <a:fillRect/>
          </a:stretch>
        </p:blipFill>
        <p:spPr bwMode="auto">
          <a:xfrm>
            <a:off x="4572000" y="2781300"/>
            <a:ext cx="2232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2" t="59378" r="-531" b="16415"/>
          <a:stretch>
            <a:fillRect/>
          </a:stretch>
        </p:blipFill>
        <p:spPr bwMode="auto">
          <a:xfrm>
            <a:off x="3203575" y="4076700"/>
            <a:ext cx="50403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82518" r="-3671"/>
          <a:stretch>
            <a:fillRect/>
          </a:stretch>
        </p:blipFill>
        <p:spPr bwMode="auto">
          <a:xfrm>
            <a:off x="2771775" y="5661025"/>
            <a:ext cx="5688013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5" grpId="0"/>
      <p:bldP spid="6932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Cache Organization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63663"/>
            <a:ext cx="7513637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Memory - Concept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0" t="14563" r="17358" b="25391"/>
          <a:stretch>
            <a:fillRect/>
          </a:stretch>
        </p:blipFill>
        <p:spPr bwMode="auto">
          <a:xfrm>
            <a:off x="1403350" y="3652838"/>
            <a:ext cx="604043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1" t="28836" r="2322" b="36391"/>
          <a:stretch>
            <a:fillRect/>
          </a:stretch>
        </p:blipFill>
        <p:spPr bwMode="auto">
          <a:xfrm>
            <a:off x="6003925" y="1773238"/>
            <a:ext cx="288925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t="37154" r="76459" b="44824"/>
          <a:stretch>
            <a:fillRect/>
          </a:stretch>
        </p:blipFill>
        <p:spPr bwMode="auto">
          <a:xfrm>
            <a:off x="260350" y="2205038"/>
            <a:ext cx="17907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3" t="37154" r="45282" b="44824"/>
          <a:stretch>
            <a:fillRect/>
          </a:stretch>
        </p:blipFill>
        <p:spPr bwMode="auto">
          <a:xfrm>
            <a:off x="3132138" y="2205038"/>
            <a:ext cx="1800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9" t="14563" r="2405" b="25391"/>
          <a:stretch>
            <a:fillRect/>
          </a:stretch>
        </p:blipFill>
        <p:spPr bwMode="auto">
          <a:xfrm>
            <a:off x="7443788" y="3652838"/>
            <a:ext cx="1376362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35413" r="80415" b="44989"/>
          <a:stretch>
            <a:fillRect/>
          </a:stretch>
        </p:blipFill>
        <p:spPr bwMode="auto">
          <a:xfrm>
            <a:off x="322263" y="4724400"/>
            <a:ext cx="13700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1" t="16360" r="30382" b="36391"/>
          <a:stretch>
            <a:fillRect/>
          </a:stretch>
        </p:blipFill>
        <p:spPr bwMode="auto">
          <a:xfrm>
            <a:off x="4643438" y="1125538"/>
            <a:ext cx="165735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4" t="16360" r="62518" b="36391"/>
          <a:stretch>
            <a:fillRect/>
          </a:stretch>
        </p:blipFill>
        <p:spPr bwMode="auto">
          <a:xfrm>
            <a:off x="1835150" y="1125538"/>
            <a:ext cx="1512888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32138" y="1773238"/>
            <a:ext cx="5761037" cy="18002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1050" y="3644900"/>
            <a:ext cx="6769100" cy="309721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rot="-1349507">
            <a:off x="4249738" y="2305050"/>
            <a:ext cx="2551112" cy="70802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One-Level Cached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Memory System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 rot="-1349507">
            <a:off x="4033838" y="4897438"/>
            <a:ext cx="2551112" cy="70802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Three-Level Cached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Memory System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342313" cy="838200"/>
          </a:xfrm>
        </p:spPr>
        <p:txBody>
          <a:bodyPr/>
          <a:lstStyle/>
          <a:p>
            <a:r>
              <a:rPr lang="en-US" altLang="en-US"/>
              <a:t>Average Access Time of a One-Level Cached Memory System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4213" y="1397000"/>
            <a:ext cx="83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MM</a:t>
            </a:r>
          </a:p>
          <a:p>
            <a:pPr algn="ctr"/>
            <a:r>
              <a:rPr lang="en-US" altLang="en-US" sz="1800"/>
              <a:t>Access</a:t>
            </a:r>
          </a:p>
          <a:p>
            <a:pPr algn="ctr"/>
            <a:r>
              <a:rPr lang="en-US" altLang="en-US" sz="1800"/>
              <a:t>Time</a:t>
            </a:r>
            <a:endParaRPr lang="en-US" altLang="en-US" sz="1600"/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2555875" y="5805488"/>
            <a:ext cx="46085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2555875" y="1196975"/>
            <a:ext cx="0" cy="46085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V="1">
            <a:off x="7164388" y="5661025"/>
            <a:ext cx="0" cy="144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11413" y="5732463"/>
            <a:ext cx="3127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96113" y="5732463"/>
            <a:ext cx="3127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/>
              <a:t>1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71775" y="6135688"/>
            <a:ext cx="42481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/>
              <a:t>Hit Ratio (</a:t>
            </a:r>
            <a:r>
              <a:rPr lang="en-US" altLang="en-US" sz="2000" b="1" i="1"/>
              <a:t>H</a:t>
            </a:r>
            <a:r>
              <a:rPr lang="en-US" altLang="en-US" sz="2000" b="1"/>
              <a:t>)</a:t>
            </a:r>
          </a:p>
          <a:p>
            <a:pPr algn="ctr"/>
            <a:r>
              <a:rPr lang="en-US" altLang="en-US" sz="1800"/>
              <a:t>“Fraction of accesses involving only cache”</a:t>
            </a:r>
            <a:endParaRPr lang="en-US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-5400000">
            <a:off x="292893" y="3542507"/>
            <a:ext cx="3116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/>
              <a:t>Average Access Time (</a:t>
            </a:r>
            <a:r>
              <a:rPr lang="en-US" altLang="en-US" sz="2000" b="1" i="1"/>
              <a:t>T</a:t>
            </a:r>
            <a:r>
              <a:rPr lang="en-US" altLang="en-US" sz="2000" b="1" i="1" baseline="-25000"/>
              <a:t>av</a:t>
            </a:r>
            <a:r>
              <a:rPr lang="en-US" altLang="en-US" sz="2000" b="1"/>
              <a:t>)</a:t>
            </a:r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55875" y="5229225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>
            <a:off x="2555875" y="2205038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2555875" y="1557338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119313" y="5045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 i="1"/>
              <a:t>T</a:t>
            </a:r>
            <a:r>
              <a:rPr lang="en-US" altLang="en-US" sz="2000" b="1" i="1" baseline="-25000"/>
              <a:t>c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078038" y="1989138"/>
            <a:ext cx="474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 i="1"/>
              <a:t>T</a:t>
            </a:r>
            <a:r>
              <a:rPr lang="en-US" altLang="en-US" sz="2000" b="1" i="1" baseline="-25000"/>
              <a:t>m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092950" y="5157788"/>
            <a:ext cx="142875" cy="1428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84438" y="1484313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208838" y="4797425"/>
            <a:ext cx="81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(1, </a:t>
            </a:r>
            <a:r>
              <a:rPr lang="en-US" altLang="en-US" sz="2000" b="1" i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c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555875" y="1125538"/>
            <a:ext cx="125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(0, </a:t>
            </a:r>
            <a:r>
              <a:rPr lang="en-US" altLang="en-US" sz="2000" b="1" i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c</a:t>
            </a:r>
            <a:r>
              <a:rPr lang="en-US" altLang="en-US" sz="2000" b="1">
                <a:solidFill>
                  <a:srgbClr val="FF0000"/>
                </a:solidFill>
              </a:rPr>
              <a:t>+</a:t>
            </a:r>
            <a:r>
              <a:rPr lang="en-US" altLang="en-US" sz="2000" b="1" i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m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4" name="Straight Connector 33"/>
          <p:cNvCxnSpPr>
            <a:cxnSpLocks noChangeShapeType="1"/>
            <a:endCxn id="29" idx="2"/>
          </p:cNvCxnSpPr>
          <p:nvPr/>
        </p:nvCxnSpPr>
        <p:spPr bwMode="auto">
          <a:xfrm>
            <a:off x="2700338" y="5229225"/>
            <a:ext cx="4392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29" idx="4"/>
            <a:endCxn id="16" idx="0"/>
          </p:cNvCxnSpPr>
          <p:nvPr/>
        </p:nvCxnSpPr>
        <p:spPr bwMode="auto">
          <a:xfrm flipH="1">
            <a:off x="7151688" y="5300663"/>
            <a:ext cx="12700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  <a:stCxn id="30" idx="5"/>
            <a:endCxn id="29" idx="1"/>
          </p:cNvCxnSpPr>
          <p:nvPr/>
        </p:nvCxnSpPr>
        <p:spPr bwMode="auto">
          <a:xfrm>
            <a:off x="2606675" y="1608138"/>
            <a:ext cx="4506913" cy="3570287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  <a:stCxn id="44" idx="1"/>
            <a:endCxn id="28" idx="1"/>
          </p:cNvCxnSpPr>
          <p:nvPr/>
        </p:nvCxnSpPr>
        <p:spPr bwMode="auto">
          <a:xfrm>
            <a:off x="1619250" y="1844675"/>
            <a:ext cx="458788" cy="344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ight Brace 43"/>
          <p:cNvSpPr>
            <a:spLocks/>
          </p:cNvSpPr>
          <p:nvPr/>
        </p:nvSpPr>
        <p:spPr bwMode="auto">
          <a:xfrm>
            <a:off x="1403350" y="1412875"/>
            <a:ext cx="215900" cy="863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84213" y="4997450"/>
            <a:ext cx="83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Cache</a:t>
            </a:r>
          </a:p>
          <a:p>
            <a:pPr algn="ctr"/>
            <a:r>
              <a:rPr lang="en-US" altLang="en-US" sz="1800"/>
              <a:t>Access</a:t>
            </a:r>
          </a:p>
          <a:p>
            <a:pPr algn="ctr"/>
            <a:r>
              <a:rPr lang="en-US" altLang="en-US" sz="1800"/>
              <a:t>Time</a:t>
            </a:r>
            <a:endParaRPr lang="en-US" altLang="en-US" sz="1600"/>
          </a:p>
        </p:txBody>
      </p:sp>
      <p:cxnSp>
        <p:nvCxnSpPr>
          <p:cNvPr id="48" name="Straight Arrow Connector 47"/>
          <p:cNvCxnSpPr>
            <a:cxnSpLocks noChangeShapeType="1"/>
            <a:stCxn id="49" idx="1"/>
            <a:endCxn id="27" idx="1"/>
          </p:cNvCxnSpPr>
          <p:nvPr/>
        </p:nvCxnSpPr>
        <p:spPr bwMode="auto">
          <a:xfrm flipV="1">
            <a:off x="1619250" y="5245100"/>
            <a:ext cx="500063" cy="200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ight Brace 48"/>
          <p:cNvSpPr>
            <a:spLocks/>
          </p:cNvSpPr>
          <p:nvPr/>
        </p:nvSpPr>
        <p:spPr bwMode="auto">
          <a:xfrm>
            <a:off x="1403350" y="5013325"/>
            <a:ext cx="215900" cy="863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 rot="2361064">
            <a:off x="3408363" y="2836863"/>
            <a:ext cx="3640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 i="1">
                <a:solidFill>
                  <a:srgbClr val="FF0000"/>
                </a:solidFill>
              </a:rPr>
              <a:t>T</a:t>
            </a:r>
            <a:r>
              <a:rPr lang="en-US" altLang="en-US" sz="3200" b="1" i="1" baseline="-25000">
                <a:solidFill>
                  <a:srgbClr val="FF0000"/>
                </a:solidFill>
              </a:rPr>
              <a:t>av</a:t>
            </a:r>
            <a:r>
              <a:rPr lang="en-US" altLang="en-US" sz="3200" b="1">
                <a:solidFill>
                  <a:srgbClr val="FF0000"/>
                </a:solidFill>
              </a:rPr>
              <a:t> = </a:t>
            </a:r>
            <a:r>
              <a:rPr lang="en-US" altLang="en-US" sz="3200" b="1" i="1">
                <a:solidFill>
                  <a:srgbClr val="FF0000"/>
                </a:solidFill>
              </a:rPr>
              <a:t>T</a:t>
            </a:r>
            <a:r>
              <a:rPr lang="en-US" altLang="en-US" sz="3200" b="1" i="1" baseline="-25000">
                <a:solidFill>
                  <a:srgbClr val="FF0000"/>
                </a:solidFill>
              </a:rPr>
              <a:t>c</a:t>
            </a:r>
            <a:r>
              <a:rPr lang="en-US" altLang="en-US" sz="3200" b="1">
                <a:solidFill>
                  <a:srgbClr val="FF0000"/>
                </a:solidFill>
              </a:rPr>
              <a:t> + (1 – </a:t>
            </a:r>
            <a:r>
              <a:rPr lang="en-US" altLang="en-US" sz="3200" b="1" i="1">
                <a:solidFill>
                  <a:srgbClr val="FF0000"/>
                </a:solidFill>
              </a:rPr>
              <a:t>H</a:t>
            </a:r>
            <a:r>
              <a:rPr lang="en-US" altLang="en-US" sz="3200" b="1">
                <a:solidFill>
                  <a:srgbClr val="FF0000"/>
                </a:solidFill>
              </a:rPr>
              <a:t>) </a:t>
            </a:r>
            <a:r>
              <a:rPr lang="en-US" altLang="en-US" sz="3200" b="1" i="1">
                <a:solidFill>
                  <a:srgbClr val="FF0000"/>
                </a:solidFill>
              </a:rPr>
              <a:t>T</a:t>
            </a:r>
            <a:r>
              <a:rPr lang="en-US" altLang="en-US" sz="3200" b="1" i="1" baseline="-25000">
                <a:solidFill>
                  <a:srgbClr val="FF0000"/>
                </a:solidFill>
              </a:rPr>
              <a:t>m</a:t>
            </a:r>
            <a:endParaRPr lang="en-US" alt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27" grpId="0"/>
      <p:bldP spid="28" grpId="0"/>
      <p:bldP spid="29" grpId="0" animBg="1"/>
      <p:bldP spid="30" grpId="0" animBg="1"/>
      <p:bldP spid="31" grpId="0"/>
      <p:bldP spid="32" grpId="0"/>
      <p:bldP spid="44" grpId="0" animBg="1"/>
      <p:bldP spid="47" grpId="0"/>
      <p:bldP spid="49" grpId="0" animBg="1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Stallings, Chapter 4:</a:t>
            </a:r>
          </a:p>
          <a:p>
            <a:pPr lvl="1"/>
            <a:r>
              <a:rPr lang="en-US" altLang="en-US" dirty="0"/>
              <a:t>Pages 113 </a:t>
            </a:r>
            <a:r>
              <a:rPr lang="en-US" altLang="en-US"/>
              <a:t>– 123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57338"/>
            <a:ext cx="7772400" cy="1254125"/>
          </a:xfrm>
          <a:noFill/>
        </p:spPr>
        <p:txBody>
          <a:bodyPr anchor="t"/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4. Cache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Characteristics of Memory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Location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Capacity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Unit of transfer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Access method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Performance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Physical type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Physical characteristics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1,2.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Location and Capacity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Location</a:t>
            </a:r>
          </a:p>
          <a:p>
            <a:pPr lvl="1">
              <a:defRPr/>
            </a:pPr>
            <a:r>
              <a:rPr lang="en-US" dirty="0"/>
              <a:t>Internal (to computer)</a:t>
            </a:r>
          </a:p>
          <a:p>
            <a:pPr lvl="2">
              <a:defRPr/>
            </a:pPr>
            <a:r>
              <a:rPr lang="en-US" dirty="0"/>
              <a:t>Directly accessible by CPU.</a:t>
            </a:r>
          </a:p>
          <a:p>
            <a:pPr lvl="2">
              <a:defRPr/>
            </a:pPr>
            <a:r>
              <a:rPr lang="en-US" dirty="0"/>
              <a:t>e.g., CPU registers, cache, MM.</a:t>
            </a:r>
          </a:p>
          <a:p>
            <a:pPr lvl="1">
              <a:defRPr/>
            </a:pPr>
            <a:r>
              <a:rPr lang="en-US" dirty="0"/>
              <a:t>External (to computer)</a:t>
            </a:r>
          </a:p>
          <a:p>
            <a:pPr lvl="2">
              <a:defRPr/>
            </a:pPr>
            <a:r>
              <a:rPr lang="en-US" dirty="0"/>
              <a:t>Accessible by CPU via an I/O module (controller).</a:t>
            </a:r>
          </a:p>
          <a:p>
            <a:pPr lvl="2">
              <a:defRPr/>
            </a:pPr>
            <a:r>
              <a:rPr lang="en-US" dirty="0"/>
              <a:t>e.g., Secondary storage disks and tapes.</a:t>
            </a:r>
          </a:p>
          <a:p>
            <a:pPr lvl="2"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Capacity</a:t>
            </a:r>
          </a:p>
          <a:p>
            <a:pPr lvl="1">
              <a:defRPr/>
            </a:pPr>
            <a:r>
              <a:rPr lang="en-US" dirty="0"/>
              <a:t>Internal memory</a:t>
            </a:r>
          </a:p>
          <a:p>
            <a:pPr lvl="2">
              <a:defRPr/>
            </a:pPr>
            <a:r>
              <a:rPr lang="en-US" dirty="0"/>
              <a:t># of bytes (or words)</a:t>
            </a:r>
          </a:p>
          <a:p>
            <a:pPr lvl="2">
              <a:defRPr/>
            </a:pPr>
            <a:r>
              <a:rPr lang="en-US" dirty="0"/>
              <a:t>Word length (8, 16, 32, …bits).</a:t>
            </a:r>
          </a:p>
          <a:p>
            <a:pPr lvl="1">
              <a:defRPr/>
            </a:pPr>
            <a:r>
              <a:rPr lang="en-US" dirty="0"/>
              <a:t>External memory</a:t>
            </a:r>
          </a:p>
          <a:p>
            <a:pPr lvl="2">
              <a:defRPr/>
            </a:pPr>
            <a:r>
              <a:rPr lang="en-US" dirty="0"/>
              <a:t># of bytes.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Concepts for Internal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91264" cy="5638800"/>
          </a:xfrm>
        </p:spPr>
        <p:txBody>
          <a:bodyPr/>
          <a:lstStyle/>
          <a:p>
            <a:r>
              <a:rPr lang="en-US" altLang="en-US" dirty="0"/>
              <a:t>Word</a:t>
            </a:r>
          </a:p>
          <a:p>
            <a:pPr lvl="1"/>
            <a:r>
              <a:rPr lang="en-US" altLang="en-US" dirty="0"/>
              <a:t>Natural unit of organization of memory.</a:t>
            </a:r>
          </a:p>
          <a:p>
            <a:pPr lvl="1"/>
            <a:r>
              <a:rPr lang="en-US" altLang="en-US" dirty="0"/>
              <a:t>Usually holds an integer or an instruction.</a:t>
            </a:r>
          </a:p>
          <a:p>
            <a:pPr lvl="1"/>
            <a:r>
              <a:rPr lang="en-US" altLang="en-US" dirty="0"/>
              <a:t>Not always the case!</a:t>
            </a:r>
          </a:p>
          <a:p>
            <a:pPr lvl="1"/>
            <a:r>
              <a:rPr lang="en-US" altLang="en-US" dirty="0"/>
              <a:t>X86: word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16 bits, instruction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1+ words!!</a:t>
            </a:r>
          </a:p>
          <a:p>
            <a:r>
              <a:rPr lang="en-US" altLang="en-US" dirty="0"/>
              <a:t>Addressable unit (i.e., location)</a:t>
            </a:r>
          </a:p>
          <a:p>
            <a:pPr lvl="1"/>
            <a:r>
              <a:rPr lang="en-US" altLang="en-US" dirty="0"/>
              <a:t>Smallest location that can be uniquely addressed.</a:t>
            </a:r>
          </a:p>
          <a:p>
            <a:pPr lvl="1"/>
            <a:r>
              <a:rPr lang="en-US" altLang="en-US" dirty="0"/>
              <a:t>Word, byte, or both.</a:t>
            </a:r>
          </a:p>
          <a:p>
            <a:pPr lvl="1"/>
            <a:r>
              <a:rPr lang="en-US" altLang="en-US" dirty="0"/>
              <a:t>An A-bit address is needed for a 2</a:t>
            </a:r>
            <a:r>
              <a:rPr lang="en-US" altLang="en-US" baseline="30000" dirty="0"/>
              <a:t>A</a:t>
            </a:r>
            <a:r>
              <a:rPr lang="en-US" altLang="en-US" dirty="0"/>
              <a:t> addressable units.</a:t>
            </a:r>
          </a:p>
          <a:p>
            <a:pPr lvl="1"/>
            <a:r>
              <a:rPr lang="en-US" altLang="en-US" dirty="0"/>
              <a:t>X86: location </a:t>
            </a:r>
            <a:r>
              <a:rPr lang="en-US" altLang="en-US" dirty="0">
                <a:sym typeface="Wingdings" panose="05000000000000000000" pitchFamily="2" charset="2"/>
              </a:rPr>
              <a:t> 8 bits  </a:t>
            </a:r>
            <a:r>
              <a:rPr lang="en-US" altLang="en-US" dirty="0">
                <a:solidFill>
                  <a:srgbClr val="3333FF"/>
                </a:solidFill>
                <a:sym typeface="Wingdings" panose="05000000000000000000" pitchFamily="2" charset="2"/>
              </a:rPr>
              <a:t>byte-addressable</a:t>
            </a:r>
            <a:r>
              <a:rPr lang="en-US" altLang="en-US" dirty="0">
                <a:sym typeface="Wingdings" panose="05000000000000000000" pitchFamily="2" charset="2"/>
              </a:rPr>
              <a:t> memory.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3.</a:t>
            </a:r>
            <a:r>
              <a:rPr lang="en-GB" altLang="en-US">
                <a:solidFill>
                  <a:schemeClr val="tx1"/>
                </a:solidFill>
              </a:rPr>
              <a:t> </a:t>
            </a:r>
            <a:r>
              <a:rPr lang="en-GB" altLang="en-US">
                <a:solidFill>
                  <a:srgbClr val="3333FF"/>
                </a:solidFill>
              </a:rPr>
              <a:t>Unit of Transfer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/>
              <a:t>Internal memory</a:t>
            </a:r>
          </a:p>
          <a:p>
            <a:pPr lvl="1"/>
            <a:r>
              <a:rPr lang="en-US" altLang="en-US"/>
              <a:t>Not necessarily the addressable unit or the word!!!</a:t>
            </a:r>
          </a:p>
          <a:p>
            <a:pPr lvl="1"/>
            <a:r>
              <a:rPr lang="en-US" altLang="en-US"/>
              <a:t>Number of bits read from or written to memory at a time.</a:t>
            </a:r>
          </a:p>
          <a:p>
            <a:pPr lvl="1"/>
            <a:r>
              <a:rPr lang="en-US" altLang="en-US"/>
              <a:t>Governed by data bus width (# of data lines, MM).</a:t>
            </a:r>
          </a:p>
          <a:p>
            <a:r>
              <a:rPr lang="en-US" altLang="en-US"/>
              <a:t>External memory</a:t>
            </a:r>
          </a:p>
          <a:p>
            <a:pPr lvl="1"/>
            <a:r>
              <a:rPr lang="en-US" altLang="en-US"/>
              <a:t>Usually a block, which is much larger than a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4.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Access Methods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Sequential</a:t>
            </a:r>
          </a:p>
          <a:p>
            <a:pPr lvl="1"/>
            <a:r>
              <a:rPr lang="en-US" altLang="en-US"/>
              <a:t>e.g. tape (</a:t>
            </a:r>
            <a:r>
              <a:rPr lang="en-US" altLang="en-US" sz="1600"/>
              <a:t>demo: </a:t>
            </a:r>
            <a:r>
              <a:rPr lang="en-US" altLang="en-US" sz="1600">
                <a:hlinkClick r:id="rId3"/>
              </a:rPr>
              <a:t>https://www.youtube.com/watch?v=Nq3mNYKR7FM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Memory is organized into units of data, called records.</a:t>
            </a:r>
          </a:p>
          <a:p>
            <a:pPr lvl="1"/>
            <a:r>
              <a:rPr lang="en-US" altLang="en-US"/>
              <a:t>Start at the beginning and read through in order.</a:t>
            </a:r>
          </a:p>
          <a:p>
            <a:pPr lvl="1"/>
            <a:r>
              <a:rPr lang="en-US" altLang="en-US"/>
              <a:t>Stored addressing information is needed.</a:t>
            </a:r>
          </a:p>
          <a:p>
            <a:pPr lvl="1"/>
            <a:r>
              <a:rPr lang="en-US" altLang="en-US"/>
              <a:t>Shared read/write mechanism.</a:t>
            </a:r>
          </a:p>
          <a:p>
            <a:pPr lvl="1"/>
            <a:r>
              <a:rPr lang="en-US" altLang="en-US"/>
              <a:t>Access time depends on data location &amp; previous location.</a:t>
            </a:r>
          </a:p>
        </p:txBody>
      </p:sp>
      <p:pic>
        <p:nvPicPr>
          <p:cNvPr id="22533" name="Picture 5" descr="File:Quarter-Inch Cartrid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581525"/>
            <a:ext cx="3168650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4.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Access Methods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Direct</a:t>
            </a:r>
          </a:p>
          <a:p>
            <a:pPr lvl="1"/>
            <a:r>
              <a:rPr lang="en-US" altLang="en-US"/>
              <a:t>e.g. disk (</a:t>
            </a:r>
            <a:r>
              <a:rPr lang="en-US" altLang="en-US" sz="1800"/>
              <a:t>demo: </a:t>
            </a:r>
            <a:r>
              <a:rPr lang="en-US" altLang="en-US" sz="1800">
                <a:hlinkClick r:id="rId3"/>
              </a:rPr>
              <a:t>https://www.youtube.com/watch?v=9eMWG3fwiEU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Individual records/blocks have unique address based on physical location.</a:t>
            </a:r>
          </a:p>
          <a:p>
            <a:pPr lvl="1"/>
            <a:r>
              <a:rPr lang="en-US" altLang="en-US"/>
              <a:t>Access is by jumping to vicinity plus sequential search.</a:t>
            </a:r>
          </a:p>
          <a:p>
            <a:pPr lvl="1"/>
            <a:r>
              <a:rPr lang="en-US" altLang="en-US"/>
              <a:t>Shared read/write mechanism.</a:t>
            </a:r>
          </a:p>
          <a:p>
            <a:pPr lvl="1"/>
            <a:r>
              <a:rPr lang="en-US" altLang="en-US"/>
              <a:t>Access time depends on data location &amp; previous location.	</a:t>
            </a:r>
          </a:p>
        </p:txBody>
      </p:sp>
      <p:pic>
        <p:nvPicPr>
          <p:cNvPr id="73730" name="Picture 2" descr="http://static.ddmcdn.com/gif/adding-a-hard-disk-1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076700"/>
            <a:ext cx="27447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 descr="File:CD autolev cro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508500"/>
            <a:ext cx="21605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19960</TotalTime>
  <Words>1035</Words>
  <Application>Microsoft Office PowerPoint</Application>
  <PresentationFormat>On-screen Show (4:3)</PresentationFormat>
  <Paragraphs>188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Administrivia</vt:lpstr>
      <vt:lpstr>Chapter 4. Cache Memory</vt:lpstr>
      <vt:lpstr>Characteristics of Memory Systems</vt:lpstr>
      <vt:lpstr>1,2. Location and Capacity</vt:lpstr>
      <vt:lpstr>Concepts for Internal Memory</vt:lpstr>
      <vt:lpstr>3. Unit of Transfer</vt:lpstr>
      <vt:lpstr>4. Access Methods (1)</vt:lpstr>
      <vt:lpstr>4. Access Methods (2)</vt:lpstr>
      <vt:lpstr>4. Access Methods (3)</vt:lpstr>
      <vt:lpstr>4. Access Methods (4)</vt:lpstr>
      <vt:lpstr>5. Performance</vt:lpstr>
      <vt:lpstr>6,7. Physical Types &amp; Physical Characteristics</vt:lpstr>
      <vt:lpstr>8. Organization</vt:lpstr>
      <vt:lpstr>Design Constraints on Memory</vt:lpstr>
      <vt:lpstr>Memory Hierarchy - Diagram</vt:lpstr>
      <vt:lpstr>Locality of Reference</vt:lpstr>
      <vt:lpstr>Locality of Reference</vt:lpstr>
      <vt:lpstr>Cache Memory – Concept</vt:lpstr>
      <vt:lpstr>Cache Memory – Operation</vt:lpstr>
      <vt:lpstr>Cache – Read Operation</vt:lpstr>
      <vt:lpstr>Typical Cache Organization</vt:lpstr>
      <vt:lpstr>Cache Memory - Concept</vt:lpstr>
      <vt:lpstr>Average Access Time of a One-Level Cached Memory System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471</cp:revision>
  <dcterms:created xsi:type="dcterms:W3CDTF">1998-10-18T09:28:37Z</dcterms:created>
  <dcterms:modified xsi:type="dcterms:W3CDTF">2016-10-19T07:50:18Z</dcterms:modified>
</cp:coreProperties>
</file>