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23"/>
  </p:notesMasterIdLst>
  <p:sldIdLst>
    <p:sldId id="281" r:id="rId2"/>
    <p:sldId id="257" r:id="rId3"/>
    <p:sldId id="291" r:id="rId4"/>
    <p:sldId id="292" r:id="rId5"/>
    <p:sldId id="293" r:id="rId6"/>
    <p:sldId id="294" r:id="rId7"/>
    <p:sldId id="296" r:id="rId8"/>
    <p:sldId id="286" r:id="rId9"/>
    <p:sldId id="287" r:id="rId10"/>
    <p:sldId id="288" r:id="rId11"/>
    <p:sldId id="289" r:id="rId12"/>
    <p:sldId id="290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#4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9482-1939-4E42-AD92-E8914EB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BCD </a:t>
            </a:r>
            <a:r>
              <a:rPr lang="en-US" dirty="0">
                <a:sym typeface="Wingdings" panose="05000000000000000000" pitchFamily="2" charset="2"/>
              </a:rPr>
              <a:t> 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071D-7BA2-40BF-9E76-A464318C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</a:t>
            </a:r>
            <a:r>
              <a:rPr lang="en-US" dirty="0">
                <a:sym typeface="Wingdings" panose="05000000000000000000" pitchFamily="2" charset="2"/>
              </a:rPr>
              <a:t>: Group each 4 bits and replace with equivalent decimal digit.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 Convert 10000001011101101001</a:t>
            </a:r>
            <a:r>
              <a:rPr lang="en-US" baseline="-25000" dirty="0">
                <a:sym typeface="Wingdings" panose="05000000000000000000" pitchFamily="2" charset="2"/>
              </a:rPr>
              <a:t>BCD</a:t>
            </a:r>
            <a:r>
              <a:rPr lang="en-US" dirty="0">
                <a:sym typeface="Wingdings" panose="05000000000000000000" pitchFamily="2" charset="2"/>
              </a:rPr>
              <a:t> to Decimal.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Solution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7C15-2B04-4ED8-97E6-2C47BFB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536F-6650-44C7-9D5B-BCC7C9F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39DA1A-E70E-4AB5-9037-7A4391A2D7F9}"/>
              </a:ext>
            </a:extLst>
          </p:cNvPr>
          <p:cNvSpPr txBox="1"/>
          <p:nvPr/>
        </p:nvSpPr>
        <p:spPr>
          <a:xfrm>
            <a:off x="3686185" y="352359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FEC1B-06B1-4A5A-98C0-FB2617D27D6D}"/>
              </a:ext>
            </a:extLst>
          </p:cNvPr>
          <p:cNvSpPr txBox="1"/>
          <p:nvPr/>
        </p:nvSpPr>
        <p:spPr>
          <a:xfrm>
            <a:off x="4601820" y="352359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653BB-E15A-417E-B4E5-1B90B376414E}"/>
              </a:ext>
            </a:extLst>
          </p:cNvPr>
          <p:cNvSpPr txBox="1"/>
          <p:nvPr/>
        </p:nvSpPr>
        <p:spPr>
          <a:xfrm>
            <a:off x="5520922" y="352359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9B05E9-D7B8-4B17-AE27-99BF083DCF3B}"/>
              </a:ext>
            </a:extLst>
          </p:cNvPr>
          <p:cNvSpPr txBox="1"/>
          <p:nvPr/>
        </p:nvSpPr>
        <p:spPr>
          <a:xfrm>
            <a:off x="6409551" y="352359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AED210-D2CD-451F-A4CE-50EA24A25289}"/>
              </a:ext>
            </a:extLst>
          </p:cNvPr>
          <p:cNvSpPr txBox="1"/>
          <p:nvPr/>
        </p:nvSpPr>
        <p:spPr>
          <a:xfrm>
            <a:off x="7272472" y="352359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87A702-F96E-4486-B5AB-1982116DA7F9}"/>
              </a:ext>
            </a:extLst>
          </p:cNvPr>
          <p:cNvSpPr txBox="1"/>
          <p:nvPr/>
        </p:nvSpPr>
        <p:spPr>
          <a:xfrm>
            <a:off x="3960299" y="44503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5E4FA-35BE-4458-AC65-720915A5E23C}"/>
              </a:ext>
            </a:extLst>
          </p:cNvPr>
          <p:cNvSpPr txBox="1"/>
          <p:nvPr/>
        </p:nvSpPr>
        <p:spPr>
          <a:xfrm>
            <a:off x="4875933" y="44503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E7943A-EF15-40E9-B064-B26D946522CF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4144003" y="4046816"/>
            <a:ext cx="0" cy="403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5A5B31-B709-40D4-8A0E-DD6B38DEB6D8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5059637" y="4046816"/>
            <a:ext cx="1" cy="403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B9EB34-81ED-4C96-B82A-F0EE40C50D7B}"/>
              </a:ext>
            </a:extLst>
          </p:cNvPr>
          <p:cNvSpPr txBox="1"/>
          <p:nvPr/>
        </p:nvSpPr>
        <p:spPr>
          <a:xfrm>
            <a:off x="5791184" y="44503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F6D14B-2BD3-49AC-B340-7EAC6616E948}"/>
              </a:ext>
            </a:extLst>
          </p:cNvPr>
          <p:cNvSpPr txBox="1"/>
          <p:nvPr/>
        </p:nvSpPr>
        <p:spPr>
          <a:xfrm>
            <a:off x="6683664" y="44503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CB2892-BEB5-4A86-B0AC-FB60F28DDE3F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5974888" y="4046816"/>
            <a:ext cx="3852" cy="403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FD79FA-5FEE-48B6-9E64-C24FF6599304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flipH="1">
            <a:off x="6867368" y="4046816"/>
            <a:ext cx="1" cy="403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6094BE-6F34-4545-8E33-E79F89134271}"/>
              </a:ext>
            </a:extLst>
          </p:cNvPr>
          <p:cNvSpPr txBox="1"/>
          <p:nvPr/>
        </p:nvSpPr>
        <p:spPr>
          <a:xfrm>
            <a:off x="7543696" y="443211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0923AD-B3B0-4CAE-8B5B-75DAB536D0B5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7727400" y="4046816"/>
            <a:ext cx="2890" cy="385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5D8-93DA-4E2B-AFB5-473F45A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B298-9724-4239-B2A9-30CC49D0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Add using rules for binary addition</a:t>
            </a:r>
          </a:p>
          <a:p>
            <a:r>
              <a:rPr lang="en-US" dirty="0"/>
              <a:t>Step 2: If 4-bit sum &lt;= 9, it is a valid BCD number.</a:t>
            </a:r>
          </a:p>
          <a:p>
            <a:r>
              <a:rPr lang="en-US" dirty="0"/>
              <a:t>Step 3: If a 4-bit sum &gt; 9, or if a carry out of 4-bit group generated, Add 6 (0110) to it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correction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76AA-F60D-477C-B367-9265FE1C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2E119-CE1E-4597-A717-0B296DDF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D91E0-1ABD-4864-8A0D-C18CE831D7AD}"/>
              </a:ext>
            </a:extLst>
          </p:cNvPr>
          <p:cNvSpPr txBox="1"/>
          <p:nvPr/>
        </p:nvSpPr>
        <p:spPr>
          <a:xfrm>
            <a:off x="3932432" y="45329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ED573-1EF0-4256-A208-37C6A2C112F5}"/>
              </a:ext>
            </a:extLst>
          </p:cNvPr>
          <p:cNvCxnSpPr>
            <a:cxnSpLocks/>
          </p:cNvCxnSpPr>
          <p:nvPr/>
        </p:nvCxnSpPr>
        <p:spPr>
          <a:xfrm>
            <a:off x="4119877" y="4994582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F8104C-33AA-4345-8C36-23AA8CEF5343}"/>
              </a:ext>
            </a:extLst>
          </p:cNvPr>
          <p:cNvSpPr txBox="1"/>
          <p:nvPr/>
        </p:nvSpPr>
        <p:spPr>
          <a:xfrm>
            <a:off x="4123077" y="423757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0110  0101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63C03-DFE9-4BC4-BCC3-CDBA5CA72E01}"/>
              </a:ext>
            </a:extLst>
          </p:cNvPr>
          <p:cNvSpPr txBox="1"/>
          <p:nvPr/>
        </p:nvSpPr>
        <p:spPr>
          <a:xfrm>
            <a:off x="4123077" y="453291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0011  0001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A71E7-7E8E-4604-8960-445B9A04C1FD}"/>
              </a:ext>
            </a:extLst>
          </p:cNvPr>
          <p:cNvSpPr txBox="1"/>
          <p:nvPr/>
        </p:nvSpPr>
        <p:spPr>
          <a:xfrm>
            <a:off x="4118277" y="499629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1001  0110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CC53D-8D88-4434-B693-21764E7BA8B7}"/>
              </a:ext>
            </a:extLst>
          </p:cNvPr>
          <p:cNvSpPr txBox="1"/>
          <p:nvPr/>
        </p:nvSpPr>
        <p:spPr>
          <a:xfrm>
            <a:off x="5973566" y="4531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E07502-1936-42BC-BFD2-C4E5519FA650}"/>
              </a:ext>
            </a:extLst>
          </p:cNvPr>
          <p:cNvCxnSpPr>
            <a:cxnSpLocks/>
          </p:cNvCxnSpPr>
          <p:nvPr/>
        </p:nvCxnSpPr>
        <p:spPr>
          <a:xfrm>
            <a:off x="6161011" y="4992930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445E54-E03D-4743-A3DB-A1AEB2177BF2}"/>
              </a:ext>
            </a:extLst>
          </p:cNvPr>
          <p:cNvSpPr txBox="1"/>
          <p:nvPr/>
        </p:nvSpPr>
        <p:spPr>
          <a:xfrm>
            <a:off x="6164211" y="42359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0110  0101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786E8-1976-440C-B41D-3C9118A46734}"/>
              </a:ext>
            </a:extLst>
          </p:cNvPr>
          <p:cNvSpPr txBox="1"/>
          <p:nvPr/>
        </p:nvSpPr>
        <p:spPr>
          <a:xfrm>
            <a:off x="6164211" y="453126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0001  0111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DF0D3-258A-42EC-A05C-C8B98504CFD5}"/>
              </a:ext>
            </a:extLst>
          </p:cNvPr>
          <p:cNvSpPr txBox="1"/>
          <p:nvPr/>
        </p:nvSpPr>
        <p:spPr>
          <a:xfrm>
            <a:off x="6159411" y="499464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0111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00"/>
                </a:highlight>
              </a:rPr>
              <a:t>1100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857B62-8344-4CC9-84AD-4BE2CAFF3625}"/>
              </a:ext>
            </a:extLst>
          </p:cNvPr>
          <p:cNvSpPr txBox="1"/>
          <p:nvPr/>
        </p:nvSpPr>
        <p:spPr>
          <a:xfrm>
            <a:off x="6919234" y="53123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75F5BA-DEFE-4FC6-9F4B-4615B5B0E28D}"/>
              </a:ext>
            </a:extLst>
          </p:cNvPr>
          <p:cNvSpPr txBox="1"/>
          <p:nvPr/>
        </p:nvSpPr>
        <p:spPr>
          <a:xfrm>
            <a:off x="6733389" y="5320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DA721-14E2-4138-AD07-B1B473DFC59B}"/>
              </a:ext>
            </a:extLst>
          </p:cNvPr>
          <p:cNvCxnSpPr>
            <a:cxnSpLocks/>
          </p:cNvCxnSpPr>
          <p:nvPr/>
        </p:nvCxnSpPr>
        <p:spPr>
          <a:xfrm>
            <a:off x="6161011" y="5780276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020731-2A61-4CA2-BD43-736CA0197BB3}"/>
              </a:ext>
            </a:extLst>
          </p:cNvPr>
          <p:cNvSpPr txBox="1"/>
          <p:nvPr/>
        </p:nvSpPr>
        <p:spPr>
          <a:xfrm>
            <a:off x="6159411" y="57740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1000  0010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EBF3EA-0604-4E3A-8CE8-A38F947C8BA1}"/>
              </a:ext>
            </a:extLst>
          </p:cNvPr>
          <p:cNvSpPr txBox="1"/>
          <p:nvPr/>
        </p:nvSpPr>
        <p:spPr>
          <a:xfrm>
            <a:off x="8042078" y="4531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8F3BF-ECB2-49BD-AB05-AED828D29AAF}"/>
              </a:ext>
            </a:extLst>
          </p:cNvPr>
          <p:cNvCxnSpPr>
            <a:cxnSpLocks/>
          </p:cNvCxnSpPr>
          <p:nvPr/>
        </p:nvCxnSpPr>
        <p:spPr>
          <a:xfrm>
            <a:off x="8229523" y="4992930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D1E5A6-37D2-4925-AC1F-BD0CCA95DEFF}"/>
              </a:ext>
            </a:extLst>
          </p:cNvPr>
          <p:cNvSpPr txBox="1"/>
          <p:nvPr/>
        </p:nvSpPr>
        <p:spPr>
          <a:xfrm>
            <a:off x="8232723" y="42359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0110  1000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4259B-A0C2-449B-ABAA-27B7DB169A8F}"/>
              </a:ext>
            </a:extLst>
          </p:cNvPr>
          <p:cNvSpPr txBox="1"/>
          <p:nvPr/>
        </p:nvSpPr>
        <p:spPr>
          <a:xfrm>
            <a:off x="8232723" y="453126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0001  1001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6C489D-6E39-4853-9B2A-D4F20CE8147C}"/>
              </a:ext>
            </a:extLst>
          </p:cNvPr>
          <p:cNvSpPr txBox="1"/>
          <p:nvPr/>
        </p:nvSpPr>
        <p:spPr>
          <a:xfrm>
            <a:off x="8227923" y="499464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1000  0001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830E4F-5CE9-49EF-9DD9-5F236B27AB9B}"/>
              </a:ext>
            </a:extLst>
          </p:cNvPr>
          <p:cNvSpPr txBox="1"/>
          <p:nvPr/>
        </p:nvSpPr>
        <p:spPr>
          <a:xfrm>
            <a:off x="8987746" y="53123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3647E-160D-43D9-BBFB-991E0B1D5105}"/>
              </a:ext>
            </a:extLst>
          </p:cNvPr>
          <p:cNvSpPr txBox="1"/>
          <p:nvPr/>
        </p:nvSpPr>
        <p:spPr>
          <a:xfrm>
            <a:off x="8801901" y="5320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7CCB09-EB8A-4545-82FA-9FAA77EF306E}"/>
              </a:ext>
            </a:extLst>
          </p:cNvPr>
          <p:cNvCxnSpPr>
            <a:cxnSpLocks/>
          </p:cNvCxnSpPr>
          <p:nvPr/>
        </p:nvCxnSpPr>
        <p:spPr>
          <a:xfrm>
            <a:off x="8229523" y="5780276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C3D237-B803-4319-B6C4-5656CDC7E33A}"/>
              </a:ext>
            </a:extLst>
          </p:cNvPr>
          <p:cNvSpPr txBox="1"/>
          <p:nvPr/>
        </p:nvSpPr>
        <p:spPr>
          <a:xfrm>
            <a:off x="8227923" y="578199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1000  0111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09A9E6-2FF8-4329-AA09-DE658A147E45}"/>
              </a:ext>
            </a:extLst>
          </p:cNvPr>
          <p:cNvSpPr txBox="1"/>
          <p:nvPr/>
        </p:nvSpPr>
        <p:spPr>
          <a:xfrm>
            <a:off x="8686758" y="39219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48D0FA4-09E2-4722-9D5C-7F12BC28041E}"/>
              </a:ext>
            </a:extLst>
          </p:cNvPr>
          <p:cNvSpPr/>
          <p:nvPr/>
        </p:nvSpPr>
        <p:spPr>
          <a:xfrm>
            <a:off x="8855564" y="3727988"/>
            <a:ext cx="252248" cy="246373"/>
          </a:xfrm>
          <a:custGeom>
            <a:avLst/>
            <a:gdLst>
              <a:gd name="connsiteX0" fmla="*/ 252248 w 252248"/>
              <a:gd name="connsiteY0" fmla="*/ 246373 h 246373"/>
              <a:gd name="connsiteX1" fmla="*/ 157655 w 252248"/>
              <a:gd name="connsiteY1" fmla="*/ 25656 h 246373"/>
              <a:gd name="connsiteX2" fmla="*/ 110359 w 252248"/>
              <a:gd name="connsiteY2" fmla="*/ 25656 h 246373"/>
              <a:gd name="connsiteX3" fmla="*/ 0 w 252248"/>
              <a:gd name="connsiteY3" fmla="*/ 214842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48" h="246373">
                <a:moveTo>
                  <a:pt x="252248" y="246373"/>
                </a:moveTo>
                <a:cubicBezTo>
                  <a:pt x="216775" y="154407"/>
                  <a:pt x="181303" y="62442"/>
                  <a:pt x="157655" y="25656"/>
                </a:cubicBezTo>
                <a:cubicBezTo>
                  <a:pt x="134007" y="-11130"/>
                  <a:pt x="136635" y="-5875"/>
                  <a:pt x="110359" y="25656"/>
                </a:cubicBezTo>
                <a:cubicBezTo>
                  <a:pt x="84083" y="57187"/>
                  <a:pt x="42041" y="136014"/>
                  <a:pt x="0" y="21484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8" grpId="0"/>
      <p:bldP spid="24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5D8-93DA-4E2B-AFB5-473F45A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B298-9724-4239-B2A9-30CC49D0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Subtract using rules for binary addition</a:t>
            </a:r>
          </a:p>
          <a:p>
            <a:r>
              <a:rPr lang="en-US" dirty="0"/>
              <a:t>Step 2: If 4-bit difference &lt;= 9, it is a valid BCD number.</a:t>
            </a:r>
          </a:p>
          <a:p>
            <a:r>
              <a:rPr lang="en-US" dirty="0"/>
              <a:t>Step 3: If a 4-bit sum &gt; 9, or if a carry out of 4-bit group generated, Add 6 (0110) to it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correction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76AA-F60D-477C-B367-9265FE1C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2E119-CE1E-4597-A717-0B296DDF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D91E0-1ABD-4864-8A0D-C18CE831D7AD}"/>
              </a:ext>
            </a:extLst>
          </p:cNvPr>
          <p:cNvSpPr txBox="1"/>
          <p:nvPr/>
        </p:nvSpPr>
        <p:spPr>
          <a:xfrm>
            <a:off x="3932432" y="45329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ED573-1EF0-4256-A208-37C6A2C112F5}"/>
              </a:ext>
            </a:extLst>
          </p:cNvPr>
          <p:cNvCxnSpPr>
            <a:cxnSpLocks/>
          </p:cNvCxnSpPr>
          <p:nvPr/>
        </p:nvCxnSpPr>
        <p:spPr>
          <a:xfrm>
            <a:off x="4119877" y="4994582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F8104C-33AA-4345-8C36-23AA8CEF5343}"/>
              </a:ext>
            </a:extLst>
          </p:cNvPr>
          <p:cNvSpPr txBox="1"/>
          <p:nvPr/>
        </p:nvSpPr>
        <p:spPr>
          <a:xfrm>
            <a:off x="4123077" y="423757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0110  0101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63C03-DFE9-4BC4-BCC3-CDBA5CA72E01}"/>
              </a:ext>
            </a:extLst>
          </p:cNvPr>
          <p:cNvSpPr txBox="1"/>
          <p:nvPr/>
        </p:nvSpPr>
        <p:spPr>
          <a:xfrm>
            <a:off x="4123077" y="453291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0011  0001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A71E7-7E8E-4604-8960-445B9A04C1FD}"/>
              </a:ext>
            </a:extLst>
          </p:cNvPr>
          <p:cNvSpPr txBox="1"/>
          <p:nvPr/>
        </p:nvSpPr>
        <p:spPr>
          <a:xfrm>
            <a:off x="4118277" y="499629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0011  0100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CC53D-8D88-4434-B693-21764E7BA8B7}"/>
              </a:ext>
            </a:extLst>
          </p:cNvPr>
          <p:cNvSpPr txBox="1"/>
          <p:nvPr/>
        </p:nvSpPr>
        <p:spPr>
          <a:xfrm>
            <a:off x="5973566" y="4531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E07502-1936-42BC-BFD2-C4E5519FA650}"/>
              </a:ext>
            </a:extLst>
          </p:cNvPr>
          <p:cNvCxnSpPr>
            <a:cxnSpLocks/>
          </p:cNvCxnSpPr>
          <p:nvPr/>
        </p:nvCxnSpPr>
        <p:spPr>
          <a:xfrm>
            <a:off x="6161011" y="4992930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445E54-E03D-4743-A3DB-A1AEB2177BF2}"/>
              </a:ext>
            </a:extLst>
          </p:cNvPr>
          <p:cNvSpPr txBox="1"/>
          <p:nvPr/>
        </p:nvSpPr>
        <p:spPr>
          <a:xfrm>
            <a:off x="6164211" y="42359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0110  0101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786E8-1976-440C-B41D-3C9118A46734}"/>
              </a:ext>
            </a:extLst>
          </p:cNvPr>
          <p:cNvSpPr txBox="1"/>
          <p:nvPr/>
        </p:nvSpPr>
        <p:spPr>
          <a:xfrm>
            <a:off x="6164211" y="453126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0001  0111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DF0D3-258A-42EC-A05C-C8B98504CFD5}"/>
              </a:ext>
            </a:extLst>
          </p:cNvPr>
          <p:cNvSpPr txBox="1"/>
          <p:nvPr/>
        </p:nvSpPr>
        <p:spPr>
          <a:xfrm>
            <a:off x="6159411" y="499464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0100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00"/>
                </a:highlight>
              </a:rPr>
              <a:t>1110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857B62-8344-4CC9-84AD-4BE2CAFF3625}"/>
              </a:ext>
            </a:extLst>
          </p:cNvPr>
          <p:cNvSpPr txBox="1"/>
          <p:nvPr/>
        </p:nvSpPr>
        <p:spPr>
          <a:xfrm>
            <a:off x="6919234" y="53123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75F5BA-DEFE-4FC6-9F4B-4615B5B0E28D}"/>
              </a:ext>
            </a:extLst>
          </p:cNvPr>
          <p:cNvSpPr txBox="1"/>
          <p:nvPr/>
        </p:nvSpPr>
        <p:spPr>
          <a:xfrm>
            <a:off x="6733389" y="5320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DA721-14E2-4138-AD07-B1B473DFC59B}"/>
              </a:ext>
            </a:extLst>
          </p:cNvPr>
          <p:cNvCxnSpPr>
            <a:cxnSpLocks/>
          </p:cNvCxnSpPr>
          <p:nvPr/>
        </p:nvCxnSpPr>
        <p:spPr>
          <a:xfrm>
            <a:off x="6161011" y="5780276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020731-2A61-4CA2-BD43-736CA0197BB3}"/>
              </a:ext>
            </a:extLst>
          </p:cNvPr>
          <p:cNvSpPr txBox="1"/>
          <p:nvPr/>
        </p:nvSpPr>
        <p:spPr>
          <a:xfrm>
            <a:off x="6159411" y="57740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1000  1000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EBF3EA-0604-4E3A-8CE8-A38F947C8BA1}"/>
              </a:ext>
            </a:extLst>
          </p:cNvPr>
          <p:cNvSpPr txBox="1"/>
          <p:nvPr/>
        </p:nvSpPr>
        <p:spPr>
          <a:xfrm>
            <a:off x="8042078" y="4531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8F3BF-ECB2-49BD-AB05-AED828D29AAF}"/>
              </a:ext>
            </a:extLst>
          </p:cNvPr>
          <p:cNvCxnSpPr>
            <a:cxnSpLocks/>
          </p:cNvCxnSpPr>
          <p:nvPr/>
        </p:nvCxnSpPr>
        <p:spPr>
          <a:xfrm>
            <a:off x="8229523" y="4992930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D1E5A6-37D2-4925-AC1F-BD0CCA95DEFF}"/>
              </a:ext>
            </a:extLst>
          </p:cNvPr>
          <p:cNvSpPr txBox="1"/>
          <p:nvPr/>
        </p:nvSpPr>
        <p:spPr>
          <a:xfrm>
            <a:off x="8232723" y="42359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0110  0010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4259B-A0C2-449B-ABAA-27B7DB169A8F}"/>
              </a:ext>
            </a:extLst>
          </p:cNvPr>
          <p:cNvSpPr txBox="1"/>
          <p:nvPr/>
        </p:nvSpPr>
        <p:spPr>
          <a:xfrm>
            <a:off x="8232723" y="453126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0001  1001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6C489D-6E39-4853-9B2A-D4F20CE8147C}"/>
              </a:ext>
            </a:extLst>
          </p:cNvPr>
          <p:cNvSpPr txBox="1"/>
          <p:nvPr/>
        </p:nvSpPr>
        <p:spPr>
          <a:xfrm>
            <a:off x="8227923" y="499464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0100  1001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830E4F-5CE9-49EF-9DD9-5F236B27AB9B}"/>
              </a:ext>
            </a:extLst>
          </p:cNvPr>
          <p:cNvSpPr txBox="1"/>
          <p:nvPr/>
        </p:nvSpPr>
        <p:spPr>
          <a:xfrm>
            <a:off x="8987746" y="53123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3647E-160D-43D9-BBFB-991E0B1D5105}"/>
              </a:ext>
            </a:extLst>
          </p:cNvPr>
          <p:cNvSpPr txBox="1"/>
          <p:nvPr/>
        </p:nvSpPr>
        <p:spPr>
          <a:xfrm>
            <a:off x="8801901" y="5320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7CCB09-EB8A-4545-82FA-9FAA77EF306E}"/>
              </a:ext>
            </a:extLst>
          </p:cNvPr>
          <p:cNvCxnSpPr>
            <a:cxnSpLocks/>
          </p:cNvCxnSpPr>
          <p:nvPr/>
        </p:nvCxnSpPr>
        <p:spPr>
          <a:xfrm>
            <a:off x="8229523" y="5780276"/>
            <a:ext cx="15696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C3D237-B803-4319-B6C4-5656CDC7E33A}"/>
              </a:ext>
            </a:extLst>
          </p:cNvPr>
          <p:cNvSpPr txBox="1"/>
          <p:nvPr/>
        </p:nvSpPr>
        <p:spPr>
          <a:xfrm>
            <a:off x="8227923" y="578199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0100  0011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09A9E6-2FF8-4329-AA09-DE658A147E45}"/>
              </a:ext>
            </a:extLst>
          </p:cNvPr>
          <p:cNvSpPr txBox="1"/>
          <p:nvPr/>
        </p:nvSpPr>
        <p:spPr>
          <a:xfrm>
            <a:off x="8971980" y="3940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48D0FA4-09E2-4722-9D5C-7F12BC28041E}"/>
              </a:ext>
            </a:extLst>
          </p:cNvPr>
          <p:cNvSpPr/>
          <p:nvPr/>
        </p:nvSpPr>
        <p:spPr>
          <a:xfrm>
            <a:off x="8987746" y="3775525"/>
            <a:ext cx="252248" cy="246373"/>
          </a:xfrm>
          <a:custGeom>
            <a:avLst/>
            <a:gdLst>
              <a:gd name="connsiteX0" fmla="*/ 252248 w 252248"/>
              <a:gd name="connsiteY0" fmla="*/ 246373 h 246373"/>
              <a:gd name="connsiteX1" fmla="*/ 157655 w 252248"/>
              <a:gd name="connsiteY1" fmla="*/ 25656 h 246373"/>
              <a:gd name="connsiteX2" fmla="*/ 110359 w 252248"/>
              <a:gd name="connsiteY2" fmla="*/ 25656 h 246373"/>
              <a:gd name="connsiteX3" fmla="*/ 0 w 252248"/>
              <a:gd name="connsiteY3" fmla="*/ 214842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48" h="246373">
                <a:moveTo>
                  <a:pt x="252248" y="246373"/>
                </a:moveTo>
                <a:cubicBezTo>
                  <a:pt x="216775" y="154407"/>
                  <a:pt x="181303" y="62442"/>
                  <a:pt x="157655" y="25656"/>
                </a:cubicBezTo>
                <a:cubicBezTo>
                  <a:pt x="134007" y="-11130"/>
                  <a:pt x="136635" y="-5875"/>
                  <a:pt x="110359" y="25656"/>
                </a:cubicBezTo>
                <a:cubicBezTo>
                  <a:pt x="84083" y="57187"/>
                  <a:pt x="42041" y="136014"/>
                  <a:pt x="0" y="214842"/>
                </a:cubicBezTo>
              </a:path>
            </a:pathLst>
          </a:custGeom>
          <a:noFill/>
          <a:ln>
            <a:tailEnd type="stealth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8" grpId="0"/>
      <p:bldP spid="24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773-7753-4493-B59D-FB53AED8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6064-9A8B-49D8-A5DE-D608A308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Unweighted &amp; Non-arithmetic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No specific weights assigned to the bit positions!</a:t>
            </a:r>
          </a:p>
          <a:p>
            <a:r>
              <a:rPr lang="en-US" dirty="0"/>
              <a:t>Most important feature:</a:t>
            </a:r>
          </a:p>
          <a:p>
            <a:pPr lvl="1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1-bit change</a:t>
            </a:r>
            <a:r>
              <a:rPr lang="en-US" dirty="0"/>
              <a:t> from one code word to next in sequence!</a:t>
            </a:r>
          </a:p>
          <a:p>
            <a:r>
              <a:rPr lang="en-US" dirty="0"/>
              <a:t>Has many applications:</a:t>
            </a:r>
          </a:p>
          <a:p>
            <a:pPr lvl="1"/>
            <a:r>
              <a:rPr lang="en-US" dirty="0"/>
              <a:t>Whenever </a:t>
            </a:r>
            <a:r>
              <a:rPr lang="en-US" dirty="0">
                <a:solidFill>
                  <a:srgbClr val="FF0000"/>
                </a:solidFill>
              </a:rPr>
              <a:t>error susceptibility increases with number of bit changes</a:t>
            </a:r>
            <a:r>
              <a:rPr lang="en-US" dirty="0"/>
              <a:t> between adjacent numbers in a sequence!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1F7A6-C07E-41F3-92D5-E7567808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A646-B75A-4BFE-AFAA-5B35347F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7F1DDC-F080-47A2-9068-683C08A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Four-bit</a:t>
            </a:r>
            <a:br>
              <a:rPr lang="en-US" dirty="0"/>
            </a:br>
            <a:r>
              <a:rPr lang="en-US" dirty="0"/>
              <a:t>Gray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F6E9A-B541-4543-A413-3A9D119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C6321-C8BC-456C-8DBC-FCAE4062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AB36-7D0D-4F7D-9E84-4364B88E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545E8F9E-5347-4111-84C3-68D498419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493181"/>
              </p:ext>
            </p:extLst>
          </p:nvPr>
        </p:nvGraphicFramePr>
        <p:xfrm>
          <a:off x="5344511" y="241865"/>
          <a:ext cx="5647255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655">
                  <a:extLst>
                    <a:ext uri="{9D8B030D-6E8A-4147-A177-3AD203B41FA5}">
                      <a16:colId xmlns:a16="http://schemas.microsoft.com/office/drawing/2014/main" val="4150501453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58111042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3291867450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731486277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767813628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1186462830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1492330207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549594591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431471601"/>
                    </a:ext>
                  </a:extLst>
                </a:gridCol>
              </a:tblGrid>
              <a:tr h="14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Gray Code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176129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7871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4268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892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6209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7889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3391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93629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4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8189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364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5816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19453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609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622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45653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445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7610B8-FE31-41C8-B67E-063499DF9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37109"/>
              </p:ext>
            </p:extLst>
          </p:nvPr>
        </p:nvGraphicFramePr>
        <p:xfrm>
          <a:off x="5344510" y="241865"/>
          <a:ext cx="5647255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655">
                  <a:extLst>
                    <a:ext uri="{9D8B030D-6E8A-4147-A177-3AD203B41FA5}">
                      <a16:colId xmlns:a16="http://schemas.microsoft.com/office/drawing/2014/main" val="385214670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803341734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705953074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1532681998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3260766861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168116247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3943426652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588309746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236296014"/>
                    </a:ext>
                  </a:extLst>
                </a:gridCol>
              </a:tblGrid>
              <a:tr h="14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Gray Code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96206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48296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501743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654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7854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6392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322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7688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4612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2175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9807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2835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8958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5634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92154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350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813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40A700-82F2-405F-9CC7-50940B79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8683"/>
              </p:ext>
            </p:extLst>
          </p:nvPr>
        </p:nvGraphicFramePr>
        <p:xfrm>
          <a:off x="5344510" y="241865"/>
          <a:ext cx="5647255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655">
                  <a:extLst>
                    <a:ext uri="{9D8B030D-6E8A-4147-A177-3AD203B41FA5}">
                      <a16:colId xmlns:a16="http://schemas.microsoft.com/office/drawing/2014/main" val="385214670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803341734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705953074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1532681998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3260766861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168116247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3943426652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588309746"/>
                    </a:ext>
                  </a:extLst>
                </a:gridCol>
                <a:gridCol w="461325">
                  <a:extLst>
                    <a:ext uri="{9D8B030D-6E8A-4147-A177-3AD203B41FA5}">
                      <a16:colId xmlns:a16="http://schemas.microsoft.com/office/drawing/2014/main" val="2236296014"/>
                    </a:ext>
                  </a:extLst>
                </a:gridCol>
              </a:tblGrid>
              <a:tr h="14826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Gray Code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96206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48296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501743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654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7854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6392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322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7688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4612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21751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9807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28350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89588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56347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92154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35085"/>
                  </a:ext>
                </a:extLst>
              </a:tr>
              <a:tr h="35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81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BE9668-6C7F-4949-8A8A-2272F2346F8A}"/>
              </a:ext>
            </a:extLst>
          </p:cNvPr>
          <p:cNvSpPr/>
          <p:nvPr/>
        </p:nvSpPr>
        <p:spPr>
          <a:xfrm>
            <a:off x="8779052" y="991649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E2F99-F2DD-47E7-A1E6-3E6ECAAD0339}"/>
              </a:ext>
            </a:extLst>
          </p:cNvPr>
          <p:cNvSpPr/>
          <p:nvPr/>
        </p:nvSpPr>
        <p:spPr>
          <a:xfrm>
            <a:off x="8321536" y="991649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AA00E-5CE6-4274-B50B-617D49C62169}"/>
              </a:ext>
            </a:extLst>
          </p:cNvPr>
          <p:cNvSpPr/>
          <p:nvPr/>
        </p:nvSpPr>
        <p:spPr>
          <a:xfrm>
            <a:off x="8779052" y="4628229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9D8E5E-B3E0-491D-B443-89C0605D1B71}"/>
              </a:ext>
            </a:extLst>
          </p:cNvPr>
          <p:cNvSpPr/>
          <p:nvPr/>
        </p:nvSpPr>
        <p:spPr>
          <a:xfrm>
            <a:off x="8321536" y="4628229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5DFC2-7D54-4E0D-9BD2-F4212801330D}"/>
              </a:ext>
            </a:extLst>
          </p:cNvPr>
          <p:cNvSpPr/>
          <p:nvPr/>
        </p:nvSpPr>
        <p:spPr>
          <a:xfrm>
            <a:off x="7854651" y="4628229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B9A99-B07A-4437-B049-6231F6FB1BAB}"/>
              </a:ext>
            </a:extLst>
          </p:cNvPr>
          <p:cNvSpPr/>
          <p:nvPr/>
        </p:nvSpPr>
        <p:spPr>
          <a:xfrm>
            <a:off x="8779052" y="3169528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CD3B6D-926C-4EF6-A122-45C521575FBE}"/>
              </a:ext>
            </a:extLst>
          </p:cNvPr>
          <p:cNvSpPr/>
          <p:nvPr/>
        </p:nvSpPr>
        <p:spPr>
          <a:xfrm>
            <a:off x="8321536" y="3169528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8C979-120B-4F5E-9AB8-C9832540EDE0}"/>
              </a:ext>
            </a:extLst>
          </p:cNvPr>
          <p:cNvSpPr/>
          <p:nvPr/>
        </p:nvSpPr>
        <p:spPr>
          <a:xfrm>
            <a:off x="7854651" y="3169528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17BF4-40DA-4BAD-9D5C-F794E69D2B13}"/>
              </a:ext>
            </a:extLst>
          </p:cNvPr>
          <p:cNvSpPr/>
          <p:nvPr/>
        </p:nvSpPr>
        <p:spPr>
          <a:xfrm>
            <a:off x="7393531" y="3169528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57B4-7786-4B70-9488-5F94F13C6558}"/>
              </a:ext>
            </a:extLst>
          </p:cNvPr>
          <p:cNvSpPr/>
          <p:nvPr/>
        </p:nvSpPr>
        <p:spPr>
          <a:xfrm>
            <a:off x="8779052" y="2077495"/>
            <a:ext cx="270355" cy="745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238D9-2898-4F93-9279-4D627F2E0853}"/>
              </a:ext>
            </a:extLst>
          </p:cNvPr>
          <p:cNvSpPr/>
          <p:nvPr/>
        </p:nvSpPr>
        <p:spPr>
          <a:xfrm>
            <a:off x="10161163" y="991649"/>
            <a:ext cx="270355" cy="7457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D23E7-91A8-46E5-B7B3-C73DD4E6B9AC}"/>
              </a:ext>
            </a:extLst>
          </p:cNvPr>
          <p:cNvSpPr/>
          <p:nvPr/>
        </p:nvSpPr>
        <p:spPr>
          <a:xfrm>
            <a:off x="10644039" y="2077495"/>
            <a:ext cx="270355" cy="7457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49E1FF-14FF-4D53-A0EF-C0F7B4B48279}"/>
              </a:ext>
            </a:extLst>
          </p:cNvPr>
          <p:cNvSpPr/>
          <p:nvPr/>
        </p:nvSpPr>
        <p:spPr>
          <a:xfrm>
            <a:off x="9236568" y="3169528"/>
            <a:ext cx="270355" cy="7457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2D7B3-74AE-4C31-8DA1-B70D55D6452F}"/>
              </a:ext>
            </a:extLst>
          </p:cNvPr>
          <p:cNvSpPr/>
          <p:nvPr/>
        </p:nvSpPr>
        <p:spPr>
          <a:xfrm>
            <a:off x="9702932" y="4631644"/>
            <a:ext cx="270355" cy="7457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DF881-CB01-4C6C-8FE3-5950E6E2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Binary </a:t>
            </a:r>
            <a:r>
              <a:rPr lang="en-US" dirty="0">
                <a:sym typeface="Wingdings" panose="05000000000000000000" pitchFamily="2" charset="2"/>
              </a:rPr>
              <a:t> Gray Code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D05C7-9B2F-4C25-BCA2-D078CF55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: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Most significant bit (MSB) in Gray code is same as corresponding MSB in binary.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Going from left to right, add each adjacent pair of binary code bits to get next Gray code bit. Discard carries.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Convert 10110</a:t>
            </a:r>
            <a:r>
              <a:rPr lang="en-US" baseline="-25000" dirty="0"/>
              <a:t>2 </a:t>
            </a:r>
            <a:r>
              <a:rPr lang="en-US" dirty="0"/>
              <a:t>to Gray code.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2608-A70D-4117-8402-9E9CBC0B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4350-EBD6-4826-88E2-D27AF7CF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27C55-F0A9-47EF-9A8E-E332F0C335B3}"/>
              </a:ext>
            </a:extLst>
          </p:cNvPr>
          <p:cNvSpPr txBox="1"/>
          <p:nvPr/>
        </p:nvSpPr>
        <p:spPr>
          <a:xfrm>
            <a:off x="4193628" y="47927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0A9FC-7029-421B-802D-8E7227F2DBDA}"/>
              </a:ext>
            </a:extLst>
          </p:cNvPr>
          <p:cNvSpPr txBox="1"/>
          <p:nvPr/>
        </p:nvSpPr>
        <p:spPr>
          <a:xfrm>
            <a:off x="5632268" y="47927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3A31F-EF83-4C00-87A8-61EAE25B7027}"/>
              </a:ext>
            </a:extLst>
          </p:cNvPr>
          <p:cNvSpPr txBox="1"/>
          <p:nvPr/>
        </p:nvSpPr>
        <p:spPr>
          <a:xfrm>
            <a:off x="4193628" y="5641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66B90-EA76-4DE5-89AE-961E57B6C329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5280356" y="5054327"/>
            <a:ext cx="351912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7D0844-7CD2-484F-B0A6-F99B6B3E3988}"/>
              </a:ext>
            </a:extLst>
          </p:cNvPr>
          <p:cNvSpPr txBox="1"/>
          <p:nvPr/>
        </p:nvSpPr>
        <p:spPr>
          <a:xfrm>
            <a:off x="4912948" y="4792717"/>
            <a:ext cx="36740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CBF16F-8BF1-443A-9485-80E4DCA954B0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4561036" y="5054327"/>
            <a:ext cx="351912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81C8E2-00CC-4459-82D9-F93DCF0813A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377332" y="5315937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1CA395-B631-46B5-A1F6-DD87C33F80B6}"/>
              </a:ext>
            </a:extLst>
          </p:cNvPr>
          <p:cNvSpPr txBox="1"/>
          <p:nvPr/>
        </p:nvSpPr>
        <p:spPr>
          <a:xfrm>
            <a:off x="5632268" y="5641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9B968B-7BF4-4552-A1D0-5D5B629955E7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5815972" y="5315937"/>
            <a:ext cx="0" cy="3252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087D54-A498-44F3-B455-B89C25ADDEAD}"/>
              </a:ext>
            </a:extLst>
          </p:cNvPr>
          <p:cNvSpPr txBox="1"/>
          <p:nvPr/>
        </p:nvSpPr>
        <p:spPr>
          <a:xfrm>
            <a:off x="7070907" y="478962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16DA21-8724-46B2-A37E-D3B51DB6037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6718995" y="5051233"/>
            <a:ext cx="351912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BF7141-7B7E-4539-8D9B-ED3D00B0CB91}"/>
              </a:ext>
            </a:extLst>
          </p:cNvPr>
          <p:cNvSpPr txBox="1"/>
          <p:nvPr/>
        </p:nvSpPr>
        <p:spPr>
          <a:xfrm>
            <a:off x="6351587" y="4789623"/>
            <a:ext cx="367408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17ADD5-4961-4CEF-AB11-3D8A62198841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5999676" y="5051233"/>
            <a:ext cx="351911" cy="3094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09345E-42D2-462D-8323-35A1CEF33459}"/>
              </a:ext>
            </a:extLst>
          </p:cNvPr>
          <p:cNvSpPr txBox="1"/>
          <p:nvPr/>
        </p:nvSpPr>
        <p:spPr>
          <a:xfrm>
            <a:off x="7070907" y="563812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BE245A-8506-453A-B561-ADA85DB45869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254611" y="5312843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37682C-1B7E-499E-9A30-BA8F7322E7F6}"/>
              </a:ext>
            </a:extLst>
          </p:cNvPr>
          <p:cNvSpPr txBox="1"/>
          <p:nvPr/>
        </p:nvSpPr>
        <p:spPr>
          <a:xfrm>
            <a:off x="8504609" y="478962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B07529-1F28-4199-B454-9B8FFD504E79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8152697" y="5051233"/>
            <a:ext cx="351912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20275C-012D-42D0-8198-5480BCAB9FD7}"/>
              </a:ext>
            </a:extLst>
          </p:cNvPr>
          <p:cNvSpPr txBox="1"/>
          <p:nvPr/>
        </p:nvSpPr>
        <p:spPr>
          <a:xfrm>
            <a:off x="7785289" y="4789623"/>
            <a:ext cx="367408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FCE0D9-C7FD-4B81-8C83-924CB3267655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7438315" y="5051233"/>
            <a:ext cx="346974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3E847DF-0127-42AD-B98A-EBDA63BD3DF8}"/>
              </a:ext>
            </a:extLst>
          </p:cNvPr>
          <p:cNvSpPr txBox="1"/>
          <p:nvPr/>
        </p:nvSpPr>
        <p:spPr>
          <a:xfrm>
            <a:off x="8504609" y="563812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056A26-FC71-46AE-9F6F-A00556DF2F0F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8688313" y="5312843"/>
            <a:ext cx="0" cy="3252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3E3550-8A47-4CC0-8EC8-62F064D13297}"/>
              </a:ext>
            </a:extLst>
          </p:cNvPr>
          <p:cNvSpPr txBox="1"/>
          <p:nvPr/>
        </p:nvSpPr>
        <p:spPr>
          <a:xfrm>
            <a:off x="9938311" y="47896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305E8D-A9CC-48F6-8BF5-5C8C08273518}"/>
              </a:ext>
            </a:extLst>
          </p:cNvPr>
          <p:cNvCxnSpPr>
            <a:cxnSpLocks/>
            <a:stCxn id="65" idx="3"/>
            <a:endCxn id="63" idx="1"/>
          </p:cNvCxnSpPr>
          <p:nvPr/>
        </p:nvCxnSpPr>
        <p:spPr>
          <a:xfrm>
            <a:off x="9586399" y="5051233"/>
            <a:ext cx="351912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7B57E5-33D6-46B0-95D7-2E9470C68990}"/>
              </a:ext>
            </a:extLst>
          </p:cNvPr>
          <p:cNvSpPr txBox="1"/>
          <p:nvPr/>
        </p:nvSpPr>
        <p:spPr>
          <a:xfrm>
            <a:off x="9218991" y="4789623"/>
            <a:ext cx="367408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22079F-9A19-42B2-8A52-25BBE9F606AA}"/>
              </a:ext>
            </a:extLst>
          </p:cNvPr>
          <p:cNvCxnSpPr>
            <a:cxnSpLocks/>
            <a:stCxn id="49" idx="3"/>
            <a:endCxn id="65" idx="1"/>
          </p:cNvCxnSpPr>
          <p:nvPr/>
        </p:nvCxnSpPr>
        <p:spPr>
          <a:xfrm>
            <a:off x="8872017" y="5051233"/>
            <a:ext cx="34697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08658B-B57B-431D-9B54-9F97BD278E33}"/>
              </a:ext>
            </a:extLst>
          </p:cNvPr>
          <p:cNvSpPr txBox="1"/>
          <p:nvPr/>
        </p:nvSpPr>
        <p:spPr>
          <a:xfrm>
            <a:off x="9938311" y="5638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C4C40E-8E69-43C3-ACE5-18E69686DF7A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0122015" y="5312843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  <p:bldP spid="14" grpId="0"/>
      <p:bldP spid="21" grpId="0" animBg="1"/>
      <p:bldP spid="36" grpId="0"/>
      <p:bldP spid="41" grpId="0"/>
      <p:bldP spid="43" grpId="0" animBg="1"/>
      <p:bldP spid="45" grpId="0"/>
      <p:bldP spid="49" grpId="0"/>
      <p:bldP spid="51" grpId="0" animBg="1"/>
      <p:bldP spid="53" grpId="0"/>
      <p:bldP spid="63" grpId="0"/>
      <p:bldP spid="65" grpId="0" animBg="1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DF881-CB01-4C6C-8FE3-5950E6E2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Gray Code </a:t>
            </a:r>
            <a:r>
              <a:rPr lang="en-US" dirty="0">
                <a:sym typeface="Wingdings" panose="05000000000000000000" pitchFamily="2" charset="2"/>
              </a:rPr>
              <a:t> Binary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D05C7-9B2F-4C25-BCA2-D078CF55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: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Most significant bit in binary code is the same as corresponding bit in the Gray code.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Add each binary code bit generated to Gray code bit in next adjacent position. Discard carries.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Convert Gray code 11011</a:t>
            </a:r>
            <a:r>
              <a:rPr lang="en-US" baseline="-25000" dirty="0"/>
              <a:t> </a:t>
            </a:r>
            <a:r>
              <a:rPr lang="en-US" dirty="0"/>
              <a:t>to binary.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2608-A70D-4117-8402-9E9CBC0B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4350-EBD6-4826-88E2-D27AF7CF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27C55-F0A9-47EF-9A8E-E332F0C335B3}"/>
              </a:ext>
            </a:extLst>
          </p:cNvPr>
          <p:cNvSpPr txBox="1"/>
          <p:nvPr/>
        </p:nvSpPr>
        <p:spPr>
          <a:xfrm>
            <a:off x="4193628" y="47927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0A9FC-7029-421B-802D-8E7227F2DBDA}"/>
              </a:ext>
            </a:extLst>
          </p:cNvPr>
          <p:cNvSpPr txBox="1"/>
          <p:nvPr/>
        </p:nvSpPr>
        <p:spPr>
          <a:xfrm>
            <a:off x="5632268" y="47927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3A31F-EF83-4C00-87A8-61EAE25B7027}"/>
              </a:ext>
            </a:extLst>
          </p:cNvPr>
          <p:cNvSpPr txBox="1"/>
          <p:nvPr/>
        </p:nvSpPr>
        <p:spPr>
          <a:xfrm>
            <a:off x="4193628" y="5641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66B90-EA76-4DE5-89AE-961E57B6C329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5285294" y="5054327"/>
            <a:ext cx="346974" cy="421157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7D0844-7CD2-484F-B0A6-F99B6B3E3988}"/>
              </a:ext>
            </a:extLst>
          </p:cNvPr>
          <p:cNvSpPr txBox="1"/>
          <p:nvPr/>
        </p:nvSpPr>
        <p:spPr>
          <a:xfrm>
            <a:off x="4917886" y="5213874"/>
            <a:ext cx="36740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CBF16F-8BF1-443A-9485-80E4DCA954B0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4561036" y="5475484"/>
            <a:ext cx="356850" cy="427345"/>
          </a:xfrm>
          <a:prstGeom prst="straightConnector1">
            <a:avLst/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81C8E2-00CC-4459-82D9-F93DCF0813A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377332" y="5315937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1CA395-B631-46B5-A1F6-DD87C33F80B6}"/>
              </a:ext>
            </a:extLst>
          </p:cNvPr>
          <p:cNvSpPr txBox="1"/>
          <p:nvPr/>
        </p:nvSpPr>
        <p:spPr>
          <a:xfrm>
            <a:off x="5632268" y="5641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9B968B-7BF4-4552-A1D0-5D5B629955E7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5815972" y="5315937"/>
            <a:ext cx="0" cy="3252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087D54-A498-44F3-B455-B89C25ADDEAD}"/>
              </a:ext>
            </a:extLst>
          </p:cNvPr>
          <p:cNvSpPr txBox="1"/>
          <p:nvPr/>
        </p:nvSpPr>
        <p:spPr>
          <a:xfrm>
            <a:off x="7070907" y="478962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16DA21-8724-46B2-A37E-D3B51DB6037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6718995" y="5051233"/>
            <a:ext cx="351912" cy="424251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BF7141-7B7E-4539-8D9B-ED3D00B0CB91}"/>
              </a:ext>
            </a:extLst>
          </p:cNvPr>
          <p:cNvSpPr txBox="1"/>
          <p:nvPr/>
        </p:nvSpPr>
        <p:spPr>
          <a:xfrm>
            <a:off x="6351587" y="5213874"/>
            <a:ext cx="367408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17ADD5-4961-4CEF-AB11-3D8A62198841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5999676" y="5475484"/>
            <a:ext cx="351911" cy="427345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09345E-42D2-462D-8323-35A1CEF33459}"/>
              </a:ext>
            </a:extLst>
          </p:cNvPr>
          <p:cNvSpPr txBox="1"/>
          <p:nvPr/>
        </p:nvSpPr>
        <p:spPr>
          <a:xfrm>
            <a:off x="7070907" y="563812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BE245A-8506-453A-B561-ADA85DB45869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254611" y="5312843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37682C-1B7E-499E-9A30-BA8F7322E7F6}"/>
              </a:ext>
            </a:extLst>
          </p:cNvPr>
          <p:cNvSpPr txBox="1"/>
          <p:nvPr/>
        </p:nvSpPr>
        <p:spPr>
          <a:xfrm>
            <a:off x="8504609" y="478962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B07529-1F28-4199-B454-9B8FFD504E79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8162573" y="5051233"/>
            <a:ext cx="342036" cy="424251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20275C-012D-42D0-8198-5480BCAB9FD7}"/>
              </a:ext>
            </a:extLst>
          </p:cNvPr>
          <p:cNvSpPr txBox="1"/>
          <p:nvPr/>
        </p:nvSpPr>
        <p:spPr>
          <a:xfrm>
            <a:off x="7795165" y="5213874"/>
            <a:ext cx="367408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FCE0D9-C7FD-4B81-8C83-924CB3267655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7438315" y="5475484"/>
            <a:ext cx="356850" cy="424251"/>
          </a:xfrm>
          <a:prstGeom prst="straightConnector1">
            <a:avLst/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3E847DF-0127-42AD-B98A-EBDA63BD3DF8}"/>
              </a:ext>
            </a:extLst>
          </p:cNvPr>
          <p:cNvSpPr txBox="1"/>
          <p:nvPr/>
        </p:nvSpPr>
        <p:spPr>
          <a:xfrm>
            <a:off x="8504609" y="563812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056A26-FC71-46AE-9F6F-A00556DF2F0F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8688313" y="5312843"/>
            <a:ext cx="0" cy="325282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3E3550-8A47-4CC0-8EC8-62F064D13297}"/>
              </a:ext>
            </a:extLst>
          </p:cNvPr>
          <p:cNvSpPr txBox="1"/>
          <p:nvPr/>
        </p:nvSpPr>
        <p:spPr>
          <a:xfrm>
            <a:off x="9938311" y="47896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305E8D-A9CC-48F6-8BF5-5C8C08273518}"/>
              </a:ext>
            </a:extLst>
          </p:cNvPr>
          <p:cNvCxnSpPr>
            <a:cxnSpLocks/>
            <a:stCxn id="65" idx="3"/>
            <a:endCxn id="63" idx="1"/>
          </p:cNvCxnSpPr>
          <p:nvPr/>
        </p:nvCxnSpPr>
        <p:spPr>
          <a:xfrm flipV="1">
            <a:off x="9596275" y="5051233"/>
            <a:ext cx="342036" cy="424251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7B57E5-33D6-46B0-95D7-2E9470C68990}"/>
              </a:ext>
            </a:extLst>
          </p:cNvPr>
          <p:cNvSpPr txBox="1"/>
          <p:nvPr/>
        </p:nvSpPr>
        <p:spPr>
          <a:xfrm>
            <a:off x="9228867" y="5213874"/>
            <a:ext cx="367408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22079F-9A19-42B2-8A52-25BBE9F606AA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 flipV="1">
            <a:off x="8872017" y="5475484"/>
            <a:ext cx="356850" cy="424251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08658B-B57B-431D-9B54-9F97BD278E33}"/>
              </a:ext>
            </a:extLst>
          </p:cNvPr>
          <p:cNvSpPr txBox="1"/>
          <p:nvPr/>
        </p:nvSpPr>
        <p:spPr>
          <a:xfrm>
            <a:off x="9938311" y="5638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C4C40E-8E69-43C3-ACE5-18E69686DF7A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0122015" y="5312843"/>
            <a:ext cx="0" cy="325282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  <p:bldP spid="14" grpId="0"/>
      <p:bldP spid="21" grpId="0" animBg="1"/>
      <p:bldP spid="36" grpId="0"/>
      <p:bldP spid="41" grpId="0"/>
      <p:bldP spid="43" grpId="0" animBg="1"/>
      <p:bldP spid="45" grpId="0"/>
      <p:bldP spid="49" grpId="0"/>
      <p:bldP spid="51" grpId="0" animBg="1"/>
      <p:bldP spid="53" grpId="0"/>
      <p:bldP spid="63" grpId="0"/>
      <p:bldP spid="65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CA74-F230-4FEA-97DA-F1238FC7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C186-E920-4D35-A534-1DB4B1DC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merican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tandard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ode for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nterchange</a:t>
            </a:r>
          </a:p>
          <a:p>
            <a:r>
              <a:rPr lang="en-US" dirty="0">
                <a:solidFill>
                  <a:srgbClr val="FF0000"/>
                </a:solidFill>
              </a:rPr>
              <a:t>Alphanumeric code</a:t>
            </a:r>
            <a:r>
              <a:rPr lang="en-US" dirty="0"/>
              <a:t> used in most computers.</a:t>
            </a:r>
          </a:p>
          <a:p>
            <a:r>
              <a:rPr lang="en-US" dirty="0"/>
              <a:t>When you enter a letter, a number, or control command on keyboard, corresponding </a:t>
            </a:r>
            <a:r>
              <a:rPr lang="en-US" dirty="0">
                <a:solidFill>
                  <a:srgbClr val="FF0000"/>
                </a:solidFill>
              </a:rPr>
              <a:t>ASCII code</a:t>
            </a:r>
            <a:r>
              <a:rPr lang="en-US" dirty="0"/>
              <a:t> goes into computer.</a:t>
            </a:r>
          </a:p>
          <a:p>
            <a:r>
              <a:rPr lang="en-US" dirty="0"/>
              <a:t>ASCII code consists of </a:t>
            </a:r>
            <a:r>
              <a:rPr lang="en-US" dirty="0">
                <a:solidFill>
                  <a:srgbClr val="FF0000"/>
                </a:solidFill>
              </a:rPr>
              <a:t>7 bits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Represents </a:t>
            </a:r>
            <a:r>
              <a:rPr lang="en-US" dirty="0">
                <a:solidFill>
                  <a:srgbClr val="FF0000"/>
                </a:solidFill>
              </a:rPr>
              <a:t>128 characters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1F81-F348-422D-BE4B-CFAB9AE6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AE91-F435-4C49-9DAA-7197F990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D4BA-948A-4E1C-B755-DF4517C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7774C-F9E4-42DC-B3AB-73F77906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F4841-55A4-4B81-9831-1F53E847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4" y="33090"/>
            <a:ext cx="10559491" cy="62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BA162-0710-4331-BD2F-0CC73D50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C2815-8794-4F0F-85B2-2F146338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bit-error detection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Parity method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Parity method can detect simple transmission errors involving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one bit</a:t>
            </a:r>
            <a:r>
              <a:rPr lang="en-US" dirty="0">
                <a:sym typeface="Wingdings" panose="05000000000000000000" pitchFamily="2" charset="2"/>
              </a:rPr>
              <a:t> (or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odd number of bits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parity bit</a:t>
            </a:r>
            <a:r>
              <a:rPr lang="en-US" dirty="0"/>
              <a:t> is an “extra” bit attached to a group of bits to force the number of 1’s to be either </a:t>
            </a:r>
            <a:r>
              <a:rPr lang="en-US" dirty="0">
                <a:solidFill>
                  <a:srgbClr val="FF0000"/>
                </a:solidFill>
              </a:rPr>
              <a:t>even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even parity</a:t>
            </a:r>
            <a:r>
              <a:rPr lang="en-US" dirty="0"/>
              <a:t>) or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 parity).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5AA3A9-D56E-43A6-978D-56787EBB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D5972-850D-4340-9919-6806573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To be released on Sunday.</a:t>
            </a:r>
          </a:p>
          <a:p>
            <a:pPr lvl="1"/>
            <a:r>
              <a:rPr lang="en-US" dirty="0"/>
              <a:t>Work in groups of two.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BA162-0710-4331-BD2F-0CC73D50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C2815-8794-4F0F-85B2-2F14633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Add an </a:t>
            </a:r>
            <a:r>
              <a:rPr lang="en-US" dirty="0">
                <a:solidFill>
                  <a:srgbClr val="FF0000"/>
                </a:solidFill>
              </a:rPr>
              <a:t>even parity</a:t>
            </a:r>
            <a:r>
              <a:rPr lang="en-US" dirty="0"/>
              <a:t> bit to the 7-bit ASCII code for the letter “K”. Then illustrate how single-bit transmission errors can be detected.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ASCII code for “K” = </a:t>
            </a:r>
            <a:r>
              <a:rPr lang="en-US" dirty="0">
                <a:solidFill>
                  <a:srgbClr val="FFC000"/>
                </a:solidFill>
              </a:rPr>
              <a:t>1001011</a:t>
            </a:r>
          </a:p>
          <a:p>
            <a:pPr lvl="1"/>
            <a:r>
              <a:rPr lang="en-US" dirty="0"/>
              <a:t>Number of 1’s is even </a:t>
            </a:r>
            <a:r>
              <a:rPr lang="en-US" dirty="0">
                <a:sym typeface="Wingdings" panose="05000000000000000000" pitchFamily="2" charset="2"/>
              </a:rPr>
              <a:t> parity bit =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Transmitter sends 8-bit: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1001011</a:t>
            </a:r>
            <a:r>
              <a:rPr lang="en-US" dirty="0">
                <a:sym typeface="Wingdings" panose="05000000000000000000" pitchFamily="2" charset="2"/>
              </a:rPr>
              <a:t> (parity &amp; ASCII code f “K”)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Suppose a single-bit error happens to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bit 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1001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11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Receiver will find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 n</a:t>
            </a:r>
            <a:r>
              <a:rPr lang="en-US" dirty="0"/>
              <a:t>umber of 1’s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error detected</a:t>
            </a:r>
            <a:r>
              <a:rPr lang="en-US" dirty="0">
                <a:sym typeface="Wingdings" panose="05000000000000000000" pitchFamily="2" charset="2"/>
              </a:rPr>
              <a:t>!!!</a:t>
            </a:r>
            <a:r>
              <a:rPr lang="en-US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5AA3A9-D56E-43A6-978D-56787EBB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D5972-850D-4340-9919-6806573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63 - 65</a:t>
            </a:r>
          </a:p>
          <a:p>
            <a:pPr lvl="1"/>
            <a:r>
              <a:rPr lang="en-US" dirty="0"/>
              <a:t>Pages 82 - 90</a:t>
            </a:r>
          </a:p>
          <a:p>
            <a:pPr lvl="1"/>
            <a:r>
              <a:rPr lang="en-US" dirty="0"/>
              <a:t>Pages 92 - 93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35E-6F58-4694-8A09-71284FDA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10E0-4D6F-4F8B-A4A6-0F9246C1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Usage</a:t>
            </a:r>
            <a:r>
              <a:rPr lang="en-US" dirty="0"/>
              <a:t>: To represent very large/small integers and positive/negative real numbers with small number of bits!</a:t>
            </a:r>
          </a:p>
          <a:p>
            <a:r>
              <a:rPr lang="en-US" dirty="0">
                <a:solidFill>
                  <a:srgbClr val="FF0000"/>
                </a:solidFill>
              </a:rPr>
              <a:t>Idea</a:t>
            </a:r>
            <a:r>
              <a:rPr lang="en-US" dirty="0"/>
              <a:t>: Use scientific notation </a:t>
            </a:r>
            <a:r>
              <a:rPr lang="en-US" dirty="0">
                <a:sym typeface="Wingdings" panose="05000000000000000000" pitchFamily="2" charset="2"/>
              </a:rPr>
              <a:t> number consists of three components: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sign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mantissa (1+fraction)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exponent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101100100000000000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1.011001 *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sym typeface="Wingdings" panose="05000000000000000000" pitchFamily="2" charset="2"/>
              </a:rPr>
              <a:t>10001</a:t>
            </a:r>
          </a:p>
          <a:p>
            <a:pPr lvl="1"/>
            <a:r>
              <a:rPr lang="en-US" dirty="0"/>
              <a:t>- 0.000000000001101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- 1.101 *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sym typeface="Wingdings" panose="05000000000000000000" pitchFamily="2" charset="2"/>
              </a:rPr>
              <a:t>-1100</a:t>
            </a:r>
            <a:endParaRPr lang="en-US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18612-DCA1-403D-A69B-72366DFB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D0541-C8E9-4D88-B3FE-78D7CD76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0C8DC-9497-4316-A637-78A289E6DCF3}"/>
              </a:ext>
            </a:extLst>
          </p:cNvPr>
          <p:cNvSpPr txBox="1"/>
          <p:nvPr/>
        </p:nvSpPr>
        <p:spPr>
          <a:xfrm>
            <a:off x="4547824" y="5713515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D989-C7BF-4982-A089-14ED4BFC3B1F}"/>
              </a:ext>
            </a:extLst>
          </p:cNvPr>
          <p:cNvSpPr txBox="1"/>
          <p:nvPr/>
        </p:nvSpPr>
        <p:spPr>
          <a:xfrm>
            <a:off x="5470761" y="5713515"/>
            <a:ext cx="14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mantissa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7B9B-FFE2-41B3-ACEC-0184836DD31C}"/>
              </a:ext>
            </a:extLst>
          </p:cNvPr>
          <p:cNvSpPr txBox="1"/>
          <p:nvPr/>
        </p:nvSpPr>
        <p:spPr>
          <a:xfrm>
            <a:off x="7109980" y="5713515"/>
            <a:ext cx="15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5030-05B7-45BE-9412-18795242AF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46228" y="5328745"/>
            <a:ext cx="166820" cy="38477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8C655-1FCF-41E5-9ADD-9059DCB6394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353714" y="5186855"/>
            <a:ext cx="535066" cy="52666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60DF3-45F6-41D6-9AA5-9701CE2AC7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30301" y="5220371"/>
            <a:ext cx="373640" cy="4931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6257-6627-469C-8F17-CCB3E005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EAF9-A38E-4D20-B9BD-28557FB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In IEEE standard 754, </a:t>
            </a:r>
            <a:r>
              <a:rPr lang="en-US" dirty="0">
                <a:solidFill>
                  <a:srgbClr val="FF0000"/>
                </a:solidFill>
              </a:rPr>
              <a:t>single-precision</a:t>
            </a:r>
            <a:r>
              <a:rPr lang="en-US" dirty="0"/>
              <a:t> floating-point numbers are represented by 32 bits: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Sign (S)</a:t>
            </a:r>
            <a:r>
              <a:rPr lang="en-US" dirty="0"/>
              <a:t>: 0 </a:t>
            </a:r>
            <a:r>
              <a:rPr lang="en-US" dirty="0">
                <a:sym typeface="Wingdings" panose="05000000000000000000" pitchFamily="2" charset="2"/>
              </a:rPr>
              <a:t> positive, 1  negative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Biased Exponent (E)</a:t>
            </a:r>
            <a:r>
              <a:rPr lang="en-US" dirty="0"/>
              <a:t>: Actual exponent plus 127</a:t>
            </a:r>
            <a:r>
              <a:rPr lang="en-US" baseline="-25000" dirty="0"/>
              <a:t>10</a:t>
            </a:r>
            <a:r>
              <a:rPr lang="en-US" dirty="0"/>
              <a:t> (or 01111111</a:t>
            </a:r>
            <a:r>
              <a:rPr lang="en-US" baseline="-25000" dirty="0"/>
              <a:t>2</a:t>
            </a:r>
            <a:r>
              <a:rPr lang="en-US" dirty="0"/>
              <a:t>).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Fraction (F)</a:t>
            </a:r>
            <a:r>
              <a:rPr lang="en-US" dirty="0"/>
              <a:t>: Fractional part of mantissa.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078BB-EA83-4311-A4AB-7C75669E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328DC-7E3D-4B15-B346-24070B98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7C8D5-B310-4DF5-BE5C-0FA6EC0FE3AB}"/>
              </a:ext>
            </a:extLst>
          </p:cNvPr>
          <p:cNvSpPr txBox="1"/>
          <p:nvPr/>
        </p:nvSpPr>
        <p:spPr>
          <a:xfrm>
            <a:off x="1313792" y="3176224"/>
            <a:ext cx="109837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Sign 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F918B-8A04-4778-94B9-2904EA67ABC9}"/>
              </a:ext>
            </a:extLst>
          </p:cNvPr>
          <p:cNvSpPr txBox="1"/>
          <p:nvPr/>
        </p:nvSpPr>
        <p:spPr>
          <a:xfrm>
            <a:off x="2424943" y="3176225"/>
            <a:ext cx="2730381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Exponent 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60AA8-859B-4721-AAD3-3EFAE06106A9}"/>
              </a:ext>
            </a:extLst>
          </p:cNvPr>
          <p:cNvSpPr txBox="1"/>
          <p:nvPr/>
        </p:nvSpPr>
        <p:spPr>
          <a:xfrm>
            <a:off x="5168097" y="3176224"/>
            <a:ext cx="5987583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Fraction (F)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EFC9E-5922-4881-8E10-9749A41F5E1C}"/>
              </a:ext>
            </a:extLst>
          </p:cNvPr>
          <p:cNvSpPr txBox="1"/>
          <p:nvPr/>
        </p:nvSpPr>
        <p:spPr>
          <a:xfrm>
            <a:off x="1490924" y="3635923"/>
            <a:ext cx="7441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 bit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93D7A-152F-4869-9C79-01509CB6ABA3}"/>
              </a:ext>
            </a:extLst>
          </p:cNvPr>
          <p:cNvSpPr txBox="1"/>
          <p:nvPr/>
        </p:nvSpPr>
        <p:spPr>
          <a:xfrm>
            <a:off x="3254015" y="3635923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8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802A4-F320-43F6-9170-835364371FB5}"/>
              </a:ext>
            </a:extLst>
          </p:cNvPr>
          <p:cNvSpPr txBox="1"/>
          <p:nvPr/>
        </p:nvSpPr>
        <p:spPr>
          <a:xfrm>
            <a:off x="7651972" y="3635922"/>
            <a:ext cx="10198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23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109A1-AC99-401D-B9E6-F8073834F6E1}"/>
              </a:ext>
            </a:extLst>
          </p:cNvPr>
          <p:cNvSpPr txBox="1"/>
          <p:nvPr/>
        </p:nvSpPr>
        <p:spPr>
          <a:xfrm>
            <a:off x="5616564" y="2714559"/>
            <a:ext cx="10198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32 bits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2FB00-4D8B-45AB-A6BC-DF6EF6EBDD0C}"/>
              </a:ext>
            </a:extLst>
          </p:cNvPr>
          <p:cNvCxnSpPr/>
          <p:nvPr/>
        </p:nvCxnSpPr>
        <p:spPr>
          <a:xfrm>
            <a:off x="6636395" y="2932386"/>
            <a:ext cx="45192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6C9F00-E5E8-4489-82E9-4F3AA1F236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13792" y="2945392"/>
            <a:ext cx="430277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FCEF-441E-4A7A-8B45-C5ECBA11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 Single-Precision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671-BB2C-416C-A268-7B1CDF0E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4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: Convert from decimal to binary, then rewrite binary number in the form: ±1.xxx…xxx * 2</a:t>
            </a:r>
            <a:r>
              <a:rPr lang="en-US" baseline="30000" dirty="0"/>
              <a:t>±xxx…xxx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Represent -100.25</a:t>
            </a:r>
            <a:r>
              <a:rPr lang="en-US" baseline="-25000" dirty="0"/>
              <a:t>10</a:t>
            </a:r>
            <a:r>
              <a:rPr lang="en-US" dirty="0"/>
              <a:t> as a single-precision floating-point number.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-100.25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-1100100.01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         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-</a:t>
            </a:r>
            <a:r>
              <a:rPr lang="en-US" dirty="0">
                <a:sym typeface="Wingdings" panose="05000000000000000000" pitchFamily="2" charset="2"/>
              </a:rPr>
              <a:t>1.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10010001</a:t>
            </a:r>
            <a:r>
              <a:rPr lang="en-US" dirty="0">
                <a:sym typeface="Wingdings" panose="05000000000000000000" pitchFamily="2" charset="2"/>
              </a:rPr>
              <a:t> * 2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110</a:t>
            </a:r>
          </a:p>
          <a:p>
            <a:pPr lvl="1"/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S=1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 = 110 + 01111111 = 10000101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F=10010001000…000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Number =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10000101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10010001000000000000000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CBFC-8D77-4932-90FC-5C17B6C9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8F1C0-9708-430B-B8FF-3A1DFCC4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467-4AB8-4CB4-8567-9E85FE5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</a:t>
            </a:r>
            <a:r>
              <a:rPr lang="en-US" dirty="0">
                <a:sym typeface="Wingdings" panose="05000000000000000000" pitchFamily="2" charset="2"/>
              </a:rPr>
              <a:t>Single-Precision  </a:t>
            </a:r>
            <a:r>
              <a:rPr lang="en-US" dirty="0"/>
              <a:t>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8F3-DEB1-43AE-BFE8-C04BE94A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: Convert to binary using: (-1)</a:t>
            </a:r>
            <a:r>
              <a:rPr lang="en-US" baseline="30000" dirty="0">
                <a:solidFill>
                  <a:srgbClr val="FFC000"/>
                </a:solidFill>
              </a:rPr>
              <a:t>S</a:t>
            </a:r>
            <a:r>
              <a:rPr lang="en-US" dirty="0"/>
              <a:t>(1+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dirty="0"/>
              <a:t>)(2</a:t>
            </a:r>
            <a:r>
              <a:rPr lang="en-US" baseline="30000" dirty="0">
                <a:solidFill>
                  <a:srgbClr val="0070C0"/>
                </a:solidFill>
              </a:rPr>
              <a:t>E</a:t>
            </a:r>
            <a:r>
              <a:rPr lang="en-US" baseline="30000" dirty="0"/>
              <a:t>-127</a:t>
            </a:r>
            <a:r>
              <a:rPr lang="en-US" dirty="0"/>
              <a:t>), then convert to decimal.</a:t>
            </a:r>
          </a:p>
          <a:p>
            <a:r>
              <a:rPr lang="en-US" dirty="0"/>
              <a:t>Example: Convert the following single-precision FP number to decimal: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01111110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01000000000000000000000</a:t>
            </a:r>
            <a:r>
              <a:rPr lang="en-US" dirty="0"/>
              <a:t>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 Number = (-1)</a:t>
            </a:r>
            <a:r>
              <a:rPr lang="en-US" baseline="30000" dirty="0">
                <a:solidFill>
                  <a:srgbClr val="FFC000"/>
                </a:solidFill>
              </a:rPr>
              <a:t>1</a:t>
            </a:r>
            <a:r>
              <a:rPr lang="en-US" dirty="0"/>
              <a:t>(1 + 0.</a:t>
            </a:r>
            <a:r>
              <a:rPr lang="en-US" dirty="0">
                <a:solidFill>
                  <a:srgbClr val="00B050"/>
                </a:solidFill>
              </a:rPr>
              <a:t>010…000</a:t>
            </a:r>
            <a:r>
              <a:rPr lang="en-US" dirty="0"/>
              <a:t>)(2</a:t>
            </a:r>
            <a:r>
              <a:rPr lang="en-US" baseline="30000" dirty="0">
                <a:solidFill>
                  <a:srgbClr val="0070C0"/>
                </a:solidFill>
              </a:rPr>
              <a:t>126</a:t>
            </a:r>
            <a:r>
              <a:rPr lang="en-US" baseline="30000" dirty="0"/>
              <a:t>-127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     = -1.01 * 2</a:t>
            </a:r>
            <a:r>
              <a:rPr lang="en-US" baseline="30000" dirty="0"/>
              <a:t>-1</a:t>
            </a:r>
            <a:r>
              <a:rPr lang="en-US" dirty="0"/>
              <a:t> = -0.101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                 = -(0.5 + 0.125) = -0.625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E09EF-CF38-4568-9E36-597B8BC8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736B-D591-494A-863D-C5BED2BC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99A0A-B88B-4A40-8F62-7C64D131226D}"/>
              </a:ext>
            </a:extLst>
          </p:cNvPr>
          <p:cNvCxnSpPr/>
          <p:nvPr/>
        </p:nvCxnSpPr>
        <p:spPr>
          <a:xfrm>
            <a:off x="4256690" y="3799490"/>
            <a:ext cx="2207172" cy="646386"/>
          </a:xfrm>
          <a:prstGeom prst="straightConnector1">
            <a:avLst/>
          </a:prstGeom>
          <a:ln w="412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8121C3-BAB0-4983-ADF5-6ED7F17134DF}"/>
              </a:ext>
            </a:extLst>
          </p:cNvPr>
          <p:cNvCxnSpPr>
            <a:cxnSpLocks/>
          </p:cNvCxnSpPr>
          <p:nvPr/>
        </p:nvCxnSpPr>
        <p:spPr>
          <a:xfrm flipH="1">
            <a:off x="5249917" y="3799490"/>
            <a:ext cx="1923393" cy="646386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7AC6A-2EDB-4523-9E2B-5EAB4BE7EAB5}"/>
              </a:ext>
            </a:extLst>
          </p:cNvPr>
          <p:cNvCxnSpPr>
            <a:cxnSpLocks/>
          </p:cNvCxnSpPr>
          <p:nvPr/>
        </p:nvCxnSpPr>
        <p:spPr>
          <a:xfrm>
            <a:off x="3279229" y="3799490"/>
            <a:ext cx="315310" cy="646386"/>
          </a:xfrm>
          <a:prstGeom prst="straightConnector1">
            <a:avLst/>
          </a:prstGeom>
          <a:ln w="412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6636-74F8-4206-8EB0-25B107AA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1E57-E4C3-4380-8CED-5082A3CB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specialized codes are used in digital systems:</a:t>
            </a:r>
          </a:p>
          <a:p>
            <a:pPr lvl="1"/>
            <a:r>
              <a:rPr lang="en-US" dirty="0"/>
              <a:t>Strictly numeric: represent numbers only.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Weighted - Arithmetic  Example: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Binary-Coded Decimal (BCD).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Unweighted – Non-arithmetic  Example: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Gray Code.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Alpha-numeric: represent numbers, symbols, letters, … etc.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ASCII Code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AD39C-2C13-43EA-9625-727A86B2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EE5D8-4D6D-4AC7-824A-B380A401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8F49-70CB-4E3B-92E4-8C76D7CF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Binary-Coded Decimal (BCD)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1A35-ACDA-4DFF-8638-23E6296B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representing decimal numbers using bits!!</a:t>
            </a:r>
          </a:p>
          <a:p>
            <a:r>
              <a:rPr lang="en-US" dirty="0"/>
              <a:t>Each decimal digit is encoded using 4-bits: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Note</a:t>
            </a:r>
            <a:r>
              <a:rPr lang="en-US" dirty="0"/>
              <a:t>: the codes 1010 </a:t>
            </a:r>
            <a:r>
              <a:rPr lang="en-US" dirty="0">
                <a:sym typeface="Wingdings" panose="05000000000000000000" pitchFamily="2" charset="2"/>
              </a:rPr>
              <a:t>through</a:t>
            </a:r>
            <a:r>
              <a:rPr lang="en-US" dirty="0"/>
              <a:t> 1111 are not used in BCD!!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A1818-174C-48D5-8884-263F60D0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FE4C-C195-4967-A9E8-2A7026E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9B0FE4-1662-4D20-B12A-7BCF7BCBCC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1735" y="3116906"/>
          <a:ext cx="96894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79">
                  <a:extLst>
                    <a:ext uri="{9D8B030D-6E8A-4147-A177-3AD203B41FA5}">
                      <a16:colId xmlns:a16="http://schemas.microsoft.com/office/drawing/2014/main" val="3079670947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2490499018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691791432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2681409492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653418465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3866132461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3181558793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3578400670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3934874181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1715803465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226245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Decimal</a:t>
                      </a:r>
                    </a:p>
                    <a:p>
                      <a:pPr algn="ctr"/>
                      <a:r>
                        <a:rPr lang="en-US" sz="2000" dirty="0"/>
                        <a:t>Digit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5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17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8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9482-1939-4E42-AD92-E8914EB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Decimal </a:t>
            </a:r>
            <a:r>
              <a:rPr lang="en-US" dirty="0">
                <a:sym typeface="Wingdings" panose="05000000000000000000" pitchFamily="2" charset="2"/>
              </a:rPr>
              <a:t> BCD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071D-7BA2-40BF-9E76-A464318C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</a:t>
            </a:r>
            <a:r>
              <a:rPr lang="en-US" dirty="0">
                <a:sym typeface="Wingdings" panose="05000000000000000000" pitchFamily="2" charset="2"/>
              </a:rPr>
              <a:t>: Replace each decimal digit with the appropriate 4-bit code.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 Convert 4905</a:t>
            </a:r>
            <a:r>
              <a:rPr lang="en-US" baseline="-25000" dirty="0">
                <a:sym typeface="Wingdings" panose="05000000000000000000" pitchFamily="2" charset="2"/>
              </a:rPr>
              <a:t>10</a:t>
            </a:r>
            <a:r>
              <a:rPr lang="en-US" dirty="0">
                <a:sym typeface="Wingdings" panose="05000000000000000000" pitchFamily="2" charset="2"/>
              </a:rPr>
              <a:t> to BCD.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Solution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201168" lvl="1" indent="0" algn="ctr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7C15-2B04-4ED8-97E6-2C47BFB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536F-6650-44C7-9D5B-BCC7C9F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F7537E-5F09-47CF-914E-B3B44A2CA71B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673656" y="4046814"/>
            <a:ext cx="0" cy="361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E5C486-DDFB-4F22-A77C-1816593F376C}"/>
              </a:ext>
            </a:extLst>
          </p:cNvPr>
          <p:cNvSpPr txBox="1"/>
          <p:nvPr/>
        </p:nvSpPr>
        <p:spPr>
          <a:xfrm>
            <a:off x="4489952" y="35235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E1AC9-A648-4315-89C4-0DC54C288CC0}"/>
              </a:ext>
            </a:extLst>
          </p:cNvPr>
          <p:cNvSpPr txBox="1"/>
          <p:nvPr/>
        </p:nvSpPr>
        <p:spPr>
          <a:xfrm>
            <a:off x="5378581" y="35235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C03F8-35D0-401C-9F3B-F2CEA220E627}"/>
              </a:ext>
            </a:extLst>
          </p:cNvPr>
          <p:cNvSpPr txBox="1"/>
          <p:nvPr/>
        </p:nvSpPr>
        <p:spPr>
          <a:xfrm>
            <a:off x="4215838" y="440862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C63A0-B81D-4540-BFB3-6A8C8A4EBD11}"/>
              </a:ext>
            </a:extLst>
          </p:cNvPr>
          <p:cNvSpPr txBox="1"/>
          <p:nvPr/>
        </p:nvSpPr>
        <p:spPr>
          <a:xfrm>
            <a:off x="5104467" y="440862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76B952-FEDA-400F-BCF7-589A4C45FF42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5562285" y="4046814"/>
            <a:ext cx="0" cy="361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450B56-2D3A-40DD-BA9A-A61017591272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481387" y="4046814"/>
            <a:ext cx="0" cy="361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4DB2E3-C62E-40DC-B074-ECB67F5836CC}"/>
              </a:ext>
            </a:extLst>
          </p:cNvPr>
          <p:cNvSpPr txBox="1"/>
          <p:nvPr/>
        </p:nvSpPr>
        <p:spPr>
          <a:xfrm>
            <a:off x="6297683" y="35235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84D82-15BB-4B83-9211-AEF722791898}"/>
              </a:ext>
            </a:extLst>
          </p:cNvPr>
          <p:cNvSpPr txBox="1"/>
          <p:nvPr/>
        </p:nvSpPr>
        <p:spPr>
          <a:xfrm>
            <a:off x="7186312" y="35235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9A692F-F567-4E9B-9D0F-9860DF94CB0C}"/>
              </a:ext>
            </a:extLst>
          </p:cNvPr>
          <p:cNvSpPr txBox="1"/>
          <p:nvPr/>
        </p:nvSpPr>
        <p:spPr>
          <a:xfrm>
            <a:off x="6023569" y="440862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CA668-9DE2-4916-8F87-C048ABA4E580}"/>
              </a:ext>
            </a:extLst>
          </p:cNvPr>
          <p:cNvSpPr txBox="1"/>
          <p:nvPr/>
        </p:nvSpPr>
        <p:spPr>
          <a:xfrm>
            <a:off x="6912198" y="440862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235096-BCE7-40FE-96F5-23F826B276F8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7370016" y="4046814"/>
            <a:ext cx="0" cy="361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20" grpId="0"/>
      <p:bldP spid="24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10636</TotalTime>
  <Words>1508</Words>
  <Application>Microsoft Office PowerPoint</Application>
  <PresentationFormat>Widescreen</PresentationFormat>
  <Paragraphs>520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#4</vt:lpstr>
      <vt:lpstr>Administrivia</vt:lpstr>
      <vt:lpstr>Floating-Point Numbers</vt:lpstr>
      <vt:lpstr>Single-Precision Floating-Point Numbers</vt:lpstr>
      <vt:lpstr>Conversion: Decimal  Single-Precision</vt:lpstr>
      <vt:lpstr>Conversion: Single-Precision  Decimal</vt:lpstr>
      <vt:lpstr>Digital Codes</vt:lpstr>
      <vt:lpstr>Binary-Coded Decimal (BCD)</vt:lpstr>
      <vt:lpstr>Conversion: Decimal  BCD</vt:lpstr>
      <vt:lpstr>Conversion: BCD  Decimal</vt:lpstr>
      <vt:lpstr>BCD Addition</vt:lpstr>
      <vt:lpstr>BCD Subtraction</vt:lpstr>
      <vt:lpstr>Gray Code</vt:lpstr>
      <vt:lpstr>Four-bit Gray Code</vt:lpstr>
      <vt:lpstr>Conversion: Binary  Gray Code</vt:lpstr>
      <vt:lpstr>Conversion: Gray Code  Binary</vt:lpstr>
      <vt:lpstr>ASCII Code</vt:lpstr>
      <vt:lpstr>PowerPoint Presentation</vt:lpstr>
      <vt:lpstr>Error Codes</vt:lpstr>
      <vt:lpstr>Error Codes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340</cp:revision>
  <dcterms:created xsi:type="dcterms:W3CDTF">2018-09-06T21:08:39Z</dcterms:created>
  <dcterms:modified xsi:type="dcterms:W3CDTF">2018-09-27T07:55:28Z</dcterms:modified>
</cp:coreProperties>
</file>