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950" r:id="rId2"/>
    <p:sldId id="944" r:id="rId3"/>
    <p:sldId id="864" r:id="rId4"/>
    <p:sldId id="948" r:id="rId5"/>
    <p:sldId id="806" r:id="rId6"/>
    <p:sldId id="808" r:id="rId7"/>
    <p:sldId id="945" r:id="rId8"/>
    <p:sldId id="809" r:id="rId9"/>
    <p:sldId id="946" r:id="rId10"/>
    <p:sldId id="812" r:id="rId11"/>
    <p:sldId id="811" r:id="rId12"/>
    <p:sldId id="813" r:id="rId13"/>
    <p:sldId id="814" r:id="rId14"/>
    <p:sldId id="815" r:id="rId15"/>
    <p:sldId id="819" r:id="rId16"/>
    <p:sldId id="820" r:id="rId17"/>
    <p:sldId id="822" r:id="rId18"/>
    <p:sldId id="821" r:id="rId19"/>
    <p:sldId id="816" r:id="rId20"/>
    <p:sldId id="936" r:id="rId21"/>
    <p:sldId id="919" r:id="rId22"/>
    <p:sldId id="920" r:id="rId23"/>
    <p:sldId id="921" r:id="rId24"/>
    <p:sldId id="935" r:id="rId25"/>
    <p:sldId id="926" r:id="rId26"/>
    <p:sldId id="927" r:id="rId27"/>
    <p:sldId id="928" r:id="rId28"/>
    <p:sldId id="929" r:id="rId29"/>
    <p:sldId id="930" r:id="rId30"/>
    <p:sldId id="938" r:id="rId31"/>
    <p:sldId id="931" r:id="rId32"/>
    <p:sldId id="933" r:id="rId33"/>
    <p:sldId id="939" r:id="rId34"/>
    <p:sldId id="683" r:id="rId3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B050"/>
    <a:srgbClr val="3333FF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9E1604-CD85-4E69-A58D-8FD98AF0FED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86D2ED-6BF6-4D67-88B9-5C1A87E1FA5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2114D3-6DA0-4D9E-BDBA-228A1C50E7F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34C3D2-04B9-45E3-9EE8-1FFEC54F41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B2C1B5-7E91-4C83-B5B9-EF2CAC77E2F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0E08A-8959-4FB2-B029-9E177D9F16C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01194B-B166-4206-9FB0-B04C285939B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4FDD4D-0F58-4AAC-84F8-B820DC3A67E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79450"/>
            <a:ext cx="4554538" cy="3416300"/>
          </a:xfrm>
          <a:ln/>
        </p:spPr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7750F0-9217-4574-A610-B4319D04F0E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E0FA8C-1271-4907-B5DE-C6D860E0D53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157AF7-A433-4D97-A3B6-D229309E8B0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D0E22F-42BC-4BCB-B78F-11CB31DDB53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5C4CAE-6099-47A8-A3D4-34BC22E2C29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679450"/>
            <a:ext cx="4554538" cy="3416300"/>
          </a:xfrm>
          <a:ln/>
        </p:spPr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E40E97-8952-4DD5-8F64-AA54A17D7AE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E9C977-39B5-4D70-B7C5-E6234C11977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BE4ACE-5118-417B-BC0F-0E6F01B2C4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58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89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4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98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54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0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77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8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6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8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8.w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321b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(2)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 (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#7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Two’s Complement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Like sign-magnitude representation, leftmost bit is used as a sign bit.</a:t>
            </a:r>
          </a:p>
          <a:p>
            <a:r>
              <a:rPr lang="en-US" altLang="en-US"/>
              <a:t>Differs from sign-magnitude representation in how the remaining bits are interpreted.</a:t>
            </a:r>
          </a:p>
          <a:p>
            <a:r>
              <a:rPr lang="en-US" altLang="en-US">
                <a:solidFill>
                  <a:srgbClr val="3333FF"/>
                </a:solidFill>
              </a:rPr>
              <a:t>Positive</a:t>
            </a:r>
            <a:r>
              <a:rPr lang="en-US" altLang="en-US"/>
              <a:t> number: convert to binary</a:t>
            </a:r>
          </a:p>
          <a:p>
            <a:r>
              <a:rPr lang="en-US" altLang="en-US">
                <a:solidFill>
                  <a:srgbClr val="3333FF"/>
                </a:solidFill>
              </a:rPr>
              <a:t>Negative</a:t>
            </a:r>
            <a:r>
              <a:rPr lang="en-US" altLang="en-US"/>
              <a:t> number: 2’s complement</a:t>
            </a:r>
          </a:p>
          <a:p>
            <a:r>
              <a:rPr lang="en-US" altLang="en-US"/>
              <a:t>Example: </a:t>
            </a:r>
            <a:r>
              <a:rPr lang="en-US" altLang="en-US" b="1"/>
              <a:t>8-bit</a:t>
            </a:r>
            <a:r>
              <a:rPr lang="en-US" altLang="en-US"/>
              <a:t> 2’s complement representation</a:t>
            </a:r>
          </a:p>
          <a:p>
            <a:pPr lvl="1"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+3 = </a:t>
            </a:r>
            <a:r>
              <a:rPr lang="en-US" altLang="en-US" sz="2800" u="sng">
                <a:solidFill>
                  <a:srgbClr val="009900"/>
                </a:solidFill>
              </a:rPr>
              <a:t>0</a:t>
            </a:r>
            <a:r>
              <a:rPr lang="en-US" altLang="en-US" sz="2800">
                <a:solidFill>
                  <a:srgbClr val="3333FF"/>
                </a:solidFill>
              </a:rPr>
              <a:t>0000011</a:t>
            </a:r>
          </a:p>
          <a:p>
            <a:pPr lvl="1"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+2 = </a:t>
            </a:r>
            <a:r>
              <a:rPr lang="en-US" altLang="en-US" sz="2800" u="sng">
                <a:solidFill>
                  <a:srgbClr val="009900"/>
                </a:solidFill>
              </a:rPr>
              <a:t>0</a:t>
            </a:r>
            <a:r>
              <a:rPr lang="en-US" altLang="en-US" sz="2800">
                <a:solidFill>
                  <a:srgbClr val="3333FF"/>
                </a:solidFill>
              </a:rPr>
              <a:t>0000010</a:t>
            </a:r>
          </a:p>
          <a:p>
            <a:pPr lvl="1"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+1 = </a:t>
            </a:r>
            <a:r>
              <a:rPr lang="en-US" altLang="en-US" sz="2800" u="sng">
                <a:solidFill>
                  <a:srgbClr val="009900"/>
                </a:solidFill>
              </a:rPr>
              <a:t>0</a:t>
            </a:r>
            <a:r>
              <a:rPr lang="en-US" altLang="en-US" sz="2800">
                <a:solidFill>
                  <a:srgbClr val="3333FF"/>
                </a:solidFill>
              </a:rPr>
              <a:t>0000001</a:t>
            </a:r>
          </a:p>
          <a:p>
            <a:pPr lvl="1"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+0 = </a:t>
            </a:r>
            <a:r>
              <a:rPr lang="en-US" altLang="en-US" sz="2800" u="sng">
                <a:solidFill>
                  <a:srgbClr val="009900"/>
                </a:solidFill>
              </a:rPr>
              <a:t>0</a:t>
            </a:r>
            <a:r>
              <a:rPr lang="en-US" altLang="en-US" sz="2800">
                <a:solidFill>
                  <a:srgbClr val="3333FF"/>
                </a:solidFill>
              </a:rPr>
              <a:t>0000000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860925" y="4437063"/>
            <a:ext cx="35274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–1  = </a:t>
            </a:r>
            <a:r>
              <a:rPr lang="en-US" altLang="en-US" sz="2800" u="sng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1111111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–2  = </a:t>
            </a:r>
            <a:r>
              <a:rPr lang="en-US" altLang="en-US" sz="2800" u="sng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1111110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–3  = </a:t>
            </a:r>
            <a:r>
              <a:rPr lang="en-US" altLang="en-US" sz="2800" u="sng">
                <a:solidFill>
                  <a:srgbClr val="009900"/>
                </a:solidFill>
                <a:cs typeface="Tahoma" panose="020B0604030504040204" pitchFamily="34" charset="0"/>
              </a:rPr>
              <a:t>1</a:t>
            </a:r>
            <a:r>
              <a:rPr lang="en-US" altLang="en-US" sz="2800">
                <a:solidFill>
                  <a:srgbClr val="3333FF"/>
                </a:solidFill>
                <a:cs typeface="Tahoma" panose="020B0604030504040204" pitchFamily="34" charset="0"/>
              </a:rPr>
              <a:t>1111101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kumimoji="0" lang="en-US" altLang="en-US"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n-bit Two’s Complement Representation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Suppose we want to represent a set of </a:t>
            </a:r>
            <a:r>
              <a:rPr lang="en-US" altLang="en-US" sz="2400">
                <a:solidFill>
                  <a:srgbClr val="FF0000"/>
                </a:solidFill>
              </a:rPr>
              <a:t>signed integer</a:t>
            </a:r>
            <a:r>
              <a:rPr lang="en-US" altLang="en-US" sz="2400"/>
              <a:t> numbers using </a:t>
            </a:r>
            <a:r>
              <a:rPr lang="en-US" altLang="en-US" sz="2400">
                <a:solidFill>
                  <a:srgbClr val="FF0000"/>
                </a:solidFill>
              </a:rPr>
              <a:t>n bits</a:t>
            </a:r>
            <a:r>
              <a:rPr lang="en-US" altLang="en-US" sz="2400"/>
              <a:t>.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/>
              <a:t>Then, we have 2</a:t>
            </a:r>
            <a:r>
              <a:rPr lang="en-US" altLang="en-US" sz="2400" baseline="56000"/>
              <a:t>n</a:t>
            </a:r>
            <a:r>
              <a:rPr lang="en-US" altLang="en-US" sz="2400"/>
              <a:t> different combinations </a:t>
            </a:r>
            <a:r>
              <a:rPr lang="en-US" altLang="en-US" sz="2400">
                <a:sym typeface="Wingdings" panose="05000000000000000000" pitchFamily="2" charset="2"/>
              </a:rPr>
              <a:t> we can represent 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400" baseline="56000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 different numbers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lnSpc>
                <a:spcPct val="120000"/>
              </a:lnSpc>
              <a:buFont typeface="Arial Black" panose="020B0A04020102020204" pitchFamily="34" charset="0"/>
              <a:buAutoNum type="arabicPeriod"/>
            </a:pPr>
            <a:r>
              <a:rPr lang="en-US" altLang="en-US" sz="2000">
                <a:sym typeface="Wingdings" panose="05000000000000000000" pitchFamily="2" charset="2"/>
              </a:rPr>
              <a:t>Represent the number: 0 by the combination: “00…0”.</a:t>
            </a:r>
          </a:p>
          <a:p>
            <a:pPr marL="1314450" lvl="2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ym typeface="Wingdings" panose="05000000000000000000" pitchFamily="2" charset="2"/>
              </a:rPr>
              <a:t>We now have 2</a:t>
            </a:r>
            <a:r>
              <a:rPr lang="en-US" altLang="en-US" baseline="56000"/>
              <a:t>n</a:t>
            </a:r>
            <a:r>
              <a:rPr lang="en-US" altLang="en-US"/>
              <a:t>–</a:t>
            </a:r>
            <a:r>
              <a:rPr lang="en-US" altLang="en-US">
                <a:sym typeface="Wingdings" panose="05000000000000000000" pitchFamily="2" charset="2"/>
              </a:rPr>
              <a:t>1 different combinations left.</a:t>
            </a:r>
          </a:p>
          <a:p>
            <a:pPr marL="914400" lvl="1" indent="-457200">
              <a:lnSpc>
                <a:spcPct val="120000"/>
              </a:lnSpc>
              <a:buFont typeface="Arial Black" panose="020B0A04020102020204" pitchFamily="34" charset="0"/>
              <a:buAutoNum type="arabicPeriod"/>
            </a:pPr>
            <a:r>
              <a:rPr lang="en-US" altLang="en-US" sz="2000">
                <a:sym typeface="Wingdings" panose="05000000000000000000" pitchFamily="2" charset="2"/>
              </a:rPr>
              <a:t>Represent each positive number: +A by a combination (whose value is): </a:t>
            </a:r>
            <a:r>
              <a:rPr lang="en-US" altLang="en-US" sz="2000"/>
              <a:t>A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positive integers: </a:t>
            </a:r>
            <a:r>
              <a:rPr lang="en-US" altLang="en-US" sz="2000">
                <a:solidFill>
                  <a:srgbClr val="00B050"/>
                </a:solidFill>
                <a:sym typeface="Wingdings" panose="05000000000000000000" pitchFamily="2" charset="2"/>
              </a:rPr>
              <a:t>1, 2, …, 2</a:t>
            </a:r>
            <a:r>
              <a:rPr lang="en-US" altLang="en-US" sz="2000" baseline="56000">
                <a:solidFill>
                  <a:srgbClr val="00B050"/>
                </a:solidFill>
              </a:rPr>
              <a:t>n–1</a:t>
            </a:r>
            <a:r>
              <a:rPr lang="en-US" altLang="en-US" sz="2000">
                <a:solidFill>
                  <a:srgbClr val="00B050"/>
                </a:solidFill>
              </a:rPr>
              <a:t>–</a:t>
            </a:r>
            <a:r>
              <a:rPr lang="en-US" altLang="en-US" sz="200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000">
                <a:sym typeface="Wingdings" panose="05000000000000000000" pitchFamily="2" charset="2"/>
              </a:rPr>
              <a:t> are represented by combinations: </a:t>
            </a:r>
            <a:r>
              <a:rPr lang="en-US" altLang="en-US" sz="2000">
                <a:solidFill>
                  <a:srgbClr val="00B050"/>
                </a:solidFill>
                <a:sym typeface="Wingdings" panose="05000000000000000000" pitchFamily="2" charset="2"/>
              </a:rPr>
              <a:t>1, 2, .., 2</a:t>
            </a:r>
            <a:r>
              <a:rPr lang="en-US" altLang="en-US" sz="2000" baseline="56000">
                <a:solidFill>
                  <a:srgbClr val="00B050"/>
                </a:solidFill>
              </a:rPr>
              <a:t>n–1</a:t>
            </a:r>
            <a:r>
              <a:rPr lang="en-US" altLang="en-US" sz="2000">
                <a:solidFill>
                  <a:srgbClr val="00B050"/>
                </a:solidFill>
              </a:rPr>
              <a:t>–</a:t>
            </a:r>
            <a:r>
              <a:rPr lang="en-US" altLang="en-US" sz="200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en-US" altLang="en-US" sz="2000">
                <a:sym typeface="Wingdings" panose="05000000000000000000" pitchFamily="2" charset="2"/>
              </a:rPr>
              <a:t>.</a:t>
            </a:r>
          </a:p>
          <a:p>
            <a:pPr marL="914400" lvl="1" indent="-457200">
              <a:lnSpc>
                <a:spcPct val="120000"/>
              </a:lnSpc>
              <a:buFont typeface="Arial Black" panose="020B0A04020102020204" pitchFamily="34" charset="0"/>
              <a:buAutoNum type="arabicPeriod"/>
            </a:pPr>
            <a:r>
              <a:rPr lang="en-US" altLang="en-US" sz="2000">
                <a:sym typeface="Wingdings" panose="05000000000000000000" pitchFamily="2" charset="2"/>
              </a:rPr>
              <a:t>Represent each negative number: –A by a combination (whose value is): </a:t>
            </a:r>
            <a:r>
              <a:rPr lang="en-US" altLang="en-US" sz="2000"/>
              <a:t>2</a:t>
            </a:r>
            <a:r>
              <a:rPr lang="en-US" altLang="en-US" sz="2000" baseline="40000"/>
              <a:t>n</a:t>
            </a:r>
            <a:r>
              <a:rPr lang="en-US" altLang="en-US" sz="2000"/>
              <a:t> – A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negative integers: </a:t>
            </a:r>
            <a:r>
              <a:rPr lang="en-US" altLang="en-US" sz="2000">
                <a:solidFill>
                  <a:srgbClr val="FF0000"/>
                </a:solidFill>
              </a:rPr>
              <a:t>–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aseline="56000">
                <a:solidFill>
                  <a:srgbClr val="FF0000"/>
                </a:solidFill>
              </a:rPr>
              <a:t>n–1</a:t>
            </a:r>
            <a:r>
              <a:rPr lang="en-US" altLang="en-US" sz="2000">
                <a:solidFill>
                  <a:srgbClr val="FF0000"/>
                </a:solidFill>
              </a:rPr>
              <a:t>, –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aseline="56000">
                <a:solidFill>
                  <a:srgbClr val="FF0000"/>
                </a:solidFill>
              </a:rPr>
              <a:t>n–1</a:t>
            </a:r>
            <a:r>
              <a:rPr lang="en-US" altLang="en-US" sz="2000">
                <a:solidFill>
                  <a:srgbClr val="FF0000"/>
                </a:solidFill>
              </a:rPr>
              <a:t>+1, …, –1</a:t>
            </a:r>
            <a:r>
              <a:rPr lang="en-US" altLang="en-US" sz="2000"/>
              <a:t> are represented by combinations: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aseline="56000">
                <a:solidFill>
                  <a:srgbClr val="FF0000"/>
                </a:solidFill>
              </a:rPr>
              <a:t>n–1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, 2</a:t>
            </a:r>
            <a:r>
              <a:rPr lang="en-US" altLang="en-US" sz="2000" baseline="56000">
                <a:solidFill>
                  <a:srgbClr val="FF0000"/>
                </a:solidFill>
              </a:rPr>
              <a:t>n–1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+1, …,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en-US" sz="2000" baseline="56000">
                <a:solidFill>
                  <a:srgbClr val="FF0000"/>
                </a:solidFill>
              </a:rPr>
              <a:t>n</a:t>
            </a:r>
            <a:r>
              <a:rPr lang="en-US" altLang="en-US" sz="2000">
                <a:solidFill>
                  <a:srgbClr val="FF0000"/>
                </a:solidFill>
              </a:rPr>
              <a:t>–1</a:t>
            </a:r>
            <a:r>
              <a:rPr lang="en-US" altLang="en-US" sz="2000" b="1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Range of representable numbers is:</a:t>
            </a:r>
            <a:r>
              <a:rPr lang="en-US" altLang="en-US" sz="2000" b="1">
                <a:solidFill>
                  <a:srgbClr val="CC0000"/>
                </a:solidFill>
              </a:rPr>
              <a:t> </a:t>
            </a:r>
            <a:r>
              <a:rPr lang="en-US" altLang="en-US" sz="2000" b="1">
                <a:solidFill>
                  <a:srgbClr val="3333FF"/>
                </a:solidFill>
              </a:rPr>
              <a:t>–2</a:t>
            </a:r>
            <a:r>
              <a:rPr lang="en-US" altLang="en-US" sz="2000" b="1" baseline="56000">
                <a:solidFill>
                  <a:srgbClr val="3333FF"/>
                </a:solidFill>
              </a:rPr>
              <a:t>n – 1</a:t>
            </a:r>
            <a:r>
              <a:rPr lang="en-US" altLang="en-US" sz="2000" b="1">
                <a:solidFill>
                  <a:srgbClr val="3333FF"/>
                </a:solidFill>
              </a:rPr>
              <a:t>  </a:t>
            </a:r>
            <a:r>
              <a:rPr lang="en-US" altLang="en-US" sz="2000" b="1">
                <a:solidFill>
                  <a:srgbClr val="3333FF"/>
                </a:solidFill>
                <a:cs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000" b="1">
                <a:solidFill>
                  <a:srgbClr val="3333FF"/>
                </a:solidFill>
                <a:cs typeface="Tahoma" panose="020B0604030504040204" pitchFamily="34" charset="0"/>
              </a:rPr>
              <a:t> </a:t>
            </a:r>
            <a:r>
              <a:rPr lang="en-US" altLang="en-US" sz="2000" b="1">
                <a:solidFill>
                  <a:srgbClr val="3333FF"/>
                </a:solidFill>
              </a:rPr>
              <a:t>2</a:t>
            </a:r>
            <a:r>
              <a:rPr lang="en-US" altLang="en-US" sz="2000" b="1" baseline="56000">
                <a:solidFill>
                  <a:srgbClr val="3333FF"/>
                </a:solidFill>
              </a:rPr>
              <a:t>n – 1</a:t>
            </a:r>
            <a:r>
              <a:rPr lang="en-US" altLang="en-US" sz="2000" b="1">
                <a:solidFill>
                  <a:srgbClr val="3333FF"/>
                </a:solidFill>
              </a:rPr>
              <a:t> – 1</a:t>
            </a:r>
            <a:r>
              <a:rPr lang="en-US" altLang="en-US" sz="2000" b="1"/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42"/>
          <a:stretch>
            <a:fillRect/>
          </a:stretch>
        </p:blipFill>
        <p:spPr bwMode="auto">
          <a:xfrm>
            <a:off x="-36513" y="1535113"/>
            <a:ext cx="91805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4"/>
          <a:stretch>
            <a:fillRect/>
          </a:stretch>
        </p:blipFill>
        <p:spPr bwMode="auto">
          <a:xfrm>
            <a:off x="-36513" y="1535113"/>
            <a:ext cx="9180513" cy="455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1535113"/>
            <a:ext cx="9180513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>
          <a:xfrm>
            <a:off x="371475" y="152400"/>
            <a:ext cx="8737600" cy="838200"/>
          </a:xfrm>
        </p:spPr>
        <p:txBody>
          <a:bodyPr/>
          <a:lstStyle/>
          <a:p>
            <a:r>
              <a:rPr lang="en-US" altLang="en-US" sz="2400"/>
              <a:t>Characteristics of 2’s Comp. Rep. &amp; Arithmetic</a:t>
            </a:r>
          </a:p>
        </p:txBody>
      </p:sp>
      <p:pic>
        <p:nvPicPr>
          <p:cNvPr id="8908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8"/>
          <a:stretch>
            <a:fillRect/>
          </a:stretch>
        </p:blipFill>
        <p:spPr bwMode="auto">
          <a:xfrm>
            <a:off x="-36513" y="1535113"/>
            <a:ext cx="2952751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8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92"/>
          <a:stretch>
            <a:fillRect/>
          </a:stretch>
        </p:blipFill>
        <p:spPr bwMode="auto">
          <a:xfrm>
            <a:off x="-36513" y="1535113"/>
            <a:ext cx="91805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8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5"/>
          <a:stretch>
            <a:fillRect/>
          </a:stretch>
        </p:blipFill>
        <p:spPr bwMode="auto">
          <a:xfrm>
            <a:off x="-36513" y="1535113"/>
            <a:ext cx="9180513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8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9"/>
          <a:stretch>
            <a:fillRect/>
          </a:stretch>
        </p:blipFill>
        <p:spPr bwMode="auto">
          <a:xfrm>
            <a:off x="-36513" y="1557338"/>
            <a:ext cx="918051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890" name="Oval 10"/>
          <p:cNvSpPr>
            <a:spLocks noChangeArrowheads="1"/>
          </p:cNvSpPr>
          <p:nvPr/>
        </p:nvSpPr>
        <p:spPr bwMode="auto">
          <a:xfrm>
            <a:off x="2484438" y="2565400"/>
            <a:ext cx="6551612" cy="719138"/>
          </a:xfrm>
          <a:prstGeom prst="ellipse">
            <a:avLst/>
          </a:prstGeom>
          <a:solidFill>
            <a:srgbClr val="00CC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 complement</a:t>
            </a:r>
          </a:p>
        </p:txBody>
      </p:sp>
      <p:sp>
        <p:nvSpPr>
          <p:cNvPr id="890891" name="Text Box 11"/>
          <p:cNvSpPr txBox="1">
            <a:spLocks noChangeArrowheads="1"/>
          </p:cNvSpPr>
          <p:nvPr/>
        </p:nvSpPr>
        <p:spPr bwMode="auto">
          <a:xfrm>
            <a:off x="1116013" y="1082675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n-bit 2’s complement representation</a:t>
            </a:r>
          </a:p>
        </p:txBody>
      </p:sp>
      <p:sp>
        <p:nvSpPr>
          <p:cNvPr id="890892" name="Text Box 12"/>
          <p:cNvSpPr txBox="1">
            <a:spLocks noChangeArrowheads="1"/>
          </p:cNvSpPr>
          <p:nvPr/>
        </p:nvSpPr>
        <p:spPr bwMode="auto">
          <a:xfrm>
            <a:off x="179388" y="2997200"/>
            <a:ext cx="2520950" cy="371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to: 2</a:t>
            </a:r>
            <a:r>
              <a:rPr kumimoji="0" lang="en-US" altLang="en-US" sz="1800" b="1" baseline="460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</a:t>
            </a:r>
            <a:r>
              <a:rPr kumimoji="0" lang="en-US" altLang="en-US" sz="1800" b="1" baseline="-250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 animBg="1"/>
      <p:bldP spid="890891" grpId="0"/>
      <p:bldP spid="8908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One representation of zero.</a:t>
            </a:r>
          </a:p>
          <a:p>
            <a:r>
              <a:rPr lang="en-US" altLang="en-US"/>
              <a:t>Arithmetic works easily (see later).</a:t>
            </a:r>
          </a:p>
          <a:p>
            <a:r>
              <a:rPr lang="en-US" altLang="en-US">
                <a:solidFill>
                  <a:srgbClr val="FF0000"/>
                </a:solidFill>
              </a:rPr>
              <a:t>Negating</a:t>
            </a:r>
            <a:r>
              <a:rPr lang="en-US" altLang="en-US"/>
              <a:t> is fairly easy</a:t>
            </a:r>
          </a:p>
          <a:p>
            <a:pPr lvl="1"/>
            <a:r>
              <a:rPr lang="en-US" altLang="en-US"/>
              <a:t> 3</a:t>
            </a:r>
            <a:r>
              <a:rPr lang="en-US" altLang="en-US" baseline="-25000"/>
              <a:t>10</a:t>
            </a:r>
            <a:r>
              <a:rPr lang="en-US" altLang="en-US"/>
              <a:t> = 00000011</a:t>
            </a:r>
          </a:p>
          <a:p>
            <a:pPr lvl="1"/>
            <a:r>
              <a:rPr lang="en-US" altLang="en-US"/>
              <a:t> Boolean (one’s) complement gives	 11111100</a:t>
            </a:r>
          </a:p>
          <a:p>
            <a:pPr lvl="1"/>
            <a:r>
              <a:rPr lang="en-US" altLang="en-US"/>
              <a:t> Add 1 to LSB			           11111101</a:t>
            </a:r>
          </a:p>
          <a:p>
            <a:pPr lvl="1"/>
            <a:r>
              <a:rPr lang="en-US" altLang="en-US"/>
              <a:t> This is equivalent to 2</a:t>
            </a:r>
            <a:r>
              <a:rPr lang="en-US" altLang="en-US" baseline="40000"/>
              <a:t>8</a:t>
            </a:r>
            <a:r>
              <a:rPr lang="en-US" altLang="en-US"/>
              <a:t> – 3 = 253 =</a:t>
            </a:r>
            <a:r>
              <a:rPr lang="en-US" altLang="en-US" sz="700"/>
              <a:t> </a:t>
            </a:r>
            <a:r>
              <a:rPr lang="en-US" altLang="en-US"/>
              <a:t>11111101</a:t>
            </a:r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2268538" y="4583113"/>
            <a:ext cx="4464050" cy="574675"/>
          </a:xfrm>
          <a:prstGeom prst="ellipse">
            <a:avLst/>
          </a:prstGeom>
          <a:solidFill>
            <a:srgbClr val="00CCFF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complement of 3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141788" y="4367213"/>
            <a:ext cx="863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  <a:endCxn id="4" idx="0"/>
          </p:cNvCxnSpPr>
          <p:nvPr/>
        </p:nvCxnSpPr>
        <p:spPr bwMode="auto">
          <a:xfrm>
            <a:off x="4500563" y="4367213"/>
            <a:ext cx="0" cy="215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1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90"/>
          <a:stretch>
            <a:fillRect/>
          </a:stretch>
        </p:blipFill>
        <p:spPr bwMode="auto">
          <a:xfrm>
            <a:off x="1012825" y="4845050"/>
            <a:ext cx="79216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775" cy="838200"/>
          </a:xfrm>
        </p:spPr>
        <p:txBody>
          <a:bodyPr/>
          <a:lstStyle/>
          <a:p>
            <a:r>
              <a:rPr lang="en-US" altLang="en-US"/>
              <a:t>Conversion between 2’s Comp. &amp; Decimal</a:t>
            </a:r>
          </a:p>
        </p:txBody>
      </p:sp>
      <p:pic>
        <p:nvPicPr>
          <p:cNvPr id="894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17825"/>
            <a:ext cx="7921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49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81113"/>
            <a:ext cx="691356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48038" y="2330450"/>
            <a:ext cx="194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Box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31913" y="5480050"/>
            <a:ext cx="431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956550" y="5891213"/>
            <a:ext cx="10080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</a:rPr>
              <a:t> = +3</a:t>
            </a: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1065213" y="5954713"/>
            <a:ext cx="86518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79388" y="4400550"/>
            <a:ext cx="8713787" cy="2413000"/>
          </a:xfrm>
          <a:solidFill>
            <a:srgbClr val="00B05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Result obtained using value box is correct because: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>
                <a:solidFill>
                  <a:schemeClr val="bg1"/>
                </a:solidFill>
              </a:rPr>
              <a:t>Sign bit is 1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>
                <a:solidFill>
                  <a:schemeClr val="bg1"/>
                </a:solidFill>
              </a:rPr>
              <a:t>Number = -(2’s comp. of 10000011)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         = -(2</a:t>
            </a:r>
            <a:r>
              <a:rPr lang="en-US" altLang="en-US" baseline="30000">
                <a:solidFill>
                  <a:schemeClr val="bg1"/>
                </a:solidFill>
              </a:rPr>
              <a:t>8</a:t>
            </a:r>
            <a:r>
              <a:rPr lang="en-US" altLang="en-US">
                <a:solidFill>
                  <a:schemeClr val="bg1"/>
                </a:solidFill>
              </a:rPr>
              <a:t> - 10000011)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                 = -125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  <p:bldP spid="15" grpId="0" uiExpand="1" build="p"/>
      <p:bldP spid="15" grpI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Between Lengths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Positive numbers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pack with leading zeros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+18 =                00010010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+18 = 00000000 00010010</a:t>
            </a:r>
          </a:p>
          <a:p>
            <a:r>
              <a:rPr lang="en-US" altLang="en-US"/>
              <a:t>Negative numbers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pack with leading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-18 =                11101110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/>
              <a:t>-18 = 11111111 11101110</a:t>
            </a:r>
          </a:p>
          <a:p>
            <a:r>
              <a:rPr lang="en-US" altLang="en-US"/>
              <a:t>i.e. pack with MSB (sign bit) </a:t>
            </a:r>
            <a:r>
              <a:rPr lang="en-US" altLang="en-US">
                <a:sym typeface="Wingdings" panose="05000000000000000000" pitchFamily="2" charset="2"/>
              </a:rPr>
              <a:t> Sign extension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 and Subtraction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r>
              <a:rPr lang="en-US" altLang="en-US" sz="3200"/>
              <a:t>Addition </a:t>
            </a:r>
            <a:r>
              <a:rPr lang="en-US" altLang="en-US" sz="3200">
                <a:sym typeface="Wingdings" panose="05000000000000000000" pitchFamily="2" charset="2"/>
              </a:rPr>
              <a:t> </a:t>
            </a:r>
            <a:r>
              <a:rPr lang="en-US" altLang="en-US" sz="3200"/>
              <a:t>Normal binary addition.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 Monitor sign bit for </a:t>
            </a:r>
            <a:r>
              <a:rPr lang="en-US" altLang="en-US">
                <a:solidFill>
                  <a:srgbClr val="FF0000"/>
                </a:solidFill>
              </a:rPr>
              <a:t>overflow</a:t>
            </a:r>
            <a:r>
              <a:rPr lang="en-US" altLang="en-US"/>
              <a:t>.</a:t>
            </a:r>
          </a:p>
          <a:p>
            <a:endParaRPr lang="en-US" altLang="en-US" sz="3200"/>
          </a:p>
          <a:p>
            <a:r>
              <a:rPr lang="en-US" altLang="en-US" sz="3200"/>
              <a:t>Subtraction </a:t>
            </a:r>
            <a:r>
              <a:rPr lang="en-US" altLang="en-US" sz="3200">
                <a:sym typeface="Wingdings" panose="05000000000000000000" pitchFamily="2" charset="2"/>
              </a:rPr>
              <a:t> </a:t>
            </a:r>
            <a:r>
              <a:rPr lang="en-US" altLang="en-US" sz="3200"/>
              <a:t>Take two’s complement of subtrahend and add to minuend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/>
              <a:t> A – B = A + (–B)</a:t>
            </a:r>
          </a:p>
          <a:p>
            <a:pPr lvl="1"/>
            <a:endParaRPr lang="en-US" altLang="en-US" sz="2800"/>
          </a:p>
          <a:p>
            <a:r>
              <a:rPr lang="en-US" altLang="en-US" sz="3200"/>
              <a:t>So we only need addition and complement circuits.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737600" cy="838200"/>
          </a:xfrm>
        </p:spPr>
        <p:txBody>
          <a:bodyPr/>
          <a:lstStyle/>
          <a:p>
            <a:r>
              <a:rPr lang="en-US" altLang="en-US" sz="2400"/>
              <a:t>Why Addition of Numbers in 2’s Comp. Works?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07413" cy="5638800"/>
          </a:xfrm>
          <a:noFill/>
        </p:spPr>
        <p:txBody>
          <a:bodyPr/>
          <a:lstStyle/>
          <a:p>
            <a:r>
              <a:rPr lang="en-US" altLang="en-US">
                <a:solidFill>
                  <a:srgbClr val="0033CC"/>
                </a:solidFill>
              </a:rPr>
              <a:t>Two positive number</a:t>
            </a:r>
          </a:p>
          <a:p>
            <a:pPr lvl="1"/>
            <a:r>
              <a:rPr lang="en-US" altLang="en-US"/>
              <a:t> Normal binary addition if no overflow.</a:t>
            </a:r>
          </a:p>
          <a:p>
            <a:r>
              <a:rPr lang="en-US" altLang="en-US">
                <a:solidFill>
                  <a:srgbClr val="0033CC"/>
                </a:solidFill>
              </a:rPr>
              <a:t>Two negative numbers: –A and –B</a:t>
            </a:r>
          </a:p>
          <a:p>
            <a:pPr lvl="1"/>
            <a:r>
              <a:rPr lang="en-US" altLang="en-US"/>
              <a:t> Represent –A as 2</a:t>
            </a:r>
            <a:r>
              <a:rPr lang="en-US" altLang="en-US" baseline="40000"/>
              <a:t>n</a:t>
            </a:r>
            <a:r>
              <a:rPr lang="en-US" altLang="en-US"/>
              <a:t> – A</a:t>
            </a:r>
          </a:p>
          <a:p>
            <a:pPr lvl="1"/>
            <a:r>
              <a:rPr lang="en-US" altLang="en-US"/>
              <a:t> Represent –B as 2</a:t>
            </a:r>
            <a:r>
              <a:rPr lang="en-US" altLang="en-US" baseline="40000"/>
              <a:t>n</a:t>
            </a:r>
            <a:r>
              <a:rPr lang="en-US" altLang="en-US"/>
              <a:t> – B</a:t>
            </a:r>
          </a:p>
          <a:p>
            <a:pPr lvl="1"/>
            <a:r>
              <a:rPr lang="en-US" altLang="en-US"/>
              <a:t> Do the addition: Result = (2</a:t>
            </a:r>
            <a:r>
              <a:rPr lang="en-US" altLang="en-US" baseline="40000"/>
              <a:t>n</a:t>
            </a:r>
            <a:r>
              <a:rPr lang="en-US" altLang="en-US"/>
              <a:t> – A) + (2</a:t>
            </a:r>
            <a:r>
              <a:rPr lang="en-US" altLang="en-US" baseline="40000"/>
              <a:t>n</a:t>
            </a:r>
            <a:r>
              <a:rPr lang="en-US" altLang="en-US"/>
              <a:t> – B)</a:t>
            </a:r>
          </a:p>
          <a:p>
            <a:pPr lvl="1">
              <a:buFontTx/>
              <a:buNone/>
            </a:pPr>
            <a:r>
              <a:rPr lang="en-US" altLang="en-US"/>
              <a:t>                                     = 2</a:t>
            </a:r>
            <a:r>
              <a:rPr lang="en-US" altLang="en-US" baseline="40000"/>
              <a:t>n </a:t>
            </a:r>
            <a:r>
              <a:rPr lang="en-US" altLang="en-US"/>
              <a:t>+ [2</a:t>
            </a:r>
            <a:r>
              <a:rPr lang="en-US" altLang="en-US" baseline="40000"/>
              <a:t>n</a:t>
            </a:r>
            <a:r>
              <a:rPr lang="en-US" altLang="en-US"/>
              <a:t>–(A+B)]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One positive and one negative: A and –B</a:t>
            </a:r>
          </a:p>
          <a:p>
            <a:pPr lvl="1"/>
            <a:r>
              <a:rPr lang="en-US" altLang="en-US"/>
              <a:t> Represent A as A</a:t>
            </a:r>
          </a:p>
          <a:p>
            <a:pPr lvl="1"/>
            <a:r>
              <a:rPr lang="en-US" altLang="en-US"/>
              <a:t> Represent –B as 2</a:t>
            </a:r>
            <a:r>
              <a:rPr lang="en-US" altLang="en-US" baseline="40000"/>
              <a:t>n</a:t>
            </a:r>
            <a:r>
              <a:rPr lang="en-US" altLang="en-US"/>
              <a:t> – B</a:t>
            </a:r>
          </a:p>
          <a:p>
            <a:pPr lvl="1"/>
            <a:r>
              <a:rPr lang="en-US" altLang="en-US"/>
              <a:t> Result = A + 2</a:t>
            </a:r>
            <a:r>
              <a:rPr lang="en-US" altLang="en-US" baseline="40000"/>
              <a:t>n</a:t>
            </a:r>
            <a:r>
              <a:rPr lang="en-US" altLang="en-US"/>
              <a:t> – B = 2</a:t>
            </a:r>
            <a:r>
              <a:rPr lang="en-US" altLang="en-US" baseline="40000"/>
              <a:t>n</a:t>
            </a:r>
            <a:r>
              <a:rPr lang="en-US" altLang="en-US"/>
              <a:t> – (–A + B)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787900" y="3860800"/>
            <a:ext cx="431800" cy="431800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076825" y="3213100"/>
            <a:ext cx="43180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464175" y="3017838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bit </a:t>
            </a: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ignored</a:t>
            </a:r>
            <a:endParaRPr kumimoji="0" lang="en-US" alt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449888" y="3817938"/>
            <a:ext cx="1727200" cy="547687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5580063" y="4365625"/>
            <a:ext cx="360362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400675" y="4437063"/>
            <a:ext cx="356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comp. of (A+B) </a:t>
            </a: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kumimoji="0"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(A+B)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284663" y="6137275"/>
            <a:ext cx="2159000" cy="547688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148263" y="5708650"/>
            <a:ext cx="356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comp. of (–A+B) </a:t>
            </a: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(A</a:t>
            </a:r>
            <a:r>
              <a:rPr kumimoji="0"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737600" cy="838200"/>
          </a:xfrm>
        </p:spPr>
        <p:txBody>
          <a:bodyPr/>
          <a:lstStyle/>
          <a:p>
            <a:r>
              <a:rPr lang="en-US" altLang="en-US"/>
              <a:t>Addition of Numbers in 2’s Comp. Rep.</a:t>
            </a:r>
          </a:p>
        </p:txBody>
      </p:sp>
      <p:pic>
        <p:nvPicPr>
          <p:cNvPr id="907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4525"/>
            <a:ext cx="2663825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62138"/>
            <a:ext cx="26638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7263"/>
            <a:ext cx="244792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413125"/>
            <a:ext cx="266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183188"/>
            <a:ext cx="43561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72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11763"/>
            <a:ext cx="4427537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7274" name="Text Box 10"/>
          <p:cNvSpPr txBox="1">
            <a:spLocks noChangeArrowheads="1"/>
          </p:cNvSpPr>
          <p:nvPr/>
        </p:nvSpPr>
        <p:spPr bwMode="auto">
          <a:xfrm>
            <a:off x="1258888" y="1120775"/>
            <a:ext cx="6408737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32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4-bit 2’s comp. representation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86775" cy="838200"/>
          </a:xfrm>
        </p:spPr>
        <p:txBody>
          <a:bodyPr/>
          <a:lstStyle/>
          <a:p>
            <a:r>
              <a:rPr lang="en-US" altLang="en-US"/>
              <a:t>Geometric Depiction of 2’s Comp. Integers</a:t>
            </a:r>
          </a:p>
        </p:txBody>
      </p:sp>
      <p:pic>
        <p:nvPicPr>
          <p:cNvPr id="897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085850"/>
            <a:ext cx="432117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101725"/>
            <a:ext cx="4278313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Adminstrivia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CA" altLang="en-US" dirty="0"/>
              <a:t>Assignment #2:</a:t>
            </a:r>
          </a:p>
          <a:p>
            <a:pPr lvl="1"/>
            <a:r>
              <a:rPr lang="en-CA" altLang="en-US" dirty="0"/>
              <a:t>Released: </a:t>
            </a:r>
            <a:r>
              <a:rPr lang="en-CA" altLang="en-US" dirty="0">
                <a:solidFill>
                  <a:srgbClr val="FF0000"/>
                </a:solidFill>
              </a:rPr>
              <a:t>Sunday</a:t>
            </a:r>
            <a:r>
              <a:rPr lang="en-CA" altLang="en-US" dirty="0"/>
              <a:t>. Due: </a:t>
            </a:r>
            <a:r>
              <a:rPr lang="en-CA" altLang="en-US" dirty="0">
                <a:solidFill>
                  <a:srgbClr val="FF0000"/>
                </a:solidFill>
              </a:rPr>
              <a:t>Thursday, April 6, 2017</a:t>
            </a:r>
            <a:r>
              <a:rPr lang="en-CA" altLang="en-US" dirty="0"/>
              <a:t>  </a:t>
            </a:r>
          </a:p>
          <a:p>
            <a:r>
              <a:rPr lang="en-CA" altLang="en-US" dirty="0"/>
              <a:t>Midterm:</a:t>
            </a:r>
          </a:p>
          <a:p>
            <a:pPr lvl="1"/>
            <a:r>
              <a:rPr lang="en-CA" altLang="en-US" dirty="0"/>
              <a:t>Date: </a:t>
            </a:r>
            <a:r>
              <a:rPr lang="en-CA" altLang="en-US" dirty="0">
                <a:solidFill>
                  <a:srgbClr val="FF0000"/>
                </a:solidFill>
              </a:rPr>
              <a:t>Saturday, April 8, 2017</a:t>
            </a:r>
          </a:p>
          <a:p>
            <a:pPr lvl="1"/>
            <a:r>
              <a:rPr lang="en-CA" altLang="en-US" dirty="0"/>
              <a:t>Time: </a:t>
            </a:r>
            <a:r>
              <a:rPr lang="en-CA" altLang="en-US" dirty="0">
                <a:solidFill>
                  <a:srgbClr val="FF0000"/>
                </a:solidFill>
              </a:rPr>
              <a:t>10:30am – 12:00pm</a:t>
            </a:r>
          </a:p>
          <a:p>
            <a:pPr lvl="1"/>
            <a:r>
              <a:rPr lang="en-CA" altLang="en-US" dirty="0"/>
              <a:t>Location: classroom #27309</a:t>
            </a:r>
          </a:p>
          <a:p>
            <a:pPr lvl="1"/>
            <a:r>
              <a:rPr lang="en-CA" altLang="en-US" dirty="0"/>
              <a:t>Coverage: lectures #1 </a:t>
            </a:r>
            <a:r>
              <a:rPr lang="en-CA" altLang="en-US" dirty="0">
                <a:sym typeface="Wingdings" panose="05000000000000000000" pitchFamily="2" charset="2"/>
              </a:rPr>
              <a:t> #6</a:t>
            </a:r>
          </a:p>
          <a:p>
            <a:r>
              <a:rPr lang="en-CA" altLang="en-US" dirty="0"/>
              <a:t>Lecture include material from another textbook:</a:t>
            </a:r>
          </a:p>
          <a:p>
            <a:pPr lvl="1"/>
            <a:r>
              <a:rPr lang="en-CA" altLang="en-US" dirty="0"/>
              <a:t>”</a:t>
            </a:r>
            <a:r>
              <a:rPr lang="en-CA" altLang="en-US" b="1" dirty="0"/>
              <a:t>Computer Organization and Embedded Systems</a:t>
            </a:r>
            <a:r>
              <a:rPr lang="en-CA" altLang="en-US" dirty="0"/>
              <a:t>”, C. </a:t>
            </a:r>
            <a:r>
              <a:rPr lang="en-CA" altLang="en-US" dirty="0" err="1"/>
              <a:t>Hamacher</a:t>
            </a:r>
            <a:r>
              <a:rPr lang="en-CA" altLang="en-US" dirty="0"/>
              <a:t>, Z. </a:t>
            </a:r>
            <a:r>
              <a:rPr lang="en-CA" altLang="en-US" dirty="0" err="1"/>
              <a:t>Vranesic</a:t>
            </a:r>
            <a:r>
              <a:rPr lang="en-CA" altLang="en-US" dirty="0"/>
              <a:t>, S. </a:t>
            </a:r>
            <a:r>
              <a:rPr lang="en-CA" altLang="en-US" dirty="0" err="1"/>
              <a:t>Zaky</a:t>
            </a:r>
            <a:r>
              <a:rPr lang="en-CA" altLang="en-US" dirty="0"/>
              <a:t>, N. </a:t>
            </a:r>
            <a:r>
              <a:rPr lang="en-CA" altLang="en-US" dirty="0" err="1"/>
              <a:t>Manjikian</a:t>
            </a:r>
            <a:r>
              <a:rPr lang="en-CA" altLang="en-US" dirty="0"/>
              <a:t> (</a:t>
            </a:r>
            <a:r>
              <a:rPr lang="en-CA" altLang="en-US" b="1" dirty="0"/>
              <a:t>6</a:t>
            </a:r>
            <a:r>
              <a:rPr lang="en-CA" altLang="en-US" b="1" baseline="30000" dirty="0"/>
              <a:t>th</a:t>
            </a:r>
            <a:r>
              <a:rPr lang="en-CA" altLang="en-US" b="1" dirty="0"/>
              <a:t> Ed.</a:t>
            </a:r>
            <a:r>
              <a:rPr lang="en-CA" altLang="en-US" dirty="0"/>
              <a:t>)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spcBef>
                <a:spcPct val="20000"/>
              </a:spcBef>
              <a:buClr>
                <a:srgbClr val="FF0000"/>
              </a:buClr>
              <a:buChar char="•"/>
              <a:tabLst>
                <a:tab pos="46355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tabLst>
                <a:tab pos="46355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tabLst>
                <a:tab pos="46355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tabLst>
                <a:tab pos="463550" algn="l"/>
              </a:tabLst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0" lang="en-CA" altLang="en-US" sz="2000" dirty="0">
                <a:latin typeface="Times New Roman" panose="02020603050405020304" pitchFamily="18" charset="0"/>
                <a:hlinkClick r:id="rId2"/>
              </a:rPr>
              <a:t>http://hshehata.github.io/courses/zu/cse321b/</a:t>
            </a:r>
            <a:endParaRPr kumimoji="0" lang="en-CA" altLang="en-US" sz="20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TBA</a:t>
            </a:r>
          </a:p>
        </p:txBody>
      </p:sp>
      <p:sp>
        <p:nvSpPr>
          <p:cNvPr id="6149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Binary Addition/Subtraction Logic Circuit.</a:t>
            </a:r>
          </a:p>
        </p:txBody>
      </p:sp>
      <p:sp>
        <p:nvSpPr>
          <p:cNvPr id="39939" name="Content Placeholder 4"/>
          <p:cNvSpPr>
            <a:spLocks noGrp="1"/>
          </p:cNvSpPr>
          <p:nvPr>
            <p:ph idx="1"/>
          </p:nvPr>
        </p:nvSpPr>
        <p:spPr>
          <a:xfrm>
            <a:off x="457200" y="5805488"/>
            <a:ext cx="8178800" cy="900112"/>
          </a:xfrm>
        </p:spPr>
        <p:txBody>
          <a:bodyPr/>
          <a:lstStyle/>
          <a:p>
            <a:r>
              <a:rPr lang="en-US" altLang="en-US" sz="2400"/>
              <a:t>Addition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/>
              <a:t>Add/sub control = 0.</a:t>
            </a:r>
          </a:p>
          <a:p>
            <a:r>
              <a:rPr lang="en-US" altLang="en-US" sz="2400"/>
              <a:t>Subtraction </a:t>
            </a:r>
            <a:r>
              <a:rPr lang="en-US" altLang="en-US" sz="2400">
                <a:sym typeface="Wingdings" panose="05000000000000000000" pitchFamily="2" charset="2"/>
              </a:rPr>
              <a:t> </a:t>
            </a:r>
            <a:r>
              <a:rPr lang="en-US" altLang="en-US" sz="2400"/>
              <a:t>Add/sub control = 1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13406" r="7858" b="13750"/>
          <a:stretch>
            <a:fillRect/>
          </a:stretch>
        </p:blipFill>
        <p:spPr bwMode="auto">
          <a:xfrm>
            <a:off x="2533650" y="1196975"/>
            <a:ext cx="6575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39750" y="3481388"/>
            <a:ext cx="1295400" cy="129540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</a:rPr>
              <a:t>Overflow Logic</a:t>
            </a:r>
          </a:p>
        </p:txBody>
      </p:sp>
      <p:cxnSp>
        <p:nvCxnSpPr>
          <p:cNvPr id="39942" name="Straight Arrow Connector 6"/>
          <p:cNvCxnSpPr>
            <a:cxnSpLocks noChangeShapeType="1"/>
            <a:stCxn id="39945" idx="2"/>
            <a:endCxn id="39941" idx="0"/>
          </p:cNvCxnSpPr>
          <p:nvPr/>
        </p:nvCxnSpPr>
        <p:spPr bwMode="auto">
          <a:xfrm>
            <a:off x="1182688" y="3049588"/>
            <a:ext cx="4762" cy="431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582613" y="2473325"/>
            <a:ext cx="460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 i="1">
                <a:latin typeface="Times New Roman" panose="02020603050405020304" pitchFamily="18" charset="0"/>
              </a:rPr>
              <a:t>x</a:t>
            </a:r>
            <a:r>
              <a:rPr kumimoji="0" lang="en-US" altLang="en-US" sz="1400" b="1" i="1" baseline="-25000"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 baseline="-25000">
                <a:latin typeface="Times New Roman" panose="02020603050405020304" pitchFamily="18" charset="0"/>
              </a:rPr>
              <a:t>–1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1331913" y="2473325"/>
            <a:ext cx="44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 i="1">
                <a:latin typeface="Times New Roman" panose="02020603050405020304" pitchFamily="18" charset="0"/>
              </a:rPr>
              <a:t>z</a:t>
            </a:r>
            <a:r>
              <a:rPr kumimoji="0" lang="en-US" altLang="en-US" sz="1400" b="1" i="1" baseline="-25000"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 baseline="-25000">
                <a:latin typeface="Times New Roman" panose="02020603050405020304" pitchFamily="18" charset="0"/>
              </a:rPr>
              <a:t>–1</a:t>
            </a:r>
          </a:p>
        </p:txBody>
      </p:sp>
      <p:sp>
        <p:nvSpPr>
          <p:cNvPr id="39945" name="TextBox 9"/>
          <p:cNvSpPr txBox="1">
            <a:spLocks noChangeArrowheads="1"/>
          </p:cNvSpPr>
          <p:nvPr/>
        </p:nvSpPr>
        <p:spPr bwMode="auto">
          <a:xfrm>
            <a:off x="962025" y="2741613"/>
            <a:ext cx="441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 i="1">
                <a:latin typeface="Times New Roman" panose="02020603050405020304" pitchFamily="18" charset="0"/>
              </a:rPr>
              <a:t>s</a:t>
            </a:r>
            <a:r>
              <a:rPr kumimoji="0" lang="en-US" altLang="en-US" sz="1400" b="1" i="1" baseline="-25000"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 baseline="-25000">
                <a:latin typeface="Times New Roman" panose="02020603050405020304" pitchFamily="18" charset="0"/>
              </a:rPr>
              <a:t>–1</a:t>
            </a:r>
          </a:p>
        </p:txBody>
      </p:sp>
      <p:sp>
        <p:nvSpPr>
          <p:cNvPr id="39946" name="TextBox 10"/>
          <p:cNvSpPr txBox="1">
            <a:spLocks noChangeArrowheads="1"/>
          </p:cNvSpPr>
          <p:nvPr/>
        </p:nvSpPr>
        <p:spPr bwMode="auto">
          <a:xfrm>
            <a:off x="5900738" y="2708275"/>
            <a:ext cx="471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 i="1">
                <a:latin typeface="Times New Roman" panose="02020603050405020304" pitchFamily="18" charset="0"/>
              </a:rPr>
              <a:t>z</a:t>
            </a:r>
            <a:r>
              <a:rPr kumimoji="0" lang="en-US" altLang="en-US" sz="1400" b="1" i="1" baseline="-25000"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 baseline="-25000">
                <a:latin typeface="Times New Roman" panose="02020603050405020304" pitchFamily="18" charset="0"/>
              </a:rPr>
              <a:t>–1 </a:t>
            </a:r>
          </a:p>
        </p:txBody>
      </p:sp>
      <p:sp>
        <p:nvSpPr>
          <p:cNvPr id="39947" name="TextBox 11"/>
          <p:cNvSpPr txBox="1">
            <a:spLocks noChangeArrowheads="1"/>
          </p:cNvSpPr>
          <p:nvPr/>
        </p:nvSpPr>
        <p:spPr bwMode="auto">
          <a:xfrm>
            <a:off x="1042988" y="5210175"/>
            <a:ext cx="304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400" b="1" i="1">
                <a:latin typeface="Times New Roman" panose="02020603050405020304" pitchFamily="18" charset="0"/>
              </a:rPr>
              <a:t>V</a:t>
            </a:r>
            <a:endParaRPr kumimoji="0" lang="en-US" altLang="en-US" sz="1400" b="1" baseline="-25000">
              <a:latin typeface="Times New Roman" panose="02020603050405020304" pitchFamily="18" charset="0"/>
            </a:endParaRPr>
          </a:p>
        </p:txBody>
      </p:sp>
      <p:cxnSp>
        <p:nvCxnSpPr>
          <p:cNvPr id="39948" name="Straight Arrow Connector 26"/>
          <p:cNvCxnSpPr>
            <a:cxnSpLocks noChangeShapeType="1"/>
            <a:stCxn id="39941" idx="2"/>
            <a:endCxn id="39947" idx="0"/>
          </p:cNvCxnSpPr>
          <p:nvPr/>
        </p:nvCxnSpPr>
        <p:spPr bwMode="auto">
          <a:xfrm>
            <a:off x="1187450" y="4776788"/>
            <a:ext cx="7938" cy="4333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Straight Arrow Connector 28"/>
          <p:cNvCxnSpPr>
            <a:cxnSpLocks noChangeShapeType="1"/>
            <a:stCxn id="39944" idx="2"/>
          </p:cNvCxnSpPr>
          <p:nvPr/>
        </p:nvCxnSpPr>
        <p:spPr bwMode="auto">
          <a:xfrm flipH="1">
            <a:off x="1547813" y="2781300"/>
            <a:ext cx="4762" cy="7000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Straight Arrow Connector 30"/>
          <p:cNvCxnSpPr>
            <a:cxnSpLocks noChangeShapeType="1"/>
            <a:stCxn id="39943" idx="2"/>
          </p:cNvCxnSpPr>
          <p:nvPr/>
        </p:nvCxnSpPr>
        <p:spPr bwMode="auto">
          <a:xfrm flipH="1">
            <a:off x="798513" y="2781300"/>
            <a:ext cx="14287" cy="7000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88"/>
          <p:cNvSpPr txBox="1">
            <a:spLocks noChangeArrowheads="1"/>
          </p:cNvSpPr>
          <p:nvPr/>
        </p:nvSpPr>
        <p:spPr bwMode="auto">
          <a:xfrm>
            <a:off x="6659563" y="2492375"/>
            <a:ext cx="2413000" cy="30480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stage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1800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of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kumimoji="0" lang="en-US" altLang="en-US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altLang="en-US" sz="1800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bit of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1800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carry-in from stage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u="sng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1800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sum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1800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carry-out to stage </a:t>
            </a:r>
            <a:r>
              <a:rPr kumimoji="0" lang="en-US" altLang="en-US" sz="18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</a:p>
        </p:txBody>
      </p:sp>
      <p:sp>
        <p:nvSpPr>
          <p:cNvPr id="41987" name="Title 189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4200" cy="838200"/>
          </a:xfrm>
        </p:spPr>
        <p:txBody>
          <a:bodyPr/>
          <a:lstStyle/>
          <a:p>
            <a:r>
              <a:rPr lang="en-US" altLang="en-US"/>
              <a:t>1-Bit Addition (Full Adder)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654050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9" t="32281" r="3513" b="37663"/>
          <a:stretch>
            <a:fillRect/>
          </a:stretch>
        </p:blipFill>
        <p:spPr bwMode="auto">
          <a:xfrm>
            <a:off x="26988" y="5084763"/>
            <a:ext cx="6561137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67" name="Text Box 307"/>
          <p:cNvSpPr txBox="1">
            <a:spLocks noChangeArrowheads="1"/>
          </p:cNvSpPr>
          <p:nvPr/>
        </p:nvSpPr>
        <p:spPr bwMode="auto">
          <a:xfrm>
            <a:off x="1187450" y="5981700"/>
            <a:ext cx="7129463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+mj-lt"/>
              </a:rPr>
              <a:t>Full Adder (FA): Symbol for the complete circuit for a single stage of addition.</a:t>
            </a:r>
          </a:p>
        </p:txBody>
      </p:sp>
      <p:sp>
        <p:nvSpPr>
          <p:cNvPr id="44035" name="Title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 Logic for a Single Stage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1" t="48837" r="34424" b="16704"/>
          <a:stretch>
            <a:fillRect/>
          </a:stretch>
        </p:blipFill>
        <p:spPr bwMode="auto">
          <a:xfrm>
            <a:off x="1331913" y="3357563"/>
            <a:ext cx="3384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9" name="Curved Connector 111"/>
          <p:cNvCxnSpPr>
            <a:cxnSpLocks noChangeShapeType="1"/>
          </p:cNvCxnSpPr>
          <p:nvPr/>
        </p:nvCxnSpPr>
        <p:spPr bwMode="auto">
          <a:xfrm rot="5400000" flipH="1" flipV="1">
            <a:off x="1798638" y="5410200"/>
            <a:ext cx="720725" cy="3587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5" t="29156" r="48811" b="51157"/>
          <a:stretch>
            <a:fillRect/>
          </a:stretch>
        </p:blipFill>
        <p:spPr bwMode="auto">
          <a:xfrm>
            <a:off x="755650" y="1917700"/>
            <a:ext cx="23764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03"/>
          <p:cNvSpPr txBox="1">
            <a:spLocks noChangeArrowheads="1"/>
          </p:cNvSpPr>
          <p:nvPr/>
        </p:nvSpPr>
        <p:spPr bwMode="auto">
          <a:xfrm>
            <a:off x="2928938" y="1125538"/>
            <a:ext cx="850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13" name="Curved Connector 95"/>
          <p:cNvCxnSpPr>
            <a:cxnSpLocks noChangeShapeType="1"/>
            <a:stCxn id="12" idx="2"/>
          </p:cNvCxnSpPr>
          <p:nvPr/>
        </p:nvCxnSpPr>
        <p:spPr bwMode="auto">
          <a:xfrm rot="5400000">
            <a:off x="2795588" y="1863725"/>
            <a:ext cx="835025" cy="2825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4427538" y="3357563"/>
            <a:ext cx="288925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4" t="21281" r="9517" b="44266"/>
          <a:stretch>
            <a:fillRect/>
          </a:stretch>
        </p:blipFill>
        <p:spPr bwMode="auto">
          <a:xfrm>
            <a:off x="4427538" y="1341438"/>
            <a:ext cx="35290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04"/>
          <p:cNvSpPr txBox="1">
            <a:spLocks noChangeArrowheads="1"/>
          </p:cNvSpPr>
          <p:nvPr/>
        </p:nvSpPr>
        <p:spPr bwMode="auto">
          <a:xfrm>
            <a:off x="7448550" y="1125538"/>
            <a:ext cx="1011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</a:t>
            </a:r>
          </a:p>
        </p:txBody>
      </p:sp>
      <p:cxnSp>
        <p:nvCxnSpPr>
          <p:cNvPr id="15" name="Curved Connector 96"/>
          <p:cNvCxnSpPr>
            <a:cxnSpLocks noChangeShapeType="1"/>
            <a:stCxn id="14" idx="2"/>
          </p:cNvCxnSpPr>
          <p:nvPr/>
        </p:nvCxnSpPr>
        <p:spPr bwMode="auto">
          <a:xfrm rot="5400000">
            <a:off x="7394575" y="1860550"/>
            <a:ext cx="833438" cy="287338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667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 i="1"/>
              <a:t>n</a:t>
            </a:r>
            <a:r>
              <a:rPr lang="en-US" altLang="en-US"/>
              <a:t>-bit Ripple-Carry Adder</a:t>
            </a:r>
          </a:p>
        </p:txBody>
      </p:sp>
      <p:sp>
        <p:nvSpPr>
          <p:cNvPr id="29699" name="Content Placeholder 101"/>
          <p:cNvSpPr>
            <a:spLocks noGrp="1"/>
          </p:cNvSpPr>
          <p:nvPr>
            <p:ph idx="1"/>
          </p:nvPr>
        </p:nvSpPr>
        <p:spPr>
          <a:xfrm>
            <a:off x="457200" y="4437063"/>
            <a:ext cx="8178800" cy="2232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/>
              <a:t>Cascade </a:t>
            </a:r>
            <a:r>
              <a:rPr lang="en-US" altLang="en-US" sz="2400" i="1"/>
              <a:t>n</a:t>
            </a:r>
            <a:r>
              <a:rPr lang="en-US" altLang="en-US" sz="2400"/>
              <a:t> full adder (FA) blocks to form a </a:t>
            </a:r>
            <a:r>
              <a:rPr lang="en-US" altLang="en-US" sz="2400" i="1"/>
              <a:t>n</a:t>
            </a:r>
            <a:r>
              <a:rPr lang="en-US" altLang="en-US" sz="2400"/>
              <a:t>-bit adder.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Carries propagate or ripple through this cascade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</a:t>
            </a:r>
            <a:r>
              <a:rPr lang="en-US" altLang="en-US" sz="2400" i="1" u="sng">
                <a:solidFill>
                  <a:srgbClr val="000099"/>
                </a:solidFill>
              </a:rPr>
              <a:t>n</a:t>
            </a:r>
            <a:r>
              <a:rPr lang="en-US" altLang="en-US" sz="2400" u="sng">
                <a:solidFill>
                  <a:srgbClr val="000099"/>
                </a:solidFill>
              </a:rPr>
              <a:t>-bit ripple carry adder.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Carry-in 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0</a:t>
            </a:r>
            <a:r>
              <a:rPr lang="en-US" altLang="en-US" sz="2400"/>
              <a:t> into the LSB position provides a convenient way to perform subtraction.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31125" r="8965" b="26547"/>
          <a:stretch>
            <a:fillRect/>
          </a:stretch>
        </p:blipFill>
        <p:spPr bwMode="auto">
          <a:xfrm>
            <a:off x="107950" y="1196975"/>
            <a:ext cx="89281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Cascade of </a:t>
            </a:r>
            <a:r>
              <a:rPr lang="en-US" altLang="en-US" i="1"/>
              <a:t>k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-bit Adders</a:t>
            </a:r>
          </a:p>
        </p:txBody>
      </p:sp>
      <p:sp>
        <p:nvSpPr>
          <p:cNvPr id="30723" name="Content Placeholder 101"/>
          <p:cNvSpPr>
            <a:spLocks noGrp="1"/>
          </p:cNvSpPr>
          <p:nvPr>
            <p:ph idx="1"/>
          </p:nvPr>
        </p:nvSpPr>
        <p:spPr>
          <a:xfrm>
            <a:off x="457200" y="4437063"/>
            <a:ext cx="8178800" cy="22320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i="1"/>
              <a:t>k</a:t>
            </a:r>
            <a:r>
              <a:rPr lang="en-US" altLang="en-US" sz="2400"/>
              <a:t> </a:t>
            </a:r>
            <a:r>
              <a:rPr lang="en-US" altLang="en-US" sz="2400" i="1"/>
              <a:t>n</a:t>
            </a:r>
            <a:r>
              <a:rPr lang="en-US" altLang="en-US" sz="2400"/>
              <a:t>-bit numbers can be added by cascading </a:t>
            </a:r>
            <a:r>
              <a:rPr lang="en-US" altLang="en-US" sz="2400" i="1"/>
              <a:t>k</a:t>
            </a:r>
            <a:r>
              <a:rPr lang="en-US" altLang="en-US" sz="2400"/>
              <a:t> </a:t>
            </a:r>
            <a:r>
              <a:rPr lang="en-US" altLang="en-US" sz="2400" i="1"/>
              <a:t>n</a:t>
            </a:r>
            <a:r>
              <a:rPr lang="en-US" altLang="en-US" sz="2400"/>
              <a:t>-bit adders.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Each </a:t>
            </a:r>
            <a:r>
              <a:rPr lang="en-US" altLang="en-US" sz="2400" i="1"/>
              <a:t>n</a:t>
            </a:r>
            <a:r>
              <a:rPr lang="en-US" altLang="en-US" sz="2400"/>
              <a:t>-bit adder forms a block, so this is cascading of blocks.</a:t>
            </a:r>
          </a:p>
          <a:p>
            <a:pPr>
              <a:spcBef>
                <a:spcPct val="0"/>
              </a:spcBef>
            </a:pPr>
            <a:r>
              <a:rPr lang="en-US" altLang="en-US" sz="2400"/>
              <a:t>Carries ripple or propagate through blocks </a:t>
            </a:r>
            <a:r>
              <a:rPr lang="en-US" altLang="en-US" sz="2400">
                <a:sym typeface="Wingdings" panose="05000000000000000000" pitchFamily="2" charset="2"/>
              </a:rPr>
              <a:t></a:t>
            </a:r>
            <a:r>
              <a:rPr lang="en-US" altLang="en-US" sz="2400"/>
              <a:t> </a:t>
            </a:r>
            <a:r>
              <a:rPr lang="en-US" altLang="en-US" sz="2400" u="sng">
                <a:solidFill>
                  <a:srgbClr val="000099"/>
                </a:solidFill>
              </a:rPr>
              <a:t>Blocked Ripple Carry Adder</a:t>
            </a:r>
            <a:r>
              <a:rPr lang="en-US" altLang="en-US" sz="2400"/>
              <a:t>.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25220" r="8411" b="41313"/>
          <a:stretch>
            <a:fillRect/>
          </a:stretch>
        </p:blipFill>
        <p:spPr bwMode="auto">
          <a:xfrm>
            <a:off x="107950" y="1412875"/>
            <a:ext cx="90011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6"/>
          <p:cNvSpPr txBox="1">
            <a:spLocks noChangeArrowheads="1"/>
          </p:cNvSpPr>
          <p:nvPr/>
        </p:nvSpPr>
        <p:spPr bwMode="auto">
          <a:xfrm>
            <a:off x="3851275" y="1863725"/>
            <a:ext cx="310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u="sng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kumimoji="0" lang="en-US" altLang="en-US" sz="2400" i="1" u="sng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altLang="en-US" sz="2400" i="1" u="sng" baseline="3000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2400" u="sng">
                <a:latin typeface="Arial" panose="020B0604020202020204" pitchFamily="34" charset="0"/>
                <a:cs typeface="Arial" panose="020B0604020202020204" pitchFamily="34" charset="0"/>
              </a:rPr>
              <a:t> stage:</a:t>
            </a: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179" name="Group 19"/>
          <p:cNvGrpSpPr>
            <a:grpSpLocks/>
          </p:cNvGrpSpPr>
          <p:nvPr/>
        </p:nvGrpSpPr>
        <p:grpSpPr bwMode="auto">
          <a:xfrm>
            <a:off x="684213" y="1196975"/>
            <a:ext cx="2828925" cy="2328863"/>
            <a:chOff x="521" y="740"/>
            <a:chExt cx="1782" cy="1467"/>
          </a:xfrm>
        </p:grpSpPr>
        <p:grpSp>
          <p:nvGrpSpPr>
            <p:cNvPr id="50188" name="Group 15"/>
            <p:cNvGrpSpPr>
              <a:grpSpLocks/>
            </p:cNvGrpSpPr>
            <p:nvPr/>
          </p:nvGrpSpPr>
          <p:grpSpPr bwMode="auto">
            <a:xfrm>
              <a:off x="521" y="740"/>
              <a:ext cx="1782" cy="1467"/>
              <a:chOff x="661" y="850"/>
              <a:chExt cx="1782" cy="1467"/>
            </a:xfrm>
          </p:grpSpPr>
          <p:sp>
            <p:nvSpPr>
              <p:cNvPr id="50190" name="Rectangle 3"/>
              <p:cNvSpPr>
                <a:spLocks noChangeAspect="1" noChangeArrowheads="1"/>
              </p:cNvSpPr>
              <p:nvPr/>
            </p:nvSpPr>
            <p:spPr bwMode="auto">
              <a:xfrm>
                <a:off x="1092" y="1326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Cambria" panose="02040503050406030204" pitchFamily="18" charset="0"/>
                </a:endParaRPr>
              </a:p>
            </p:txBody>
          </p:sp>
          <p:sp>
            <p:nvSpPr>
              <p:cNvPr id="50191" name="Line 5"/>
              <p:cNvSpPr>
                <a:spLocks noChangeShapeType="1"/>
              </p:cNvSpPr>
              <p:nvPr/>
            </p:nvSpPr>
            <p:spPr bwMode="auto">
              <a:xfrm flipV="1">
                <a:off x="1304" y="1077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2" name="Line 6"/>
              <p:cNvSpPr>
                <a:spLocks noChangeShapeType="1"/>
              </p:cNvSpPr>
              <p:nvPr/>
            </p:nvSpPr>
            <p:spPr bwMode="auto">
              <a:xfrm flipV="1">
                <a:off x="1767" y="1069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3" name="Line 7"/>
              <p:cNvSpPr>
                <a:spLocks noChangeShapeType="1"/>
              </p:cNvSpPr>
              <p:nvPr/>
            </p:nvSpPr>
            <p:spPr bwMode="auto">
              <a:xfrm flipV="1">
                <a:off x="1538" y="18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4" name="Line 8"/>
              <p:cNvSpPr>
                <a:spLocks noChangeShapeType="1"/>
              </p:cNvSpPr>
              <p:nvPr/>
            </p:nvSpPr>
            <p:spPr bwMode="auto">
              <a:xfrm rot="5400000" flipH="1" flipV="1">
                <a:off x="963" y="1491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5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2138" y="1472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6" name="Text Box 10"/>
              <p:cNvSpPr txBox="1">
                <a:spLocks noChangeArrowheads="1"/>
              </p:cNvSpPr>
              <p:nvPr/>
            </p:nvSpPr>
            <p:spPr bwMode="auto">
              <a:xfrm>
                <a:off x="1219" y="86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x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0197" name="Text Box 11"/>
              <p:cNvSpPr txBox="1">
                <a:spLocks noChangeArrowheads="1"/>
              </p:cNvSpPr>
              <p:nvPr/>
            </p:nvSpPr>
            <p:spPr bwMode="auto">
              <a:xfrm>
                <a:off x="1690" y="850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y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0198" name="Text Box 12"/>
              <p:cNvSpPr txBox="1">
                <a:spLocks noChangeArrowheads="1"/>
              </p:cNvSpPr>
              <p:nvPr/>
            </p:nvSpPr>
            <p:spPr bwMode="auto">
              <a:xfrm>
                <a:off x="2215" y="1487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c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0199" name="Text Box 13"/>
              <p:cNvSpPr txBox="1">
                <a:spLocks noChangeArrowheads="1"/>
              </p:cNvSpPr>
              <p:nvPr/>
            </p:nvSpPr>
            <p:spPr bwMode="auto">
              <a:xfrm>
                <a:off x="661" y="146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c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1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0200" name="Text Box 14"/>
              <p:cNvSpPr txBox="1">
                <a:spLocks noChangeArrowheads="1"/>
              </p:cNvSpPr>
              <p:nvPr/>
            </p:nvSpPr>
            <p:spPr bwMode="auto">
              <a:xfrm>
                <a:off x="1460" y="2086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s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189" name="Text Box 17"/>
            <p:cNvSpPr txBox="1">
              <a:spLocks noChangeArrowheads="1"/>
            </p:cNvSpPr>
            <p:nvPr/>
          </p:nvSpPr>
          <p:spPr bwMode="auto">
            <a:xfrm>
              <a:off x="1259" y="136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Cambria" panose="02040503050406030204" pitchFamily="18" charset="0"/>
                </a:rPr>
                <a:t>FA</a:t>
              </a:r>
            </a:p>
          </p:txBody>
        </p:sp>
      </p:grpSp>
      <p:sp>
        <p:nvSpPr>
          <p:cNvPr id="31748" name="Text Box 18"/>
          <p:cNvSpPr txBox="1">
            <a:spLocks noChangeArrowheads="1"/>
          </p:cNvSpPr>
          <p:nvPr/>
        </p:nvSpPr>
        <p:spPr bwMode="auto">
          <a:xfrm>
            <a:off x="3887788" y="2276475"/>
            <a:ext cx="487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kumimoji="0"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is available after 2 gate delays.</a:t>
            </a:r>
          </a:p>
          <a:p>
            <a:pPr>
              <a:spcBef>
                <a:spcPct val="0"/>
              </a:spcBef>
              <a:buClrTx/>
            </a:pPr>
            <a:r>
              <a:rPr kumimoji="0"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is available after 1 gate delay.</a:t>
            </a:r>
          </a:p>
        </p:txBody>
      </p:sp>
      <p:sp>
        <p:nvSpPr>
          <p:cNvPr id="5018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the Add Time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4" t="21281" r="9517" b="44266"/>
          <a:stretch>
            <a:fillRect/>
          </a:stretch>
        </p:blipFill>
        <p:spPr bwMode="auto">
          <a:xfrm>
            <a:off x="4195763" y="3644900"/>
            <a:ext cx="35290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5" t="29156" r="48811" b="51157"/>
          <a:stretch>
            <a:fillRect/>
          </a:stretch>
        </p:blipFill>
        <p:spPr bwMode="auto">
          <a:xfrm>
            <a:off x="739775" y="4292600"/>
            <a:ext cx="23764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Text Box 303"/>
          <p:cNvSpPr txBox="1">
            <a:spLocks noChangeArrowheads="1"/>
          </p:cNvSpPr>
          <p:nvPr/>
        </p:nvSpPr>
        <p:spPr bwMode="auto">
          <a:xfrm>
            <a:off x="2913063" y="3500438"/>
            <a:ext cx="850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50185" name="Curved Connector 95"/>
          <p:cNvCxnSpPr>
            <a:cxnSpLocks noChangeShapeType="1"/>
            <a:stCxn id="50184" idx="2"/>
          </p:cNvCxnSpPr>
          <p:nvPr/>
        </p:nvCxnSpPr>
        <p:spPr bwMode="auto">
          <a:xfrm rot="5400000">
            <a:off x="2779713" y="4238625"/>
            <a:ext cx="835025" cy="282575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6" name="Text Box 304"/>
          <p:cNvSpPr txBox="1">
            <a:spLocks noChangeArrowheads="1"/>
          </p:cNvSpPr>
          <p:nvPr/>
        </p:nvSpPr>
        <p:spPr bwMode="auto">
          <a:xfrm>
            <a:off x="7216775" y="3429000"/>
            <a:ext cx="1011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</a:t>
            </a:r>
          </a:p>
        </p:txBody>
      </p:sp>
      <p:cxnSp>
        <p:nvCxnSpPr>
          <p:cNvPr id="50187" name="Curved Connector 96"/>
          <p:cNvCxnSpPr>
            <a:cxnSpLocks noChangeShapeType="1"/>
            <a:stCxn id="50186" idx="2"/>
          </p:cNvCxnSpPr>
          <p:nvPr/>
        </p:nvCxnSpPr>
        <p:spPr bwMode="auto">
          <a:xfrm rot="5400000">
            <a:off x="7162800" y="4164013"/>
            <a:ext cx="833437" cy="287338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/>
          <p:cNvGrpSpPr>
            <a:grpSpLocks/>
          </p:cNvGrpSpPr>
          <p:nvPr/>
        </p:nvGrpSpPr>
        <p:grpSpPr bwMode="auto">
          <a:xfrm>
            <a:off x="663575" y="1484313"/>
            <a:ext cx="7869238" cy="2357437"/>
            <a:chOff x="359" y="2505"/>
            <a:chExt cx="4957" cy="1485"/>
          </a:xfrm>
        </p:grpSpPr>
        <p:grpSp>
          <p:nvGrpSpPr>
            <p:cNvPr id="52231" name="Group 4"/>
            <p:cNvGrpSpPr>
              <a:grpSpLocks/>
            </p:cNvGrpSpPr>
            <p:nvPr/>
          </p:nvGrpSpPr>
          <p:grpSpPr bwMode="auto">
            <a:xfrm>
              <a:off x="1520" y="2517"/>
              <a:ext cx="1167" cy="1467"/>
              <a:chOff x="850" y="2547"/>
              <a:chExt cx="1167" cy="1467"/>
            </a:xfrm>
          </p:grpSpPr>
          <p:sp>
            <p:nvSpPr>
              <p:cNvPr id="52266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107" y="3023"/>
                <a:ext cx="910" cy="545"/>
              </a:xfrm>
              <a:prstGeom prst="rect">
                <a:avLst/>
              </a:prstGeom>
              <a:noFill/>
              <a:ln w="14351">
                <a:solidFill>
                  <a:srgbClr val="0000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latin typeface="Cambria" panose="02040503050406030204" pitchFamily="18" charset="0"/>
                </a:endParaRPr>
              </a:p>
            </p:txBody>
          </p:sp>
          <p:sp>
            <p:nvSpPr>
              <p:cNvPr id="52267" name="Line 6"/>
              <p:cNvSpPr>
                <a:spLocks noChangeShapeType="1"/>
              </p:cNvSpPr>
              <p:nvPr/>
            </p:nvSpPr>
            <p:spPr bwMode="auto">
              <a:xfrm flipV="1">
                <a:off x="1319" y="2774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Line 7"/>
              <p:cNvSpPr>
                <a:spLocks noChangeShapeType="1"/>
              </p:cNvSpPr>
              <p:nvPr/>
            </p:nvSpPr>
            <p:spPr bwMode="auto">
              <a:xfrm flipV="1">
                <a:off x="1782" y="2766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Line 8"/>
              <p:cNvSpPr>
                <a:spLocks noChangeShapeType="1"/>
              </p:cNvSpPr>
              <p:nvPr/>
            </p:nvSpPr>
            <p:spPr bwMode="auto">
              <a:xfrm flipV="1">
                <a:off x="1553" y="3585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Line 9"/>
              <p:cNvSpPr>
                <a:spLocks noChangeShapeType="1"/>
              </p:cNvSpPr>
              <p:nvPr/>
            </p:nvSpPr>
            <p:spPr bwMode="auto">
              <a:xfrm rot="5400000" flipH="1" flipV="1">
                <a:off x="978" y="3188"/>
                <a:ext cx="0" cy="256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Text Box 10"/>
              <p:cNvSpPr txBox="1">
                <a:spLocks noChangeArrowheads="1"/>
              </p:cNvSpPr>
              <p:nvPr/>
            </p:nvSpPr>
            <p:spPr bwMode="auto">
              <a:xfrm>
                <a:off x="1234" y="2565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x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2272" name="Text Box 11"/>
              <p:cNvSpPr txBox="1">
                <a:spLocks noChangeArrowheads="1"/>
              </p:cNvSpPr>
              <p:nvPr/>
            </p:nvSpPr>
            <p:spPr bwMode="auto">
              <a:xfrm>
                <a:off x="1705" y="2547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y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0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2273" name="Text Box 12"/>
              <p:cNvSpPr txBox="1">
                <a:spLocks noChangeArrowheads="1"/>
              </p:cNvSpPr>
              <p:nvPr/>
            </p:nvSpPr>
            <p:spPr bwMode="auto">
              <a:xfrm>
                <a:off x="1475" y="378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 i="1">
                    <a:latin typeface="Cambria" panose="02040503050406030204" pitchFamily="18" charset="0"/>
                  </a:rPr>
                  <a:t>s</a:t>
                </a:r>
                <a:r>
                  <a:rPr kumimoji="0" lang="en-US" altLang="en-US" sz="2400" i="1" baseline="-25000">
                    <a:latin typeface="Cambria" panose="02040503050406030204" pitchFamily="18" charset="0"/>
                  </a:rPr>
                  <a:t>2</a:t>
                </a:r>
                <a:endParaRPr kumimoji="0" lang="en-US" altLang="en-US" sz="2400" i="1">
                  <a:latin typeface="Cambria" panose="02040503050406030204" pitchFamily="18" charset="0"/>
                </a:endParaRPr>
              </a:p>
            </p:txBody>
          </p:sp>
          <p:sp>
            <p:nvSpPr>
              <p:cNvPr id="52274" name="Text Box 13"/>
              <p:cNvSpPr txBox="1">
                <a:spLocks noChangeArrowheads="1"/>
              </p:cNvSpPr>
              <p:nvPr/>
            </p:nvSpPr>
            <p:spPr bwMode="auto">
              <a:xfrm>
                <a:off x="1414" y="3173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0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0000"/>
                  </a:buClr>
                  <a:buChar char="+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Char char="o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latin typeface="Cambria" panose="02040503050406030204" pitchFamily="18" charset="0"/>
                  </a:rPr>
                  <a:t>FA</a:t>
                </a:r>
              </a:p>
            </p:txBody>
          </p:sp>
        </p:grpSp>
        <p:sp>
          <p:nvSpPr>
            <p:cNvPr id="52232" name="Text Box 14"/>
            <p:cNvSpPr txBox="1">
              <a:spLocks noChangeArrowheads="1"/>
            </p:cNvSpPr>
            <p:nvPr/>
          </p:nvSpPr>
          <p:spPr bwMode="auto">
            <a:xfrm>
              <a:off x="4256" y="251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x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33" name="Text Box 15"/>
            <p:cNvSpPr txBox="1">
              <a:spLocks noChangeArrowheads="1"/>
            </p:cNvSpPr>
            <p:nvPr/>
          </p:nvSpPr>
          <p:spPr bwMode="auto">
            <a:xfrm>
              <a:off x="4727" y="2518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y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34" name="Rectangle 16"/>
            <p:cNvSpPr>
              <a:spLocks noChangeAspect="1" noChangeArrowheads="1"/>
            </p:cNvSpPr>
            <p:nvPr/>
          </p:nvSpPr>
          <p:spPr bwMode="auto">
            <a:xfrm>
              <a:off x="2946" y="2981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Cambria" panose="02040503050406030204" pitchFamily="18" charset="0"/>
              </a:endParaRPr>
            </a:p>
          </p:txBody>
        </p:sp>
        <p:sp>
          <p:nvSpPr>
            <p:cNvPr id="52235" name="Line 17"/>
            <p:cNvSpPr>
              <a:spLocks noChangeShapeType="1"/>
            </p:cNvSpPr>
            <p:nvPr/>
          </p:nvSpPr>
          <p:spPr bwMode="auto">
            <a:xfrm flipV="1">
              <a:off x="3158" y="273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Line 18"/>
            <p:cNvSpPr>
              <a:spLocks noChangeShapeType="1"/>
            </p:cNvSpPr>
            <p:nvPr/>
          </p:nvSpPr>
          <p:spPr bwMode="auto">
            <a:xfrm flipV="1">
              <a:off x="3621" y="2724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19"/>
            <p:cNvSpPr>
              <a:spLocks noChangeShapeType="1"/>
            </p:cNvSpPr>
            <p:nvPr/>
          </p:nvSpPr>
          <p:spPr bwMode="auto">
            <a:xfrm flipV="1">
              <a:off x="3392" y="3543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20"/>
            <p:cNvSpPr>
              <a:spLocks noChangeShapeType="1"/>
            </p:cNvSpPr>
            <p:nvPr/>
          </p:nvSpPr>
          <p:spPr bwMode="auto">
            <a:xfrm rot="5400000" flipH="1" flipV="1">
              <a:off x="2817" y="314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Text Box 21"/>
            <p:cNvSpPr txBox="1">
              <a:spLocks noChangeArrowheads="1"/>
            </p:cNvSpPr>
            <p:nvPr/>
          </p:nvSpPr>
          <p:spPr bwMode="auto">
            <a:xfrm>
              <a:off x="3073" y="25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x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40" name="Text Box 22"/>
            <p:cNvSpPr txBox="1">
              <a:spLocks noChangeArrowheads="1"/>
            </p:cNvSpPr>
            <p:nvPr/>
          </p:nvSpPr>
          <p:spPr bwMode="auto">
            <a:xfrm>
              <a:off x="3544" y="250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y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41" name="Text Box 23"/>
            <p:cNvSpPr txBox="1">
              <a:spLocks noChangeArrowheads="1"/>
            </p:cNvSpPr>
            <p:nvPr/>
          </p:nvSpPr>
          <p:spPr bwMode="auto">
            <a:xfrm>
              <a:off x="3314" y="374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s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1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42" name="Text Box 24"/>
            <p:cNvSpPr txBox="1">
              <a:spLocks noChangeArrowheads="1"/>
            </p:cNvSpPr>
            <p:nvPr/>
          </p:nvSpPr>
          <p:spPr bwMode="auto">
            <a:xfrm>
              <a:off x="3253" y="3131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Cambria" panose="02040503050406030204" pitchFamily="18" charset="0"/>
                </a:rPr>
                <a:t>FA</a:t>
              </a:r>
            </a:p>
          </p:txBody>
        </p:sp>
        <p:sp>
          <p:nvSpPr>
            <p:cNvPr id="52243" name="Text Box 25"/>
            <p:cNvSpPr txBox="1">
              <a:spLocks noChangeArrowheads="1"/>
            </p:cNvSpPr>
            <p:nvPr/>
          </p:nvSpPr>
          <p:spPr bwMode="auto">
            <a:xfrm>
              <a:off x="2730" y="3214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c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2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44" name="Rectangle 26"/>
            <p:cNvSpPr>
              <a:spLocks noChangeAspect="1" noChangeArrowheads="1"/>
            </p:cNvSpPr>
            <p:nvPr/>
          </p:nvSpPr>
          <p:spPr bwMode="auto">
            <a:xfrm>
              <a:off x="4129" y="2974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Cambria" panose="02040503050406030204" pitchFamily="18" charset="0"/>
              </a:endParaRPr>
            </a:p>
          </p:txBody>
        </p:sp>
        <p:sp>
          <p:nvSpPr>
            <p:cNvPr id="52245" name="Line 27"/>
            <p:cNvSpPr>
              <a:spLocks noChangeShapeType="1"/>
            </p:cNvSpPr>
            <p:nvPr/>
          </p:nvSpPr>
          <p:spPr bwMode="auto">
            <a:xfrm flipV="1">
              <a:off x="4341" y="2725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Line 28"/>
            <p:cNvSpPr>
              <a:spLocks noChangeShapeType="1"/>
            </p:cNvSpPr>
            <p:nvPr/>
          </p:nvSpPr>
          <p:spPr bwMode="auto">
            <a:xfrm flipV="1">
              <a:off x="4804" y="2717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Line 29"/>
            <p:cNvSpPr>
              <a:spLocks noChangeShapeType="1"/>
            </p:cNvSpPr>
            <p:nvPr/>
          </p:nvSpPr>
          <p:spPr bwMode="auto">
            <a:xfrm flipV="1">
              <a:off x="4575" y="3536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30"/>
            <p:cNvSpPr>
              <a:spLocks noChangeShapeType="1"/>
            </p:cNvSpPr>
            <p:nvPr/>
          </p:nvSpPr>
          <p:spPr bwMode="auto">
            <a:xfrm rot="5400000" flipH="1" flipV="1">
              <a:off x="4000" y="313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Line 31"/>
            <p:cNvSpPr>
              <a:spLocks noChangeShapeType="1"/>
            </p:cNvSpPr>
            <p:nvPr/>
          </p:nvSpPr>
          <p:spPr bwMode="auto">
            <a:xfrm rot="5400000" flipH="1" flipV="1">
              <a:off x="5175" y="312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Text Box 32"/>
            <p:cNvSpPr txBox="1">
              <a:spLocks noChangeArrowheads="1"/>
            </p:cNvSpPr>
            <p:nvPr/>
          </p:nvSpPr>
          <p:spPr bwMode="auto">
            <a:xfrm>
              <a:off x="4497" y="373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s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51" name="Text Box 33"/>
            <p:cNvSpPr txBox="1">
              <a:spLocks noChangeArrowheads="1"/>
            </p:cNvSpPr>
            <p:nvPr/>
          </p:nvSpPr>
          <p:spPr bwMode="auto">
            <a:xfrm>
              <a:off x="4436" y="3124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Cambria" panose="02040503050406030204" pitchFamily="18" charset="0"/>
                </a:rPr>
                <a:t>FA</a:t>
              </a:r>
            </a:p>
          </p:txBody>
        </p:sp>
        <p:sp>
          <p:nvSpPr>
            <p:cNvPr id="52252" name="Text Box 34"/>
            <p:cNvSpPr txBox="1">
              <a:spLocks noChangeArrowheads="1"/>
            </p:cNvSpPr>
            <p:nvPr/>
          </p:nvSpPr>
          <p:spPr bwMode="auto">
            <a:xfrm>
              <a:off x="3878" y="3206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c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1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53" name="Text Box 35"/>
            <p:cNvSpPr txBox="1">
              <a:spLocks noChangeArrowheads="1"/>
            </p:cNvSpPr>
            <p:nvPr/>
          </p:nvSpPr>
          <p:spPr bwMode="auto">
            <a:xfrm>
              <a:off x="1542" y="3241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c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3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54" name="Text Box 36"/>
            <p:cNvSpPr txBox="1">
              <a:spLocks noChangeArrowheads="1"/>
            </p:cNvSpPr>
            <p:nvPr/>
          </p:nvSpPr>
          <p:spPr bwMode="auto">
            <a:xfrm>
              <a:off x="5088" y="3191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c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55" name="Rectangle 37"/>
            <p:cNvSpPr>
              <a:spLocks noChangeAspect="1" noChangeArrowheads="1"/>
            </p:cNvSpPr>
            <p:nvPr/>
          </p:nvSpPr>
          <p:spPr bwMode="auto">
            <a:xfrm>
              <a:off x="616" y="3007"/>
              <a:ext cx="910" cy="545"/>
            </a:xfrm>
            <a:prstGeom prst="rect">
              <a:avLst/>
            </a:prstGeom>
            <a:noFill/>
            <a:ln w="14351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latin typeface="Cambria" panose="02040503050406030204" pitchFamily="18" charset="0"/>
              </a:endParaRPr>
            </a:p>
          </p:txBody>
        </p:sp>
        <p:sp>
          <p:nvSpPr>
            <p:cNvPr id="52256" name="Line 38"/>
            <p:cNvSpPr>
              <a:spLocks noChangeShapeType="1"/>
            </p:cNvSpPr>
            <p:nvPr/>
          </p:nvSpPr>
          <p:spPr bwMode="auto">
            <a:xfrm flipV="1">
              <a:off x="828" y="2758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39"/>
            <p:cNvSpPr>
              <a:spLocks noChangeShapeType="1"/>
            </p:cNvSpPr>
            <p:nvPr/>
          </p:nvSpPr>
          <p:spPr bwMode="auto">
            <a:xfrm flipV="1">
              <a:off x="1291" y="2750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40"/>
            <p:cNvSpPr>
              <a:spLocks noChangeShapeType="1"/>
            </p:cNvSpPr>
            <p:nvPr/>
          </p:nvSpPr>
          <p:spPr bwMode="auto">
            <a:xfrm flipV="1">
              <a:off x="1062" y="3569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Line 41"/>
            <p:cNvSpPr>
              <a:spLocks noChangeShapeType="1"/>
            </p:cNvSpPr>
            <p:nvPr/>
          </p:nvSpPr>
          <p:spPr bwMode="auto">
            <a:xfrm rot="5400000" flipH="1" flipV="1">
              <a:off x="487" y="3172"/>
              <a:ext cx="0" cy="256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Text Box 42"/>
            <p:cNvSpPr txBox="1">
              <a:spLocks noChangeArrowheads="1"/>
            </p:cNvSpPr>
            <p:nvPr/>
          </p:nvSpPr>
          <p:spPr bwMode="auto">
            <a:xfrm>
              <a:off x="743" y="254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x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61" name="Text Box 43"/>
            <p:cNvSpPr txBox="1">
              <a:spLocks noChangeArrowheads="1"/>
            </p:cNvSpPr>
            <p:nvPr/>
          </p:nvSpPr>
          <p:spPr bwMode="auto">
            <a:xfrm>
              <a:off x="1214" y="2531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y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0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62" name="Text Box 44"/>
            <p:cNvSpPr txBox="1">
              <a:spLocks noChangeArrowheads="1"/>
            </p:cNvSpPr>
            <p:nvPr/>
          </p:nvSpPr>
          <p:spPr bwMode="auto">
            <a:xfrm>
              <a:off x="984" y="374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s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3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63" name="Text Box 45"/>
            <p:cNvSpPr txBox="1">
              <a:spLocks noChangeArrowheads="1"/>
            </p:cNvSpPr>
            <p:nvPr/>
          </p:nvSpPr>
          <p:spPr bwMode="auto">
            <a:xfrm>
              <a:off x="923" y="315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Cambria" panose="02040503050406030204" pitchFamily="18" charset="0"/>
                </a:rPr>
                <a:t>FA</a:t>
              </a:r>
            </a:p>
          </p:txBody>
        </p:sp>
        <p:sp>
          <p:nvSpPr>
            <p:cNvPr id="52264" name="Text Box 46"/>
            <p:cNvSpPr txBox="1">
              <a:spLocks noChangeArrowheads="1"/>
            </p:cNvSpPr>
            <p:nvPr/>
          </p:nvSpPr>
          <p:spPr bwMode="auto">
            <a:xfrm>
              <a:off x="370" y="325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latin typeface="Cambria" panose="02040503050406030204" pitchFamily="18" charset="0"/>
                </a:rPr>
                <a:t>c</a:t>
              </a:r>
              <a:r>
                <a:rPr kumimoji="0" lang="en-US" altLang="en-US" sz="2400" i="1" baseline="-25000">
                  <a:latin typeface="Cambria" panose="02040503050406030204" pitchFamily="18" charset="0"/>
                </a:rPr>
                <a:t>4</a:t>
              </a:r>
              <a:endParaRPr kumimoji="0" lang="en-US" altLang="en-US" sz="2400" i="1">
                <a:latin typeface="Cambria" panose="02040503050406030204" pitchFamily="18" charset="0"/>
              </a:endParaRPr>
            </a:p>
          </p:txBody>
        </p:sp>
        <p:sp>
          <p:nvSpPr>
            <p:cNvPr id="52265" name="Text Box 47"/>
            <p:cNvSpPr txBox="1">
              <a:spLocks noChangeArrowheads="1"/>
            </p:cNvSpPr>
            <p:nvPr/>
          </p:nvSpPr>
          <p:spPr bwMode="auto">
            <a:xfrm>
              <a:off x="4623" y="3817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 baseline="-25000">
                <a:latin typeface="Cambria" panose="02040503050406030204" pitchFamily="18" charset="0"/>
              </a:endParaRPr>
            </a:p>
          </p:txBody>
        </p:sp>
      </p:grpSp>
      <p:sp>
        <p:nvSpPr>
          <p:cNvPr id="52227" name="Text Box 48"/>
          <p:cNvSpPr txBox="1">
            <a:spLocks noChangeArrowheads="1"/>
          </p:cNvSpPr>
          <p:nvPr/>
        </p:nvSpPr>
        <p:spPr bwMode="auto">
          <a:xfrm>
            <a:off x="1403350" y="1125538"/>
            <a:ext cx="6300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Cascade of 4 Full Adders, or a 4-bit adder</a:t>
            </a:r>
          </a:p>
        </p:txBody>
      </p:sp>
      <p:sp>
        <p:nvSpPr>
          <p:cNvPr id="32772" name="Text Box 52"/>
          <p:cNvSpPr txBox="1">
            <a:spLocks noChangeArrowheads="1"/>
          </p:cNvSpPr>
          <p:nvPr/>
        </p:nvSpPr>
        <p:spPr bwMode="auto">
          <a:xfrm>
            <a:off x="1619250" y="5516563"/>
            <a:ext cx="6048375" cy="1201737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 </a:t>
            </a:r>
            <a:r>
              <a:rPr kumimoji="0" lang="en-US" altLang="en-US"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-bit ripple-carry adder: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kumimoji="0" lang="en-US" alt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kumimoji="0"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available after </a:t>
            </a:r>
            <a:r>
              <a:rPr kumimoji="0" lang="en-US" alt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2n-1</a:t>
            </a:r>
            <a:r>
              <a:rPr kumimoji="0"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 delays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kumimoji="0" lang="en-US" alt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b="1" i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available after </a:t>
            </a:r>
            <a:r>
              <a:rPr kumimoji="0" lang="en-US" altLang="en-US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kumimoji="0"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gate delays.</a:t>
            </a:r>
          </a:p>
        </p:txBody>
      </p:sp>
      <p:sp>
        <p:nvSpPr>
          <p:cNvPr id="52229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the Add Time (</a:t>
            </a:r>
            <a:r>
              <a:rPr lang="en-US" altLang="en-US" i="1"/>
              <a:t>cont.</a:t>
            </a:r>
            <a:r>
              <a:rPr lang="en-US" altLang="en-US"/>
              <a:t>)</a:t>
            </a:r>
          </a:p>
        </p:txBody>
      </p:sp>
      <p:sp>
        <p:nvSpPr>
          <p:cNvPr id="32774" name="Content Placeholder 53"/>
          <p:cNvSpPr>
            <a:spLocks noGrp="1"/>
          </p:cNvSpPr>
          <p:nvPr>
            <p:ph idx="1"/>
          </p:nvPr>
        </p:nvSpPr>
        <p:spPr>
          <a:xfrm>
            <a:off x="457200" y="3933825"/>
            <a:ext cx="8178800" cy="1570038"/>
          </a:xfrm>
        </p:spPr>
        <p:txBody>
          <a:bodyPr/>
          <a:lstStyle/>
          <a:p>
            <a:r>
              <a:rPr lang="en-US" altLang="en-US" sz="2000" i="1"/>
              <a:t>s</a:t>
            </a:r>
            <a:r>
              <a:rPr lang="en-US" altLang="en-US" sz="2000" baseline="-25000"/>
              <a:t>0</a:t>
            </a:r>
            <a:r>
              <a:rPr lang="en-US" altLang="en-US" sz="2000"/>
              <a:t> available after 1 gate delay, </a:t>
            </a:r>
            <a:r>
              <a:rPr lang="en-US" altLang="en-US" sz="2000" i="1"/>
              <a:t>c</a:t>
            </a:r>
            <a:r>
              <a:rPr lang="en-US" altLang="en-US" sz="2000" baseline="-25000"/>
              <a:t>1</a:t>
            </a:r>
            <a:r>
              <a:rPr lang="en-US" altLang="en-US" sz="2000"/>
              <a:t> available after 2 gate delays.</a:t>
            </a:r>
          </a:p>
          <a:p>
            <a:r>
              <a:rPr lang="en-US" altLang="en-US" sz="2000" i="1"/>
              <a:t>s</a:t>
            </a:r>
            <a:r>
              <a:rPr lang="en-US" altLang="en-US" sz="2000" baseline="-25000"/>
              <a:t>1</a:t>
            </a:r>
            <a:r>
              <a:rPr lang="en-US" altLang="en-US" sz="2000"/>
              <a:t> available after 3 gate delays, </a:t>
            </a:r>
            <a:r>
              <a:rPr lang="en-US" altLang="en-US" sz="2000" i="1"/>
              <a:t>c</a:t>
            </a:r>
            <a:r>
              <a:rPr lang="en-US" altLang="en-US" sz="2000" baseline="-25000"/>
              <a:t>2</a:t>
            </a:r>
            <a:r>
              <a:rPr lang="en-US" altLang="en-US" sz="2000"/>
              <a:t> available after 4 gate delays.</a:t>
            </a:r>
          </a:p>
          <a:p>
            <a:r>
              <a:rPr lang="en-US" altLang="en-US" sz="2000" i="1"/>
              <a:t>s</a:t>
            </a:r>
            <a:r>
              <a:rPr lang="en-US" altLang="en-US" sz="2000" baseline="-25000"/>
              <a:t>2</a:t>
            </a:r>
            <a:r>
              <a:rPr lang="en-US" altLang="en-US" sz="2000"/>
              <a:t> available after 5 gate delays, </a:t>
            </a:r>
            <a:r>
              <a:rPr lang="en-US" altLang="en-US" sz="2000" i="1"/>
              <a:t>c</a:t>
            </a:r>
            <a:r>
              <a:rPr lang="en-US" altLang="en-US" sz="2000" baseline="-25000"/>
              <a:t>3</a:t>
            </a:r>
            <a:r>
              <a:rPr lang="en-US" altLang="en-US" sz="2000"/>
              <a:t> available after 6 gate delays.</a:t>
            </a:r>
          </a:p>
          <a:p>
            <a:r>
              <a:rPr lang="en-US" altLang="en-US" sz="2000" i="1"/>
              <a:t>s</a:t>
            </a:r>
            <a:r>
              <a:rPr lang="en-US" altLang="en-US" sz="2000" baseline="-25000"/>
              <a:t>3</a:t>
            </a:r>
            <a:r>
              <a:rPr lang="en-US" altLang="en-US" sz="2000"/>
              <a:t> available after 7 gate delays, c</a:t>
            </a:r>
            <a:r>
              <a:rPr lang="en-US" altLang="en-US" sz="2000" baseline="-25000"/>
              <a:t>4</a:t>
            </a:r>
            <a:r>
              <a:rPr lang="en-US" altLang="en-US" sz="2000"/>
              <a:t> available after 8 gate delays.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822325" y="1155700"/>
            <a:ext cx="317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Recall the equations: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55900" y="1608138"/>
          <a:ext cx="32083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4" imgW="1333500" imgH="457200" progId="Equation.3">
                  <p:embed/>
                </p:oleObj>
              </mc:Choice>
              <mc:Fallback>
                <p:oleObj name="Equation" r:id="rId4" imgW="1333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1608138"/>
                        <a:ext cx="3208338" cy="1100137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889000" y="2689225"/>
            <a:ext cx="4995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Second equation can be written as: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87663" y="3143250"/>
          <a:ext cx="3008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6" imgW="1371600" imgH="228600" progId="Equation.3">
                  <p:embed/>
                </p:oleObj>
              </mc:Choice>
              <mc:Fallback>
                <p:oleObj name="Equation" r:id="rId6" imgW="1371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143250"/>
                        <a:ext cx="3008312" cy="5016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12"/>
          <p:cNvSpPr txBox="1">
            <a:spLocks noChangeArrowheads="1"/>
          </p:cNvSpPr>
          <p:nvPr/>
        </p:nvSpPr>
        <p:spPr bwMode="auto">
          <a:xfrm>
            <a:off x="971550" y="3738563"/>
            <a:ext cx="2043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We can write: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678113" y="4187825"/>
          <a:ext cx="355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8" imgW="1968500" imgH="457200" progId="Equation.3">
                  <p:embed/>
                </p:oleObj>
              </mc:Choice>
              <mc:Fallback>
                <p:oleObj name="Equation" r:id="rId8" imgW="1968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187825"/>
                        <a:ext cx="3556000" cy="8255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Fast Addition</a:t>
            </a:r>
          </a:p>
        </p:txBody>
      </p:sp>
      <p:sp>
        <p:nvSpPr>
          <p:cNvPr id="1033" name="Content Placeholder 11"/>
          <p:cNvSpPr>
            <a:spLocks noGrp="1"/>
          </p:cNvSpPr>
          <p:nvPr>
            <p:ph idx="1"/>
          </p:nvPr>
        </p:nvSpPr>
        <p:spPr>
          <a:xfrm>
            <a:off x="457200" y="5157788"/>
            <a:ext cx="8178800" cy="1584325"/>
          </a:xfrm>
        </p:spPr>
        <p:txBody>
          <a:bodyPr/>
          <a:lstStyle/>
          <a:p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generate function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propagate function.</a:t>
            </a:r>
          </a:p>
          <a:p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are computed only from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and not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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they can be computed in 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one gate delay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1030" grpId="0"/>
      <p:bldP spid="10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076325" y="1196975"/>
          <a:ext cx="716280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Claris Equation" r:id="rId4" imgW="3606800" imgH="1574800" progId="">
                  <p:embed/>
                </p:oleObj>
              </mc:Choice>
              <mc:Fallback>
                <p:oleObj name="Claris Equation" r:id="rId4" imgW="3606800" imgH="1574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196975"/>
                        <a:ext cx="7162800" cy="312896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Carry-Lookahead Adder – Main Idea</a:t>
            </a:r>
          </a:p>
        </p:txBody>
      </p:sp>
      <p:sp>
        <p:nvSpPr>
          <p:cNvPr id="56324" name="Content Placeholder 5"/>
          <p:cNvSpPr>
            <a:spLocks noGrp="1"/>
          </p:cNvSpPr>
          <p:nvPr>
            <p:ph idx="1"/>
          </p:nvPr>
        </p:nvSpPr>
        <p:spPr>
          <a:xfrm>
            <a:off x="323850" y="4508500"/>
            <a:ext cx="8496300" cy="2349500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All carries can be obtained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3 gate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delays from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One gate delay for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Two gate delays in the AND-OR circuit for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i+1</a:t>
            </a: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All sums can be obtained 1 gate delay after the carries are computed.</a:t>
            </a: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Independent of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-bit addition requires only 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gate delays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This is called </a:t>
            </a:r>
            <a:r>
              <a:rPr lang="en-US" altLang="en-US" sz="2000" u="sng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 Lookahead adder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04"/>
          <p:cNvSpPr txBox="1">
            <a:spLocks noChangeArrowheads="1"/>
          </p:cNvSpPr>
          <p:nvPr/>
        </p:nvSpPr>
        <p:spPr bwMode="auto">
          <a:xfrm>
            <a:off x="2411413" y="5775325"/>
            <a:ext cx="367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Bit-stage cell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4" t="22266" r="21140" b="17688"/>
          <a:stretch>
            <a:fillRect/>
          </a:stretch>
        </p:blipFill>
        <p:spPr bwMode="auto">
          <a:xfrm>
            <a:off x="2201863" y="1268413"/>
            <a:ext cx="4673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Titl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Carry-Lookahead adder – Basic Cell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9075"/>
            <a:ext cx="7772400" cy="1254125"/>
          </a:xfrm>
          <a:noFill/>
        </p:spPr>
        <p:txBody>
          <a:bodyPr anchor="ctr"/>
          <a:lstStyle/>
          <a:p>
            <a:pPr algn="ctr"/>
            <a:r>
              <a:rPr lang="en-US" altLang="en-US"/>
              <a:t>Chapter 10. Computer Arithmetic</a:t>
            </a:r>
            <a:endParaRPr lang="en-US" altLang="en-US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03"/>
          <p:cNvSpPr txBox="1">
            <a:spLocks noChangeArrowheads="1"/>
          </p:cNvSpPr>
          <p:nvPr/>
        </p:nvSpPr>
        <p:spPr bwMode="auto">
          <a:xfrm>
            <a:off x="2339975" y="5661025"/>
            <a:ext cx="467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Cambria" panose="02040503050406030204" pitchFamily="18" charset="0"/>
              </a:rPr>
              <a:t>4-bit carry-lookahead adder</a:t>
            </a:r>
          </a:p>
        </p:txBody>
      </p:sp>
      <p:sp>
        <p:nvSpPr>
          <p:cNvPr id="60419" name="Titl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Carry-Lookahead Adder – Structure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4" t="18329" r="2322" b="18672"/>
          <a:stretch>
            <a:fillRect/>
          </a:stretch>
        </p:blipFill>
        <p:spPr bwMode="auto">
          <a:xfrm>
            <a:off x="153988" y="1341438"/>
            <a:ext cx="88106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55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5386388"/>
          </a:xfrm>
        </p:spPr>
        <p:txBody>
          <a:bodyPr/>
          <a:lstStyle/>
          <a:p>
            <a:r>
              <a:rPr lang="en-US" altLang="en-US"/>
              <a:t>Performing </a:t>
            </a:r>
            <a:r>
              <a:rPr lang="en-US" altLang="en-US" i="1"/>
              <a:t>n</a:t>
            </a:r>
            <a:r>
              <a:rPr lang="en-US" altLang="en-US"/>
              <a:t>-bit addition in 4 gate delays independent of </a:t>
            </a:r>
            <a:r>
              <a:rPr lang="en-US" altLang="en-US" i="1"/>
              <a:t>n</a:t>
            </a:r>
            <a:r>
              <a:rPr lang="en-US" altLang="en-US"/>
              <a:t> is good only theoretically because of fan-in constraints!</a:t>
            </a:r>
          </a:p>
          <a:p>
            <a:endParaRPr lang="en-US" altLang="en-US"/>
          </a:p>
          <a:p>
            <a:r>
              <a:rPr lang="en-US" altLang="en-US"/>
              <a:t>Last AND gate and OR gate require a fan-in of (n+1) for an n-bit adder. </a:t>
            </a:r>
          </a:p>
          <a:p>
            <a:pPr lvl="1"/>
            <a:r>
              <a:rPr lang="en-US" altLang="en-US"/>
              <a:t>For a 4-bit adder (n=4) fan-in of 5 is required.</a:t>
            </a:r>
          </a:p>
          <a:p>
            <a:pPr lvl="1"/>
            <a:r>
              <a:rPr lang="en-US" altLang="en-US"/>
              <a:t>Practical limit for most gates!  </a:t>
            </a:r>
          </a:p>
          <a:p>
            <a:r>
              <a:rPr lang="en-US" altLang="en-US"/>
              <a:t>In order to add operands longer than 4 bits, we can cascade 4-bit Carry-Lookahead adders.</a:t>
            </a:r>
          </a:p>
          <a:p>
            <a:pPr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		</a:t>
            </a:r>
            <a:r>
              <a:rPr lang="en-US" altLang="en-US"/>
              <a:t> </a:t>
            </a:r>
            <a:r>
              <a:rPr lang="en-US" altLang="en-US" sz="2400" u="sng">
                <a:solidFill>
                  <a:srgbClr val="000099"/>
                </a:solidFill>
              </a:rPr>
              <a:t>Blocked Carry-Lookahead adder</a:t>
            </a:r>
            <a:r>
              <a:rPr lang="en-US" altLang="en-US"/>
              <a:t>.</a:t>
            </a:r>
          </a:p>
        </p:txBody>
      </p:sp>
      <p:sp>
        <p:nvSpPr>
          <p:cNvPr id="35843" name="Rectangle 55"/>
          <p:cNvSpPr>
            <a:spLocks noChangeArrowheads="1"/>
          </p:cNvSpPr>
          <p:nvPr/>
        </p:nvSpPr>
        <p:spPr bwMode="auto">
          <a:xfrm>
            <a:off x="990600" y="2481263"/>
            <a:ext cx="7099300" cy="5159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Cambria" panose="020405030504060302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492375"/>
            <a:ext cx="6996113" cy="439738"/>
            <a:chOff x="799" y="2469"/>
            <a:chExt cx="4407" cy="277"/>
          </a:xfrm>
        </p:grpSpPr>
        <p:sp>
          <p:nvSpPr>
            <p:cNvPr id="62470" name="Rectangle 5"/>
            <p:cNvSpPr>
              <a:spLocks noChangeArrowheads="1"/>
            </p:cNvSpPr>
            <p:nvPr/>
          </p:nvSpPr>
          <p:spPr bwMode="auto">
            <a:xfrm>
              <a:off x="799" y="2469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1" name="Rectangle 6"/>
            <p:cNvSpPr>
              <a:spLocks noChangeArrowheads="1"/>
            </p:cNvSpPr>
            <p:nvPr/>
          </p:nvSpPr>
          <p:spPr bwMode="auto">
            <a:xfrm>
              <a:off x="879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2" name="Rectangle 7"/>
            <p:cNvSpPr>
              <a:spLocks noChangeArrowheads="1"/>
            </p:cNvSpPr>
            <p:nvPr/>
          </p:nvSpPr>
          <p:spPr bwMode="auto">
            <a:xfrm>
              <a:off x="911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974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1101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5" name="Rectangle 10"/>
            <p:cNvSpPr>
              <a:spLocks noChangeArrowheads="1"/>
            </p:cNvSpPr>
            <p:nvPr/>
          </p:nvSpPr>
          <p:spPr bwMode="auto">
            <a:xfrm>
              <a:off x="1244" y="246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G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6" name="Rectangle 11"/>
            <p:cNvSpPr>
              <a:spLocks noChangeArrowheads="1"/>
            </p:cNvSpPr>
            <p:nvPr/>
          </p:nvSpPr>
          <p:spPr bwMode="auto">
            <a:xfrm>
              <a:off x="1371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7" name="Rectangle 12"/>
            <p:cNvSpPr>
              <a:spLocks noChangeArrowheads="1"/>
            </p:cNvSpPr>
            <p:nvPr/>
          </p:nvSpPr>
          <p:spPr bwMode="auto">
            <a:xfrm>
              <a:off x="1467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8" name="Rectangle 13"/>
            <p:cNvSpPr>
              <a:spLocks noChangeArrowheads="1"/>
            </p:cNvSpPr>
            <p:nvPr/>
          </p:nvSpPr>
          <p:spPr bwMode="auto">
            <a:xfrm>
              <a:off x="1626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79" name="Rectangle 14"/>
            <p:cNvSpPr>
              <a:spLocks noChangeArrowheads="1"/>
            </p:cNvSpPr>
            <p:nvPr/>
          </p:nvSpPr>
          <p:spPr bwMode="auto">
            <a:xfrm>
              <a:off x="1705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0" name="Rectangle 15"/>
            <p:cNvSpPr>
              <a:spLocks noChangeArrowheads="1"/>
            </p:cNvSpPr>
            <p:nvPr/>
          </p:nvSpPr>
          <p:spPr bwMode="auto">
            <a:xfrm>
              <a:off x="1737" y="246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G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1" name="Rectangle 16"/>
            <p:cNvSpPr>
              <a:spLocks noChangeArrowheads="1"/>
            </p:cNvSpPr>
            <p:nvPr/>
          </p:nvSpPr>
          <p:spPr bwMode="auto">
            <a:xfrm>
              <a:off x="1864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2" name="Rectangle 17"/>
            <p:cNvSpPr>
              <a:spLocks noChangeArrowheads="1"/>
            </p:cNvSpPr>
            <p:nvPr/>
          </p:nvSpPr>
          <p:spPr bwMode="auto">
            <a:xfrm>
              <a:off x="1912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3" name="Rectangle 18"/>
            <p:cNvSpPr>
              <a:spLocks noChangeArrowheads="1"/>
            </p:cNvSpPr>
            <p:nvPr/>
          </p:nvSpPr>
          <p:spPr bwMode="auto">
            <a:xfrm>
              <a:off x="1975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4" name="Rectangle 19"/>
            <p:cNvSpPr>
              <a:spLocks noChangeArrowheads="1"/>
            </p:cNvSpPr>
            <p:nvPr/>
          </p:nvSpPr>
          <p:spPr bwMode="auto">
            <a:xfrm>
              <a:off x="2086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5" name="Rectangle 20"/>
            <p:cNvSpPr>
              <a:spLocks noChangeArrowheads="1"/>
            </p:cNvSpPr>
            <p:nvPr/>
          </p:nvSpPr>
          <p:spPr bwMode="auto">
            <a:xfrm>
              <a:off x="2229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6" name="Rectangle 21"/>
            <p:cNvSpPr>
              <a:spLocks noChangeArrowheads="1"/>
            </p:cNvSpPr>
            <p:nvPr/>
          </p:nvSpPr>
          <p:spPr bwMode="auto">
            <a:xfrm>
              <a:off x="2309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7" name="Rectangle 22"/>
            <p:cNvSpPr>
              <a:spLocks noChangeArrowheads="1"/>
            </p:cNvSpPr>
            <p:nvPr/>
          </p:nvSpPr>
          <p:spPr bwMode="auto">
            <a:xfrm>
              <a:off x="2356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8" name="Rectangle 23"/>
            <p:cNvSpPr>
              <a:spLocks noChangeArrowheads="1"/>
            </p:cNvSpPr>
            <p:nvPr/>
          </p:nvSpPr>
          <p:spPr bwMode="auto">
            <a:xfrm>
              <a:off x="2452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89" name="Rectangle 24"/>
            <p:cNvSpPr>
              <a:spLocks noChangeArrowheads="1"/>
            </p:cNvSpPr>
            <p:nvPr/>
          </p:nvSpPr>
          <p:spPr bwMode="auto">
            <a:xfrm>
              <a:off x="2483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0" name="Rectangle 25"/>
            <p:cNvSpPr>
              <a:spLocks noChangeArrowheads="1"/>
            </p:cNvSpPr>
            <p:nvPr/>
          </p:nvSpPr>
          <p:spPr bwMode="auto">
            <a:xfrm>
              <a:off x="2547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1" name="Rectangle 26"/>
            <p:cNvSpPr>
              <a:spLocks noChangeArrowheads="1"/>
            </p:cNvSpPr>
            <p:nvPr/>
          </p:nvSpPr>
          <p:spPr bwMode="auto">
            <a:xfrm>
              <a:off x="2611" y="246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G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2" name="Rectangle 27"/>
            <p:cNvSpPr>
              <a:spLocks noChangeArrowheads="1"/>
            </p:cNvSpPr>
            <p:nvPr/>
          </p:nvSpPr>
          <p:spPr bwMode="auto">
            <a:xfrm>
              <a:off x="2738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3" name="Rectangle 28"/>
            <p:cNvSpPr>
              <a:spLocks noChangeArrowheads="1"/>
            </p:cNvSpPr>
            <p:nvPr/>
          </p:nvSpPr>
          <p:spPr bwMode="auto">
            <a:xfrm>
              <a:off x="2785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4" name="Rectangle 29"/>
            <p:cNvSpPr>
              <a:spLocks noChangeArrowheads="1"/>
            </p:cNvSpPr>
            <p:nvPr/>
          </p:nvSpPr>
          <p:spPr bwMode="auto">
            <a:xfrm>
              <a:off x="2849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2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5" name="Rectangle 30"/>
            <p:cNvSpPr>
              <a:spLocks noChangeArrowheads="1"/>
            </p:cNvSpPr>
            <p:nvPr/>
          </p:nvSpPr>
          <p:spPr bwMode="auto">
            <a:xfrm>
              <a:off x="2960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6" name="Rectangle 31"/>
            <p:cNvSpPr>
              <a:spLocks noChangeArrowheads="1"/>
            </p:cNvSpPr>
            <p:nvPr/>
          </p:nvSpPr>
          <p:spPr bwMode="auto">
            <a:xfrm>
              <a:off x="3103" y="246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..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7" name="Rectangle 32"/>
            <p:cNvSpPr>
              <a:spLocks noChangeArrowheads="1"/>
            </p:cNvSpPr>
            <p:nvPr/>
          </p:nvSpPr>
          <p:spPr bwMode="auto">
            <a:xfrm>
              <a:off x="3230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8" name="Rectangle 33"/>
            <p:cNvSpPr>
              <a:spLocks noChangeArrowheads="1"/>
            </p:cNvSpPr>
            <p:nvPr/>
          </p:nvSpPr>
          <p:spPr bwMode="auto">
            <a:xfrm>
              <a:off x="3389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499" name="Rectangle 34"/>
            <p:cNvSpPr>
              <a:spLocks noChangeArrowheads="1"/>
            </p:cNvSpPr>
            <p:nvPr/>
          </p:nvSpPr>
          <p:spPr bwMode="auto">
            <a:xfrm>
              <a:off x="3469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0" name="Rectangle 35"/>
            <p:cNvSpPr>
              <a:spLocks noChangeArrowheads="1"/>
            </p:cNvSpPr>
            <p:nvPr/>
          </p:nvSpPr>
          <p:spPr bwMode="auto">
            <a:xfrm>
              <a:off x="3516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1" name="Rectangle 36"/>
            <p:cNvSpPr>
              <a:spLocks noChangeArrowheads="1"/>
            </p:cNvSpPr>
            <p:nvPr/>
          </p:nvSpPr>
          <p:spPr bwMode="auto">
            <a:xfrm>
              <a:off x="3596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2" name="Rectangle 37"/>
            <p:cNvSpPr>
              <a:spLocks noChangeArrowheads="1"/>
            </p:cNvSpPr>
            <p:nvPr/>
          </p:nvSpPr>
          <p:spPr bwMode="auto">
            <a:xfrm>
              <a:off x="3643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3" name="Rectangle 38"/>
            <p:cNvSpPr>
              <a:spLocks noChangeArrowheads="1"/>
            </p:cNvSpPr>
            <p:nvPr/>
          </p:nvSpPr>
          <p:spPr bwMode="auto">
            <a:xfrm>
              <a:off x="3707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4" name="Rectangle 39"/>
            <p:cNvSpPr>
              <a:spLocks noChangeArrowheads="1"/>
            </p:cNvSpPr>
            <p:nvPr/>
          </p:nvSpPr>
          <p:spPr bwMode="auto">
            <a:xfrm>
              <a:off x="3770" y="246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..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5" name="Rectangle 40"/>
            <p:cNvSpPr>
              <a:spLocks noChangeArrowheads="1"/>
            </p:cNvSpPr>
            <p:nvPr/>
          </p:nvSpPr>
          <p:spPr bwMode="auto">
            <a:xfrm>
              <a:off x="3866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6" name="Rectangle 41"/>
            <p:cNvSpPr>
              <a:spLocks noChangeArrowheads="1"/>
            </p:cNvSpPr>
            <p:nvPr/>
          </p:nvSpPr>
          <p:spPr bwMode="auto">
            <a:xfrm>
              <a:off x="3945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7" name="Rectangle 42"/>
            <p:cNvSpPr>
              <a:spLocks noChangeArrowheads="1"/>
            </p:cNvSpPr>
            <p:nvPr/>
          </p:nvSpPr>
          <p:spPr bwMode="auto">
            <a:xfrm>
              <a:off x="3993" y="2469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G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8" name="Rectangle 43"/>
            <p:cNvSpPr>
              <a:spLocks noChangeArrowheads="1"/>
            </p:cNvSpPr>
            <p:nvPr/>
          </p:nvSpPr>
          <p:spPr bwMode="auto">
            <a:xfrm>
              <a:off x="4120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09" name="Rectangle 44"/>
            <p:cNvSpPr>
              <a:spLocks noChangeArrowheads="1"/>
            </p:cNvSpPr>
            <p:nvPr/>
          </p:nvSpPr>
          <p:spPr bwMode="auto">
            <a:xfrm>
              <a:off x="4231" y="246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0" name="Rectangle 45"/>
            <p:cNvSpPr>
              <a:spLocks noChangeArrowheads="1"/>
            </p:cNvSpPr>
            <p:nvPr/>
          </p:nvSpPr>
          <p:spPr bwMode="auto">
            <a:xfrm>
              <a:off x="4390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1" name="Rectangle 46"/>
            <p:cNvSpPr>
              <a:spLocks noChangeArrowheads="1"/>
            </p:cNvSpPr>
            <p:nvPr/>
          </p:nvSpPr>
          <p:spPr bwMode="auto">
            <a:xfrm>
              <a:off x="4469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2" name="Rectangle 47"/>
            <p:cNvSpPr>
              <a:spLocks noChangeArrowheads="1"/>
            </p:cNvSpPr>
            <p:nvPr/>
          </p:nvSpPr>
          <p:spPr bwMode="auto">
            <a:xfrm>
              <a:off x="4517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3" name="Rectangle 48"/>
            <p:cNvSpPr>
              <a:spLocks noChangeArrowheads="1"/>
            </p:cNvSpPr>
            <p:nvPr/>
          </p:nvSpPr>
          <p:spPr bwMode="auto">
            <a:xfrm>
              <a:off x="4597" y="2612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 i="1">
                  <a:solidFill>
                    <a:srgbClr val="000000"/>
                  </a:solidFill>
                  <a:latin typeface="Times" panose="02020603050405020304" pitchFamily="18" charset="0"/>
                </a:rPr>
                <a:t>i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4" name="Rectangle 49"/>
            <p:cNvSpPr>
              <a:spLocks noChangeArrowheads="1"/>
            </p:cNvSpPr>
            <p:nvPr/>
          </p:nvSpPr>
          <p:spPr bwMode="auto">
            <a:xfrm>
              <a:off x="4644" y="2596"/>
              <a:ext cx="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5" name="Rectangle 50"/>
            <p:cNvSpPr>
              <a:spLocks noChangeArrowheads="1"/>
            </p:cNvSpPr>
            <p:nvPr/>
          </p:nvSpPr>
          <p:spPr bwMode="auto">
            <a:xfrm>
              <a:off x="4708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6" name="Rectangle 51"/>
            <p:cNvSpPr>
              <a:spLocks noChangeArrowheads="1"/>
            </p:cNvSpPr>
            <p:nvPr/>
          </p:nvSpPr>
          <p:spPr bwMode="auto">
            <a:xfrm>
              <a:off x="4771" y="246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000000"/>
                  </a:solidFill>
                  <a:latin typeface="Times" panose="02020603050405020304" pitchFamily="18" charset="0"/>
                </a:rPr>
                <a:t>...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7" name="Rectangle 52"/>
            <p:cNvSpPr>
              <a:spLocks noChangeArrowheads="1"/>
            </p:cNvSpPr>
            <p:nvPr/>
          </p:nvSpPr>
          <p:spPr bwMode="auto">
            <a:xfrm>
              <a:off x="4914" y="246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P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8" name="Rectangle 53"/>
            <p:cNvSpPr>
              <a:spLocks noChangeArrowheads="1"/>
            </p:cNvSpPr>
            <p:nvPr/>
          </p:nvSpPr>
          <p:spPr bwMode="auto">
            <a:xfrm>
              <a:off x="4994" y="261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kumimoji="0"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62519" name="Rectangle 54"/>
            <p:cNvSpPr>
              <a:spLocks noChangeArrowheads="1"/>
            </p:cNvSpPr>
            <p:nvPr/>
          </p:nvSpPr>
          <p:spPr bwMode="auto">
            <a:xfrm>
              <a:off x="5057" y="2469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Char char="—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F0000"/>
                </a:buClr>
                <a:buChar char="+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Char char="o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i="1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r>
                <a:rPr kumimoji="0" lang="en-US" altLang="en-US" sz="2400" i="1" baseline="-25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kumimoji="0" lang="en-US" altLang="en-US" sz="2400" baseline="-2500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</p:grpSp>
      <p:sp>
        <p:nvSpPr>
          <p:cNvPr id="62469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Carry-Lookahead adder – Limitation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Carry-out from a 4-bit block can be given as:</a:t>
            </a:r>
          </a:p>
          <a:p>
            <a:endParaRPr lang="en-US" altLang="en-US"/>
          </a:p>
          <a:p>
            <a:r>
              <a:rPr lang="en-US" altLang="en-US"/>
              <a:t>Rewrite this as:</a:t>
            </a:r>
          </a:p>
          <a:p>
            <a:pPr lvl="1"/>
            <a:r>
              <a:rPr lang="en-US" altLang="en-US"/>
              <a:t>Where:</a:t>
            </a:r>
          </a:p>
          <a:p>
            <a:pPr lvl="1"/>
            <a:r>
              <a:rPr lang="en-US" altLang="en-US"/>
              <a:t>And: </a:t>
            </a:r>
          </a:p>
          <a:p>
            <a:pPr lvl="1"/>
            <a:r>
              <a:rPr lang="en-US" altLang="en-US"/>
              <a:t>Known as: </a:t>
            </a:r>
            <a:r>
              <a:rPr lang="en-US" altLang="en-US" b="1"/>
              <a:t>high-order</a:t>
            </a:r>
            <a:r>
              <a:rPr lang="en-US" altLang="en-US"/>
              <a:t> generate/propagate functions.</a:t>
            </a:r>
          </a:p>
          <a:p>
            <a:r>
              <a:rPr lang="en-US" altLang="en-US"/>
              <a:t>To build a 16-bit blocked carry-lookahead adder:</a:t>
            </a:r>
          </a:p>
          <a:p>
            <a:pPr lvl="1"/>
            <a:r>
              <a:rPr lang="en-US" altLang="en-US"/>
              <a:t>Use a carry-lookahead logic block to connect the high-order generate/propagate functions from </a:t>
            </a:r>
            <a:r>
              <a:rPr lang="en-US" altLang="en-US" b="1"/>
              <a:t>4 4-bit carry-lookahead adders</a:t>
            </a:r>
            <a:r>
              <a:rPr lang="en-US" altLang="en-US"/>
              <a:t> such that: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35050" y="1628775"/>
          <a:ext cx="6705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Claris Equation" r:id="rId4" imgW="2844800" imgH="190500" progId="">
                  <p:embed/>
                </p:oleObj>
              </mc:Choice>
              <mc:Fallback>
                <p:oleObj name="Claris Equation" r:id="rId4" imgW="2844800" imgH="190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628775"/>
                        <a:ext cx="6705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Blocked Carry-Lookahead adder – Main Idea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462338" y="2060575"/>
          <a:ext cx="2117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6" imgW="1257300" imgH="330200" progId="Equation.3">
                  <p:embed/>
                </p:oleObj>
              </mc:Choice>
              <mc:Fallback>
                <p:oleObj name="Equation" r:id="rId6" imgW="12573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2060575"/>
                        <a:ext cx="2117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2373313" y="2565400"/>
          <a:ext cx="4502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8" imgW="2946400" imgH="330200" progId="Equation.3">
                  <p:embed/>
                </p:oleObj>
              </mc:Choice>
              <mc:Fallback>
                <p:oleObj name="Equation" r:id="rId8" imgW="29464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565400"/>
                        <a:ext cx="4502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079625" y="2997200"/>
          <a:ext cx="18049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10" imgW="1180588" imgH="330057" progId="Equation.3">
                  <p:embed/>
                </p:oleObj>
              </mc:Choice>
              <mc:Fallback>
                <p:oleObj name="Equation" r:id="rId10" imgW="1180588" imgH="3300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997200"/>
                        <a:ext cx="18049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DDD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54750" r="8411" b="38361"/>
          <a:stretch>
            <a:fillRect/>
          </a:stretch>
        </p:blipFill>
        <p:spPr bwMode="auto">
          <a:xfrm>
            <a:off x="900113" y="5654675"/>
            <a:ext cx="7632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4797425"/>
            <a:ext cx="8362950" cy="2060575"/>
          </a:xfrm>
        </p:spPr>
        <p:txBody>
          <a:bodyPr/>
          <a:lstStyle/>
          <a:p>
            <a:r>
              <a:rPr lang="en-US" altLang="en-US"/>
              <a:t>Time taken to produce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/>
              <a:t>15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	 = 1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) + 2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/>
              <a:t>)</a:t>
            </a:r>
          </a:p>
          <a:p>
            <a:pPr>
              <a:buFontTx/>
              <a:buNone/>
            </a:pPr>
            <a:r>
              <a:rPr lang="en-US" altLang="en-US"/>
              <a:t>           + 2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/>
              <a:t>) + 2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/>
              <a:t>)</a:t>
            </a:r>
          </a:p>
          <a:p>
            <a:pPr>
              <a:buFontTx/>
              <a:buNone/>
            </a:pPr>
            <a:r>
              <a:rPr lang="en-US" altLang="en-US"/>
              <a:t>           + 1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en-US"/>
              <a:t>) = </a:t>
            </a:r>
            <a:r>
              <a:rPr lang="en-US" altLang="en-US" b="1">
                <a:solidFill>
                  <a:srgbClr val="FF0000"/>
                </a:solidFill>
              </a:rPr>
              <a:t>8 gate delays</a:t>
            </a:r>
          </a:p>
        </p:txBody>
      </p:sp>
      <p:sp>
        <p:nvSpPr>
          <p:cNvPr id="66563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Blocked Carry-Lookahead adder – Structure</a:t>
            </a:r>
          </a:p>
        </p:txBody>
      </p:sp>
      <p:pic>
        <p:nvPicPr>
          <p:cNvPr id="665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2266" r="3430" b="14735"/>
          <a:stretch>
            <a:fillRect/>
          </a:stretch>
        </p:blipFill>
        <p:spPr bwMode="auto">
          <a:xfrm>
            <a:off x="469900" y="1125538"/>
            <a:ext cx="79184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10:</a:t>
            </a:r>
          </a:p>
          <a:p>
            <a:pPr lvl="1"/>
            <a:r>
              <a:rPr lang="en-US" altLang="en-US"/>
              <a:t>Pages 320-331</a:t>
            </a:r>
          </a:p>
          <a:p>
            <a:r>
              <a:rPr lang="en-CA" altLang="en-US"/>
              <a:t>Hamacher, Chapter 9:</a:t>
            </a:r>
          </a:p>
          <a:p>
            <a:pPr lvl="1"/>
            <a:r>
              <a:rPr lang="en-US" altLang="en-US"/>
              <a:t>Pages 336-344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FF0000"/>
                </a:solidFill>
              </a:rPr>
              <a:t>Integer Representation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Sign-Magnitude, Two’s Complement, Biased</a:t>
            </a:r>
            <a:endParaRPr lang="en-US" altLang="en-US" sz="2800">
              <a:solidFill>
                <a:srgbClr val="FF0000"/>
              </a:solidFill>
            </a:endParaRPr>
          </a:p>
          <a:p>
            <a:r>
              <a:rPr lang="en-US" altLang="en-US" sz="3200">
                <a:solidFill>
                  <a:srgbClr val="FF0000"/>
                </a:solidFill>
              </a:rPr>
              <a:t>Integer Arithmetic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Negation, Addition, Subtraction</a:t>
            </a:r>
          </a:p>
          <a:p>
            <a:pPr lvl="1"/>
            <a:r>
              <a:rPr lang="en-US" altLang="en-US"/>
              <a:t>Multiplication, Division</a:t>
            </a:r>
          </a:p>
          <a:p>
            <a:r>
              <a:rPr lang="en-US" altLang="en-US" sz="3200"/>
              <a:t>Floating-Point Representation</a:t>
            </a:r>
          </a:p>
          <a:p>
            <a:pPr lvl="1"/>
            <a:r>
              <a:rPr lang="en-US" altLang="en-US"/>
              <a:t>IEEE 754</a:t>
            </a:r>
          </a:p>
          <a:p>
            <a:r>
              <a:rPr lang="en-US" altLang="en-US" sz="3200"/>
              <a:t>Floating-Point Arithmetic</a:t>
            </a:r>
          </a:p>
          <a:p>
            <a:pPr lvl="1"/>
            <a:r>
              <a:rPr lang="en-US" altLang="en-US"/>
              <a:t>Addition, Subtraction</a:t>
            </a:r>
          </a:p>
          <a:p>
            <a:pPr lvl="1"/>
            <a:r>
              <a:rPr lang="en-US" altLang="en-US"/>
              <a:t>Multiplication, Division</a:t>
            </a:r>
          </a:p>
          <a:p>
            <a:pPr lvl="1"/>
            <a:r>
              <a:rPr lang="en-US" altLang="en-US"/>
              <a:t>Rounding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&amp; Logic Unit (ALU)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The unit that does all the </a:t>
            </a:r>
            <a:r>
              <a:rPr lang="en-US" altLang="en-US">
                <a:solidFill>
                  <a:srgbClr val="FF0000"/>
                </a:solidFill>
              </a:rPr>
              <a:t>calculations</a:t>
            </a:r>
            <a:r>
              <a:rPr lang="en-US" altLang="en-US"/>
              <a:t>!</a:t>
            </a:r>
          </a:p>
          <a:p>
            <a:r>
              <a:rPr lang="en-US" altLang="en-US"/>
              <a:t>Everything else in computer is there to bring data to ALU and take results back out.</a:t>
            </a:r>
          </a:p>
          <a:p>
            <a:r>
              <a:rPr lang="en-US" altLang="en-US"/>
              <a:t>It can handle both </a:t>
            </a:r>
            <a:r>
              <a:rPr lang="en-US" altLang="en-US">
                <a:solidFill>
                  <a:srgbClr val="FF0000"/>
                </a:solidFill>
              </a:rPr>
              <a:t>integers &amp; real</a:t>
            </a:r>
            <a:r>
              <a:rPr lang="en-US" altLang="en-US"/>
              <a:t> (floating point) numbers.</a:t>
            </a:r>
          </a:p>
          <a:p>
            <a:pPr lvl="1"/>
            <a:r>
              <a:rPr lang="en-US" altLang="en-US"/>
              <a:t>Note: In the past, Floating-Point Unit (FPU) used to be separate from ALU (off-chip)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math co-processor!!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292600"/>
            <a:ext cx="56165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81" b="46255"/>
          <a:stretch>
            <a:fillRect/>
          </a:stretch>
        </p:blipFill>
        <p:spPr bwMode="auto">
          <a:xfrm>
            <a:off x="1728788" y="4297363"/>
            <a:ext cx="169068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60" r="69881"/>
          <a:stretch>
            <a:fillRect/>
          </a:stretch>
        </p:blipFill>
        <p:spPr bwMode="auto">
          <a:xfrm>
            <a:off x="1728788" y="5876925"/>
            <a:ext cx="16906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31800" y="5949950"/>
            <a:ext cx="1150938" cy="471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7488238" y="5981700"/>
            <a:ext cx="1439862" cy="471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" name="Cloud"/>
          <p:cNvSpPr>
            <a:spLocks noChangeAspect="1" noEditPoints="1" noChangeArrowheads="1"/>
          </p:cNvSpPr>
          <p:nvPr/>
        </p:nvSpPr>
        <p:spPr bwMode="auto">
          <a:xfrm>
            <a:off x="7164388" y="4652963"/>
            <a:ext cx="1800225" cy="863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overflow, carry, …</a:t>
            </a: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144463" y="4797425"/>
            <a:ext cx="1690687" cy="5032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8" t="65099"/>
          <a:stretch>
            <a:fillRect/>
          </a:stretch>
        </p:blipFill>
        <p:spPr bwMode="auto">
          <a:xfrm>
            <a:off x="5867400" y="5949950"/>
            <a:ext cx="147796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8" r="26292"/>
          <a:stretch>
            <a:fillRect/>
          </a:stretch>
        </p:blipFill>
        <p:spPr bwMode="auto">
          <a:xfrm>
            <a:off x="3348038" y="4297363"/>
            <a:ext cx="251936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Representation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General-case number: </a:t>
            </a:r>
            <a:r>
              <a:rPr lang="en-US" altLang="en-US">
                <a:solidFill>
                  <a:srgbClr val="FF0000"/>
                </a:solidFill>
              </a:rPr>
              <a:t>–548.923</a:t>
            </a:r>
          </a:p>
          <a:p>
            <a:r>
              <a:rPr lang="en-US" altLang="en-US"/>
              <a:t>Only have 0 &amp; 1 to represent everything!</a:t>
            </a:r>
          </a:p>
          <a:p>
            <a:pPr lvl="1"/>
            <a:r>
              <a:rPr lang="en-US" altLang="en-US"/>
              <a:t>No minus sign!!</a:t>
            </a:r>
          </a:p>
          <a:p>
            <a:pPr lvl="1"/>
            <a:r>
              <a:rPr lang="en-US" altLang="en-US"/>
              <a:t>No radix point (period)!!!</a:t>
            </a:r>
          </a:p>
          <a:p>
            <a:r>
              <a:rPr lang="en-US" altLang="en-US">
                <a:solidFill>
                  <a:srgbClr val="3333FF"/>
                </a:solidFill>
              </a:rPr>
              <a:t>Unsigned</a:t>
            </a:r>
            <a:r>
              <a:rPr lang="en-US" altLang="en-US"/>
              <a:t> (i.e., always positive) integers:</a:t>
            </a:r>
          </a:p>
          <a:p>
            <a:pPr lvl="1"/>
            <a:r>
              <a:rPr lang="en-US" altLang="en-US"/>
              <a:t>Straightforward </a:t>
            </a:r>
            <a:r>
              <a:rPr lang="en-US" altLang="en-US">
                <a:sym typeface="Wingdings" panose="05000000000000000000" pitchFamily="2" charset="2"/>
              </a:rPr>
              <a:t> represent integer value in binary</a:t>
            </a:r>
            <a:r>
              <a:rPr lang="en-US" altLang="en-US"/>
              <a:t>!</a:t>
            </a:r>
          </a:p>
          <a:p>
            <a:pPr lvl="1"/>
            <a:r>
              <a:rPr lang="en-US" altLang="en-US"/>
              <a:t>An n-bit word can represent the numbers: </a:t>
            </a:r>
            <a:r>
              <a:rPr lang="en-US" altLang="en-US">
                <a:solidFill>
                  <a:srgbClr val="FF0000"/>
                </a:solidFill>
              </a:rPr>
              <a:t>0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en-US" altLang="en-US" baseline="3000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-1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Ex.: (41)</a:t>
            </a:r>
            <a:r>
              <a:rPr lang="en-US" altLang="en-US" baseline="-25000"/>
              <a:t>10</a:t>
            </a:r>
            <a:r>
              <a:rPr lang="en-US" altLang="en-US"/>
              <a:t> represented using 8-bits as “00101001”.</a:t>
            </a:r>
          </a:p>
          <a:p>
            <a:r>
              <a:rPr lang="en-US" altLang="en-US">
                <a:solidFill>
                  <a:srgbClr val="3333FF"/>
                </a:solidFill>
              </a:rPr>
              <a:t>Signed</a:t>
            </a:r>
            <a:r>
              <a:rPr lang="en-US" altLang="en-US"/>
              <a:t> integers:</a:t>
            </a:r>
          </a:p>
          <a:p>
            <a:pPr lvl="1"/>
            <a:r>
              <a:rPr lang="en-US" altLang="en-US"/>
              <a:t>Not straightforward!</a:t>
            </a:r>
          </a:p>
          <a:p>
            <a:pPr lvl="2"/>
            <a:r>
              <a:rPr lang="en-US" altLang="en-US"/>
              <a:t>Sign-magnitude representation</a:t>
            </a:r>
          </a:p>
          <a:p>
            <a:pPr lvl="2"/>
            <a:r>
              <a:rPr lang="en-US" altLang="en-US"/>
              <a:t>Biased representation</a:t>
            </a:r>
          </a:p>
          <a:p>
            <a:pPr lvl="2"/>
            <a:r>
              <a:rPr lang="en-US" altLang="en-US"/>
              <a:t>Two’s complement representation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Representations of 4-Bit Signed Integers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1" t="54608" r="49715"/>
          <a:stretch>
            <a:fillRect/>
          </a:stretch>
        </p:blipFill>
        <p:spPr bwMode="auto">
          <a:xfrm>
            <a:off x="2627313" y="4149725"/>
            <a:ext cx="1944687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9914" r="49715" b="44115"/>
          <a:stretch>
            <a:fillRect/>
          </a:stretch>
        </p:blipFill>
        <p:spPr bwMode="auto">
          <a:xfrm>
            <a:off x="2555875" y="1628775"/>
            <a:ext cx="2016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4" r="74989"/>
          <a:stretch>
            <a:fillRect/>
          </a:stretch>
        </p:blipFill>
        <p:spPr bwMode="auto">
          <a:xfrm>
            <a:off x="704850" y="1628775"/>
            <a:ext cx="19224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11"/>
          <a:stretch>
            <a:fillRect/>
          </a:stretch>
        </p:blipFill>
        <p:spPr bwMode="auto">
          <a:xfrm>
            <a:off x="704850" y="1069975"/>
            <a:ext cx="76914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26" t="9914" b="44115"/>
          <a:stretch>
            <a:fillRect/>
          </a:stretch>
        </p:blipFill>
        <p:spPr bwMode="auto">
          <a:xfrm>
            <a:off x="6443663" y="1628775"/>
            <a:ext cx="19526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0" t="54608" r="25374"/>
          <a:stretch>
            <a:fillRect/>
          </a:stretch>
        </p:blipFill>
        <p:spPr bwMode="auto">
          <a:xfrm>
            <a:off x="4500563" y="4149725"/>
            <a:ext cx="19431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9914" r="25374" b="44115"/>
          <a:stretch>
            <a:fillRect/>
          </a:stretch>
        </p:blipFill>
        <p:spPr bwMode="auto">
          <a:xfrm>
            <a:off x="4572000" y="1628775"/>
            <a:ext cx="187166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69975"/>
            <a:ext cx="769143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96"/>
          <p:cNvSpPr>
            <a:spLocks/>
          </p:cNvSpPr>
          <p:nvPr/>
        </p:nvSpPr>
        <p:spPr bwMode="auto">
          <a:xfrm>
            <a:off x="1331913" y="1773238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-5400000">
            <a:off x="677069" y="2718594"/>
            <a:ext cx="762000" cy="4619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" name="AutoShape 96"/>
          <p:cNvSpPr>
            <a:spLocks/>
          </p:cNvSpPr>
          <p:nvPr/>
        </p:nvSpPr>
        <p:spPr bwMode="auto">
          <a:xfrm>
            <a:off x="1331913" y="4249738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-5400000">
            <a:off x="714375" y="5205413"/>
            <a:ext cx="687388" cy="4619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8" name="AutoShape 96"/>
          <p:cNvSpPr>
            <a:spLocks/>
          </p:cNvSpPr>
          <p:nvPr/>
        </p:nvSpPr>
        <p:spPr bwMode="auto">
          <a:xfrm>
            <a:off x="3187700" y="1773238"/>
            <a:ext cx="144463" cy="2376487"/>
          </a:xfrm>
          <a:prstGeom prst="leftBrace">
            <a:avLst>
              <a:gd name="adj1" fmla="val 126577"/>
              <a:gd name="adj2" fmla="val 50000"/>
            </a:avLst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-5400000">
            <a:off x="2695576" y="2724150"/>
            <a:ext cx="469900" cy="460375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AutoShape 96"/>
          <p:cNvSpPr>
            <a:spLocks/>
          </p:cNvSpPr>
          <p:nvPr/>
        </p:nvSpPr>
        <p:spPr bwMode="auto">
          <a:xfrm>
            <a:off x="5091113" y="1773238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5400000">
            <a:off x="4582319" y="2721769"/>
            <a:ext cx="469900" cy="4619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AutoShape 96"/>
          <p:cNvSpPr>
            <a:spLocks/>
          </p:cNvSpPr>
          <p:nvPr/>
        </p:nvSpPr>
        <p:spPr bwMode="auto">
          <a:xfrm>
            <a:off x="3189288" y="4221163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-5400000">
            <a:off x="2286794" y="5174457"/>
            <a:ext cx="1289050" cy="461962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en-US" sz="2400" b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" name="AutoShape 96"/>
          <p:cNvSpPr>
            <a:spLocks/>
          </p:cNvSpPr>
          <p:nvPr/>
        </p:nvSpPr>
        <p:spPr bwMode="auto">
          <a:xfrm>
            <a:off x="5091113" y="4221163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AutoShape 96"/>
          <p:cNvSpPr>
            <a:spLocks/>
          </p:cNvSpPr>
          <p:nvPr/>
        </p:nvSpPr>
        <p:spPr bwMode="auto">
          <a:xfrm>
            <a:off x="7007225" y="1773238"/>
            <a:ext cx="142875" cy="2376487"/>
          </a:xfrm>
          <a:prstGeom prst="leftBrace">
            <a:avLst>
              <a:gd name="adj1" fmla="val 127984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AutoShape 96"/>
          <p:cNvSpPr>
            <a:spLocks/>
          </p:cNvSpPr>
          <p:nvPr/>
        </p:nvSpPr>
        <p:spPr bwMode="auto">
          <a:xfrm>
            <a:off x="7005638" y="4221163"/>
            <a:ext cx="144462" cy="2376487"/>
          </a:xfrm>
          <a:prstGeom prst="leftBrace">
            <a:avLst>
              <a:gd name="adj1" fmla="val 12657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-5400000">
            <a:off x="5127625" y="3954463"/>
            <a:ext cx="3240088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</a:t>
            </a:r>
            <a:r>
              <a:rPr kumimoji="0" lang="en-US" altLang="en-US" sz="2400" b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1) 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 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 rot="-5400000">
            <a:off x="4179094" y="5176044"/>
            <a:ext cx="1276350" cy="461962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kumimoji="0" lang="en-US" altLang="en-US" sz="2400" b="1" baseline="30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x</a:t>
            </a:r>
            <a:r>
              <a:rPr kumimoji="0" lang="en-US" altLang="en-US" sz="24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Notched Right Arrow 33"/>
          <p:cNvSpPr>
            <a:spLocks noChangeArrowheads="1"/>
          </p:cNvSpPr>
          <p:nvPr/>
        </p:nvSpPr>
        <p:spPr bwMode="auto">
          <a:xfrm rot="-5400000">
            <a:off x="3617119" y="3339306"/>
            <a:ext cx="1044575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Notched Right Arrow 35"/>
          <p:cNvSpPr/>
          <p:nvPr/>
        </p:nvSpPr>
        <p:spPr bwMode="auto">
          <a:xfrm rot="5400000">
            <a:off x="3618148" y="4454860"/>
            <a:ext cx="1043608" cy="576064"/>
          </a:xfrm>
          <a:prstGeom prst="notchedRightArrow">
            <a:avLst/>
          </a:prstGeom>
          <a:solidFill>
            <a:srgbClr val="3333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lIns="90000" tIns="46800" rIns="90000" bIns="46800" anchor="ctr" anchorCtr="1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Notched Right Arrow 36"/>
          <p:cNvSpPr>
            <a:spLocks noChangeArrowheads="1"/>
          </p:cNvSpPr>
          <p:nvPr/>
        </p:nvSpPr>
        <p:spPr bwMode="auto">
          <a:xfrm rot="-5400000">
            <a:off x="5490369" y="3339306"/>
            <a:ext cx="1044575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" name="Notched Right Arrow 37"/>
          <p:cNvSpPr>
            <a:spLocks noChangeArrowheads="1"/>
          </p:cNvSpPr>
          <p:nvPr/>
        </p:nvSpPr>
        <p:spPr bwMode="auto">
          <a:xfrm rot="-5400000">
            <a:off x="5491163" y="5859462"/>
            <a:ext cx="1042988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" name="Notched Right Arrow 38"/>
          <p:cNvSpPr>
            <a:spLocks noChangeArrowheads="1"/>
          </p:cNvSpPr>
          <p:nvPr/>
        </p:nvSpPr>
        <p:spPr bwMode="auto">
          <a:xfrm rot="-5400000">
            <a:off x="7433469" y="3339306"/>
            <a:ext cx="1044575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" name="Notched Right Arrow 39"/>
          <p:cNvSpPr>
            <a:spLocks noChangeArrowheads="1"/>
          </p:cNvSpPr>
          <p:nvPr/>
        </p:nvSpPr>
        <p:spPr bwMode="auto">
          <a:xfrm rot="-5400000">
            <a:off x="7434263" y="5859462"/>
            <a:ext cx="1042988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" name="Notched Right Arrow 34"/>
          <p:cNvSpPr>
            <a:spLocks noChangeArrowheads="1"/>
          </p:cNvSpPr>
          <p:nvPr/>
        </p:nvSpPr>
        <p:spPr bwMode="auto">
          <a:xfrm rot="-5400000">
            <a:off x="1674019" y="3339306"/>
            <a:ext cx="1044575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" name="Notched Right Arrow 40"/>
          <p:cNvSpPr>
            <a:spLocks noChangeArrowheads="1"/>
          </p:cNvSpPr>
          <p:nvPr/>
        </p:nvSpPr>
        <p:spPr bwMode="auto">
          <a:xfrm rot="-5400000">
            <a:off x="1674813" y="5859462"/>
            <a:ext cx="1042988" cy="576263"/>
          </a:xfrm>
          <a:prstGeom prst="notchedRight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90000" tIns="46800" rIns="90000" bIns="46800" anchor="ctr" anchorCtr="1"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+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o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2" grpId="0" animBg="1"/>
      <p:bldP spid="24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35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Sign-Magnitude Representation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Left most bit is </a:t>
            </a:r>
            <a:r>
              <a:rPr lang="en-US" altLang="en-US">
                <a:solidFill>
                  <a:srgbClr val="FF0000"/>
                </a:solidFill>
              </a:rPr>
              <a:t>sign</a:t>
            </a:r>
            <a:r>
              <a:rPr lang="en-US" altLang="en-US"/>
              <a:t> bit.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“0” means positive. “1” means negative.</a:t>
            </a:r>
          </a:p>
          <a:p>
            <a:r>
              <a:rPr lang="en-US" altLang="en-US"/>
              <a:t>Rest of the bits represent the </a:t>
            </a:r>
            <a:r>
              <a:rPr lang="en-US" altLang="en-US">
                <a:solidFill>
                  <a:srgbClr val="FF0000"/>
                </a:solidFill>
              </a:rPr>
              <a:t>magnitude</a:t>
            </a:r>
            <a:r>
              <a:rPr lang="en-US" altLang="en-US"/>
              <a:t>.</a:t>
            </a:r>
          </a:p>
          <a:p>
            <a:r>
              <a:rPr lang="en-US" altLang="en-US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+18 = </a:t>
            </a:r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>
                <a:solidFill>
                  <a:srgbClr val="3333FF"/>
                </a:solidFill>
              </a:rPr>
              <a:t>0010010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–18 = 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3333FF"/>
                </a:solidFill>
              </a:rPr>
              <a:t>0010010</a:t>
            </a:r>
          </a:p>
          <a:p>
            <a:r>
              <a:rPr lang="en-US" altLang="en-US"/>
              <a:t>Range of n-bit Numbers: </a:t>
            </a:r>
            <a:r>
              <a:rPr lang="en-US" altLang="en-US">
                <a:solidFill>
                  <a:srgbClr val="FF0000"/>
                </a:solidFill>
              </a:rPr>
              <a:t>-(2</a:t>
            </a:r>
            <a:r>
              <a:rPr lang="en-US" altLang="en-US" baseline="30000">
                <a:solidFill>
                  <a:srgbClr val="FF0000"/>
                </a:solidFill>
              </a:rPr>
              <a:t>n-1</a:t>
            </a:r>
            <a:r>
              <a:rPr lang="en-US" altLang="en-US">
                <a:solidFill>
                  <a:srgbClr val="FF0000"/>
                </a:solidFill>
              </a:rPr>
              <a:t> - 1) 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 2</a:t>
            </a:r>
            <a:r>
              <a:rPr lang="en-US" altLang="en-US" baseline="30000">
                <a:solidFill>
                  <a:srgbClr val="FF0000"/>
                </a:solidFill>
                <a:sym typeface="Wingdings" panose="05000000000000000000" pitchFamily="2" charset="2"/>
              </a:rPr>
              <a:t>n-1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 - 1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 baseline="30000">
              <a:solidFill>
                <a:srgbClr val="FF0000"/>
              </a:solidFill>
            </a:endParaRPr>
          </a:p>
          <a:p>
            <a:r>
              <a:rPr lang="en-US" altLang="en-US"/>
              <a:t>Problems: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Need to consider both sign &amp; magnitude in arithmetic.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Two representations of zero (+0 and –0)</a:t>
            </a:r>
          </a:p>
          <a:p>
            <a:pPr lvl="2"/>
            <a:r>
              <a:rPr lang="en-US" altLang="en-US"/>
              <a:t>More difficult to test for 0!</a:t>
            </a:r>
          </a:p>
          <a:p>
            <a:pPr lvl="2"/>
            <a:r>
              <a:rPr lang="en-US" altLang="en-US"/>
              <a:t>One wasted bit combination!!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Biased Representation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bias</a:t>
            </a:r>
            <a:r>
              <a:rPr lang="en-US" altLang="en-US"/>
              <a:t> is added to the binary value of the 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FF0000"/>
                </a:solidFill>
              </a:rPr>
              <a:t>Bias = 2</a:t>
            </a:r>
            <a:r>
              <a:rPr lang="en-US" altLang="en-US" baseline="30000">
                <a:solidFill>
                  <a:srgbClr val="FF0000"/>
                </a:solidFill>
              </a:rPr>
              <a:t>n-1</a:t>
            </a:r>
            <a:r>
              <a:rPr lang="en-US" altLang="en-US">
                <a:solidFill>
                  <a:srgbClr val="FF0000"/>
                </a:solidFill>
              </a:rPr>
              <a:t> – 1</a:t>
            </a:r>
            <a:r>
              <a:rPr lang="en-US" altLang="en-US"/>
              <a:t> (if numbers are represented by n bits).</a:t>
            </a:r>
          </a:p>
          <a:p>
            <a:r>
              <a:rPr lang="en-US" altLang="en-US"/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+18 = </a:t>
            </a:r>
            <a:r>
              <a:rPr lang="en-US" altLang="en-US">
                <a:solidFill>
                  <a:srgbClr val="3333FF"/>
                </a:solidFill>
              </a:rPr>
              <a:t>00010010</a:t>
            </a:r>
            <a:r>
              <a:rPr lang="en-US" altLang="en-US"/>
              <a:t> + </a:t>
            </a:r>
            <a:r>
              <a:rPr lang="en-US" altLang="en-US">
                <a:solidFill>
                  <a:srgbClr val="FF0000"/>
                </a:solidFill>
              </a:rPr>
              <a:t>01111111</a:t>
            </a:r>
            <a:r>
              <a:rPr lang="en-US" altLang="en-US"/>
              <a:t> = </a:t>
            </a:r>
            <a:r>
              <a:rPr lang="en-US" altLang="en-US">
                <a:solidFill>
                  <a:srgbClr val="00B050"/>
                </a:solidFill>
              </a:rPr>
              <a:t>10010001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–18 = </a:t>
            </a:r>
            <a:r>
              <a:rPr lang="en-US" altLang="en-US">
                <a:solidFill>
                  <a:srgbClr val="3333FF"/>
                </a:solidFill>
              </a:rPr>
              <a:t>-00010010</a:t>
            </a:r>
            <a:r>
              <a:rPr lang="en-US" altLang="en-US"/>
              <a:t> + </a:t>
            </a:r>
            <a:r>
              <a:rPr lang="en-US" altLang="en-US">
                <a:solidFill>
                  <a:srgbClr val="FF0000"/>
                </a:solidFill>
              </a:rPr>
              <a:t>01111111</a:t>
            </a:r>
            <a:r>
              <a:rPr lang="en-US" altLang="en-US"/>
              <a:t> = </a:t>
            </a:r>
            <a:r>
              <a:rPr lang="en-US" altLang="en-US">
                <a:solidFill>
                  <a:srgbClr val="00B050"/>
                </a:solidFill>
              </a:rPr>
              <a:t>01101101</a:t>
            </a:r>
          </a:p>
          <a:p>
            <a:r>
              <a:rPr lang="en-US" altLang="en-US"/>
              <a:t>Range of n-bit Numbers: </a:t>
            </a:r>
            <a:r>
              <a:rPr lang="en-US" altLang="en-US">
                <a:solidFill>
                  <a:srgbClr val="FF0000"/>
                </a:solidFill>
              </a:rPr>
              <a:t>-(2</a:t>
            </a:r>
            <a:r>
              <a:rPr lang="en-US" altLang="en-US" baseline="30000">
                <a:solidFill>
                  <a:srgbClr val="FF0000"/>
                </a:solidFill>
              </a:rPr>
              <a:t>n-1</a:t>
            </a:r>
            <a:r>
              <a:rPr lang="en-US" altLang="en-US">
                <a:solidFill>
                  <a:srgbClr val="FF0000"/>
                </a:solidFill>
              </a:rPr>
              <a:t> – 1) 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  2</a:t>
            </a:r>
            <a:r>
              <a:rPr lang="en-US" altLang="en-US" baseline="30000">
                <a:solidFill>
                  <a:srgbClr val="FF0000"/>
                </a:solidFill>
                <a:sym typeface="Wingdings" panose="05000000000000000000" pitchFamily="2" charset="2"/>
              </a:rPr>
              <a:t>n-1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 baseline="30000">
              <a:solidFill>
                <a:srgbClr val="FF0000"/>
              </a:solidFill>
            </a:endParaRPr>
          </a:p>
          <a:p>
            <a:r>
              <a:rPr lang="en-US" altLang="en-US"/>
              <a:t>Problems: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Need to compensate for the bias in arithmetic (by adding/subtracting a value to/from result)!!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/>
              <a:t>Example: Suppose numbers are represented using 4 bits.</a:t>
            </a:r>
          </a:p>
          <a:p>
            <a:pPr lvl="3">
              <a:buFontTx/>
              <a:buNone/>
            </a:pPr>
            <a:r>
              <a:rPr lang="en-US" altLang="en-US"/>
              <a:t>2</a:t>
            </a:r>
            <a:r>
              <a:rPr lang="en-US" altLang="en-US" baseline="-25000"/>
              <a:t>10</a:t>
            </a:r>
            <a:r>
              <a:rPr lang="en-US" altLang="en-US"/>
              <a:t> + 1</a:t>
            </a:r>
            <a:r>
              <a:rPr lang="en-US" altLang="en-US" baseline="-25000"/>
              <a:t>10</a:t>
            </a:r>
            <a:r>
              <a:rPr lang="en-US" altLang="en-US"/>
              <a:t> = </a:t>
            </a:r>
            <a:r>
              <a:rPr lang="en-US" altLang="en-US">
                <a:solidFill>
                  <a:srgbClr val="00B050"/>
                </a:solidFill>
              </a:rPr>
              <a:t>1001</a:t>
            </a:r>
            <a:r>
              <a:rPr lang="en-US" altLang="en-US"/>
              <a:t> + </a:t>
            </a:r>
            <a:r>
              <a:rPr lang="en-US" altLang="en-US">
                <a:solidFill>
                  <a:srgbClr val="00B050"/>
                </a:solidFill>
              </a:rPr>
              <a:t>1000</a:t>
            </a:r>
            <a:r>
              <a:rPr lang="en-US" altLang="en-US"/>
              <a:t> = 1</a:t>
            </a:r>
            <a:r>
              <a:rPr lang="en-US" altLang="en-US">
                <a:solidFill>
                  <a:srgbClr val="00B050"/>
                </a:solidFill>
              </a:rPr>
              <a:t>0001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 Wrong result!!</a:t>
            </a:r>
          </a:p>
          <a:p>
            <a:pPr lvl="3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Result is biased </a:t>
            </a:r>
            <a:r>
              <a:rPr lang="en-US" altLang="en-US"/>
              <a:t>twice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subtract one bias from the result</a:t>
            </a:r>
          </a:p>
          <a:p>
            <a:pPr lvl="3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1</a:t>
            </a:r>
            <a:r>
              <a:rPr lang="en-US" altLang="en-US">
                <a:solidFill>
                  <a:srgbClr val="00B050"/>
                </a:solidFill>
                <a:sym typeface="Wingdings" panose="05000000000000000000" pitchFamily="2" charset="2"/>
              </a:rPr>
              <a:t>0001</a:t>
            </a:r>
            <a:r>
              <a:rPr lang="en-US" altLang="en-US">
                <a:sym typeface="Wingdings" panose="05000000000000000000" pitchFamily="2" charset="2"/>
              </a:rPr>
              <a:t> –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0111</a:t>
            </a:r>
            <a:r>
              <a:rPr lang="en-US" altLang="en-US">
                <a:sym typeface="Wingdings" panose="05000000000000000000" pitchFamily="2" charset="2"/>
              </a:rPr>
              <a:t> = </a:t>
            </a:r>
            <a:r>
              <a:rPr lang="en-US" altLang="en-US">
                <a:solidFill>
                  <a:srgbClr val="00B050"/>
                </a:solidFill>
                <a:sym typeface="Wingdings" panose="05000000000000000000" pitchFamily="2" charset="2"/>
              </a:rPr>
              <a:t>1010</a:t>
            </a:r>
            <a:r>
              <a:rPr lang="en-US" altLang="en-US">
                <a:sym typeface="Wingdings" panose="05000000000000000000" pitchFamily="2" charset="2"/>
              </a:rPr>
              <a:t> = 3</a:t>
            </a:r>
            <a:r>
              <a:rPr lang="en-US" altLang="en-US" baseline="-25000">
                <a:sym typeface="Wingdings" panose="05000000000000000000" pitchFamily="2" charset="2"/>
              </a:rPr>
              <a:t>10</a:t>
            </a:r>
            <a:endParaRPr lang="en-US" alt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28416</TotalTime>
  <Words>1824</Words>
  <Application>Microsoft Office PowerPoint</Application>
  <PresentationFormat>On-screen Show (4:3)</PresentationFormat>
  <Paragraphs>363</Paragraphs>
  <Slides>34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Cambria</vt:lpstr>
      <vt:lpstr>Symbol</vt:lpstr>
      <vt:lpstr>Tahoma</vt:lpstr>
      <vt:lpstr>Times</vt:lpstr>
      <vt:lpstr>Times New Roman</vt:lpstr>
      <vt:lpstr>Wingdings</vt:lpstr>
      <vt:lpstr>ajp2</vt:lpstr>
      <vt:lpstr>Equation</vt:lpstr>
      <vt:lpstr>Claris Equation</vt:lpstr>
      <vt:lpstr>PowerPoint Presentation</vt:lpstr>
      <vt:lpstr>Adminstrivia</vt:lpstr>
      <vt:lpstr>Chapter 10. Computer Arithmetic</vt:lpstr>
      <vt:lpstr>Outline</vt:lpstr>
      <vt:lpstr>Arithmetic &amp; Logic Unit (ALU)</vt:lpstr>
      <vt:lpstr>Integer Representation</vt:lpstr>
      <vt:lpstr>Representations of 4-Bit Signed Integers</vt:lpstr>
      <vt:lpstr>Sign-Magnitude Representation</vt:lpstr>
      <vt:lpstr>Biased Representation</vt:lpstr>
      <vt:lpstr>Two’s Complement Representation</vt:lpstr>
      <vt:lpstr>n-bit Two’s Complement Representation</vt:lpstr>
      <vt:lpstr>Characteristics of 2’s Comp. Rep. &amp; Arithmetic</vt:lpstr>
      <vt:lpstr>Benefits</vt:lpstr>
      <vt:lpstr>Conversion between 2’s Comp. &amp; Decimal</vt:lpstr>
      <vt:lpstr>Conversion Between Lengths</vt:lpstr>
      <vt:lpstr>Addition and Subtraction</vt:lpstr>
      <vt:lpstr>Why Addition of Numbers in 2’s Comp. Works?</vt:lpstr>
      <vt:lpstr>Addition of Numbers in 2’s Comp. Rep.</vt:lpstr>
      <vt:lpstr>Geometric Depiction of 2’s Comp. Integers</vt:lpstr>
      <vt:lpstr>Binary Addition/Subtraction Logic Circuit.</vt:lpstr>
      <vt:lpstr>1-Bit Addition (Full Adder)</vt:lpstr>
      <vt:lpstr>Addition Logic for a Single Stage</vt:lpstr>
      <vt:lpstr>An n-bit Ripple-Carry Adder</vt:lpstr>
      <vt:lpstr>Cascade of k n-bit Adders</vt:lpstr>
      <vt:lpstr>Computing the Add Time</vt:lpstr>
      <vt:lpstr>Computing the Add Time (cont.)</vt:lpstr>
      <vt:lpstr>Fast Addition</vt:lpstr>
      <vt:lpstr>Carry-Lookahead Adder – Main Idea</vt:lpstr>
      <vt:lpstr>Carry-Lookahead adder – Basic Cell</vt:lpstr>
      <vt:lpstr>Carry-Lookahead Adder – Structure</vt:lpstr>
      <vt:lpstr>Carry-Lookahead adder – Limitation</vt:lpstr>
      <vt:lpstr>Blocked Carry-Lookahead adder – Main Idea</vt:lpstr>
      <vt:lpstr>Blocked Carry-Lookahead adder – Structure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918</cp:revision>
  <dcterms:created xsi:type="dcterms:W3CDTF">1998-10-18T09:28:37Z</dcterms:created>
  <dcterms:modified xsi:type="dcterms:W3CDTF">2017-03-29T12:12:21Z</dcterms:modified>
</cp:coreProperties>
</file>