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21"/>
  </p:notesMasterIdLst>
  <p:sldIdLst>
    <p:sldId id="281" r:id="rId2"/>
    <p:sldId id="257" r:id="rId3"/>
    <p:sldId id="313" r:id="rId4"/>
    <p:sldId id="314" r:id="rId5"/>
    <p:sldId id="315" r:id="rId6"/>
    <p:sldId id="316" r:id="rId7"/>
    <p:sldId id="340" r:id="rId8"/>
    <p:sldId id="341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4" r:id="rId17"/>
    <p:sldId id="355" r:id="rId18"/>
    <p:sldId id="357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3333FF"/>
    <a:srgbClr val="E48312"/>
    <a:srgbClr val="696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9" autoAdjust="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738A-DDA9-409E-879A-2EF15B55005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54658-B64E-41F4-9609-F50A2D449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63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9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36AB1E9-7EC0-4FDC-82ED-C54D3AFC6102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DF5D3B-7CA8-4EC6-BD8F-3EF70E4579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E9BAC3-555F-4F1E-824A-75CEBAAD4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49F40C5-8309-4608-9A6D-78762D4816D9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6A88A96-03D0-4EF4-8839-C2D7AA143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61630EA-7C72-4C8C-A65D-A566B5C77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13956C9-6839-4ADC-A95B-072C7F7B2001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3A2C40-857D-41D8-812C-5A087AAD21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7BEC50-6A8E-4FDB-A81A-5A33F9E58C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7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2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D16964-1B4B-48E3-A749-4F1A51149B3E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BB3A32-8C96-4545-9781-127E8C0176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7A2AE4-6119-4FB2-BCC3-C0E880D84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1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51F4908-AE00-4A1A-BA5B-AC1012884D14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1A969E-733F-4CDF-99B4-53CE2CEFA2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59ECC04-9CAC-4B7E-A473-47E536B6E4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57D317-E191-40F4-BB9C-02039864D855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</p:spTree>
    <p:extLst>
      <p:ext uri="{BB962C8B-B14F-4D97-AF65-F5344CB8AC3E}">
        <p14:creationId xmlns:p14="http://schemas.microsoft.com/office/powerpoint/2010/main" val="345158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1B86254C-6433-4F5E-A9CB-9FCC6BE1C1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09BC2C-49F4-497E-B3BD-76670E3EA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ACCBD57-F04D-42B2-80DC-AD8461E975E6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6684ED-319A-4AC5-8533-95D6C48C75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5" Type="http://schemas.openxmlformats.org/officeDocument/2006/relationships/image" Target="../media/image6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7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5" Type="http://schemas.openxmlformats.org/officeDocument/2006/relationships/image" Target="../media/image6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shehata.github.io/courses/su/cs21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636234-6960-4E51-9A45-33B019E2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pPr rtl="1"/>
            <a:r>
              <a:rPr lang="en-US" sz="3700" dirty="0">
                <a:solidFill>
                  <a:srgbClr val="FFFFFF"/>
                </a:solidFill>
              </a:rPr>
              <a:t>CSC 211 - Digital Logic Design</a:t>
            </a: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</a:rPr>
              <a:t>211</a:t>
            </a:r>
            <a:r>
              <a:rPr lang="ar-EG" sz="3800" dirty="0">
                <a:solidFill>
                  <a:srgbClr val="FFFFFF"/>
                </a:solidFill>
              </a:rPr>
              <a:t> عال - تصميم المنطق الرقمي</a:t>
            </a:r>
            <a:br>
              <a:rPr lang="ar-EG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First Term - 1439/1440</a:t>
            </a:r>
            <a:br>
              <a:rPr lang="ar-EG" sz="3800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Lecture #8</a:t>
            </a:r>
            <a:endParaRPr lang="en-US" sz="3800" b="1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0FED14-9745-4EB4-9B1C-A0AC596BA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19"/>
            <a:ext cx="5542399" cy="142490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Dr. Hazem Ibrahim Shehata</a:t>
            </a:r>
          </a:p>
          <a:p>
            <a:r>
              <a:rPr lang="en-US" sz="2000" dirty="0">
                <a:solidFill>
                  <a:schemeClr val="bg2"/>
                </a:solidFill>
              </a:rPr>
              <a:t>Assistant Professor</a:t>
            </a:r>
          </a:p>
          <a:p>
            <a:r>
              <a:rPr lang="en-US" sz="1500" dirty="0">
                <a:solidFill>
                  <a:schemeClr val="bg2"/>
                </a:solidFill>
              </a:rPr>
              <a:t>College of Computing and Information Technology</a:t>
            </a:r>
          </a:p>
          <a:p>
            <a:endParaRPr lang="en-US" sz="1500" dirty="0">
              <a:solidFill>
                <a:schemeClr val="bg2"/>
              </a:solidFill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AA4334-A43F-46D9-83A4-C086A46E6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1" t="5952" r="10875" b="327"/>
          <a:stretch/>
        </p:blipFill>
        <p:spPr>
          <a:xfrm>
            <a:off x="1091490" y="1019665"/>
            <a:ext cx="3167924" cy="26322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logic gates 3d">
            <a:extLst>
              <a:ext uri="{FF2B5EF4-FFF2-40B4-BE49-F238E27FC236}">
                <a16:creationId xmlns:a16="http://schemas.microsoft.com/office/drawing/2014/main" id="{BB1AC96F-45C9-4C89-84F2-D68F6278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7892" y="3775790"/>
            <a:ext cx="3275120" cy="24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0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D707-E1B9-4C8D-9705-31C8CED1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 Minimization Using Karnaugh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3963-5199-4A3E-88BE-B2CF34E9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18">
                <a:extLst>
                  <a:ext uri="{FF2B5EF4-FFF2-40B4-BE49-F238E27FC236}">
                    <a16:creationId xmlns:a16="http://schemas.microsoft.com/office/drawing/2014/main" id="{BAD80578-0147-4AEA-A32E-AEA7DA9D099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dirty="0">
                    <a:solidFill>
                      <a:srgbClr val="FFFF00"/>
                    </a:solidFill>
                  </a:rPr>
                  <a:t>Combine the 1’s into max. groups.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r>
                  <a:rPr lang="en-US" sz="2500" dirty="0">
                    <a:solidFill>
                      <a:srgbClr val="FFFF00"/>
                    </a:solidFill>
                  </a:rPr>
                  <a:t>Each group contains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5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500" dirty="0">
                    <a:solidFill>
                      <a:srgbClr val="FFFF00"/>
                    </a:solidFill>
                  </a:rPr>
                  <a:t> adjacent cells.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r>
                  <a:rPr lang="en-US" sz="2500" dirty="0">
                    <a:solidFill>
                      <a:srgbClr val="FFFF00"/>
                    </a:solidFill>
                  </a:rPr>
                  <a:t>Every 1 must belong to at least 1 group.</a:t>
                </a:r>
              </a:p>
            </p:txBody>
          </p:sp>
        </mc:Choice>
        <mc:Fallback xmlns="">
          <p:sp>
            <p:nvSpPr>
              <p:cNvPr id="19" name="Text Placeholder 18">
                <a:extLst>
                  <a:ext uri="{FF2B5EF4-FFF2-40B4-BE49-F238E27FC236}">
                    <a16:creationId xmlns:a16="http://schemas.microsoft.com/office/drawing/2014/main" id="{BAD80578-0147-4AEA-A32E-AEA7DA9D0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4000" t="-3249" r="-3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6ACAD-301A-442B-9778-C4CFCD75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9936F-223E-45FD-8151-78CA9F15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2A014A-54F3-4707-9E48-6E7EB274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422049"/>
            <a:ext cx="2005565" cy="3191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CC30F1-5012-4545-BC8C-BEA9A44AB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965" y="1422049"/>
            <a:ext cx="3260835" cy="3191208"/>
          </a:xfrm>
          <a:prstGeom prst="rect">
            <a:avLst/>
          </a:prstGeom>
        </p:spPr>
      </p:pic>
      <p:sp>
        <p:nvSpPr>
          <p:cNvPr id="8" name="Left Bracket 7">
            <a:extLst>
              <a:ext uri="{FF2B5EF4-FFF2-40B4-BE49-F238E27FC236}">
                <a16:creationId xmlns:a16="http://schemas.microsoft.com/office/drawing/2014/main" id="{03347D00-A3A0-42EC-9F1B-B2EB6468686D}"/>
              </a:ext>
            </a:extLst>
          </p:cNvPr>
          <p:cNvSpPr/>
          <p:nvPr/>
        </p:nvSpPr>
        <p:spPr>
          <a:xfrm rot="16200000">
            <a:off x="5659825" y="1529254"/>
            <a:ext cx="677917" cy="1182415"/>
          </a:xfrm>
          <a:prstGeom prst="leftBracket">
            <a:avLst>
              <a:gd name="adj" fmla="val 43023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C646DD-A54E-4A95-8D4F-AF0C852D75AE}"/>
              </a:ext>
            </a:extLst>
          </p:cNvPr>
          <p:cNvSpPr/>
          <p:nvPr/>
        </p:nvSpPr>
        <p:spPr>
          <a:xfrm>
            <a:off x="5407575" y="1954924"/>
            <a:ext cx="536025" cy="1147144"/>
          </a:xfrm>
          <a:prstGeom prst="roundRect">
            <a:avLst>
              <a:gd name="adj" fmla="val 41945"/>
            </a:avLst>
          </a:prstGeom>
          <a:solidFill>
            <a:srgbClr val="FF000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AD8ED46B-30B9-4330-AC46-80358B79682B}"/>
              </a:ext>
            </a:extLst>
          </p:cNvPr>
          <p:cNvSpPr/>
          <p:nvPr/>
        </p:nvSpPr>
        <p:spPr>
          <a:xfrm rot="5400000">
            <a:off x="5659824" y="3646302"/>
            <a:ext cx="677917" cy="1182415"/>
          </a:xfrm>
          <a:prstGeom prst="leftBracket">
            <a:avLst>
              <a:gd name="adj" fmla="val 43023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F86CC4-90FB-4FEB-968C-D529B77143D6}"/>
              </a:ext>
            </a:extLst>
          </p:cNvPr>
          <p:cNvSpPr/>
          <p:nvPr/>
        </p:nvSpPr>
        <p:spPr>
          <a:xfrm>
            <a:off x="6053965" y="3255903"/>
            <a:ext cx="536025" cy="1147144"/>
          </a:xfrm>
          <a:prstGeom prst="roundRect">
            <a:avLst>
              <a:gd name="adj" fmla="val 41945"/>
            </a:avLst>
          </a:prstGeom>
          <a:solidFill>
            <a:srgbClr val="FF000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F6D0CFAC-3684-42E6-982F-C79A9570B495}"/>
              </a:ext>
            </a:extLst>
          </p:cNvPr>
          <p:cNvSpPr/>
          <p:nvPr/>
        </p:nvSpPr>
        <p:spPr>
          <a:xfrm rot="10800000">
            <a:off x="8887218" y="1954922"/>
            <a:ext cx="677917" cy="2448124"/>
          </a:xfrm>
          <a:prstGeom prst="leftBracket">
            <a:avLst>
              <a:gd name="adj" fmla="val 43023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8F273E38-0218-4958-8F55-967D9792A444}"/>
              </a:ext>
            </a:extLst>
          </p:cNvPr>
          <p:cNvSpPr/>
          <p:nvPr/>
        </p:nvSpPr>
        <p:spPr>
          <a:xfrm>
            <a:off x="11006434" y="1954922"/>
            <a:ext cx="677917" cy="2448124"/>
          </a:xfrm>
          <a:prstGeom prst="leftBracket">
            <a:avLst>
              <a:gd name="adj" fmla="val 43023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3682733-08EA-487F-AD03-CF08EABBF3A4}"/>
              </a:ext>
            </a:extLst>
          </p:cNvPr>
          <p:cNvSpPr/>
          <p:nvPr/>
        </p:nvSpPr>
        <p:spPr>
          <a:xfrm>
            <a:off x="9087144" y="2605412"/>
            <a:ext cx="1128911" cy="1147144"/>
          </a:xfrm>
          <a:prstGeom prst="roundRect">
            <a:avLst>
              <a:gd name="adj" fmla="val 33566"/>
            </a:avLst>
          </a:prstGeom>
          <a:solidFill>
            <a:srgbClr val="FF000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07E1050-2701-486D-99AB-6E7F80E23855}"/>
              </a:ext>
            </a:extLst>
          </p:cNvPr>
          <p:cNvSpPr/>
          <p:nvPr/>
        </p:nvSpPr>
        <p:spPr>
          <a:xfrm rot="16200000">
            <a:off x="10647011" y="3569361"/>
            <a:ext cx="536025" cy="1147144"/>
          </a:xfrm>
          <a:prstGeom prst="roundRect">
            <a:avLst>
              <a:gd name="adj" fmla="val 41945"/>
            </a:avLst>
          </a:prstGeom>
          <a:solidFill>
            <a:srgbClr val="FF000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1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D707-E1B9-4C8D-9705-31C8CED1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 Minimization Using Karnaugh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3963-5199-4A3E-88BE-B2CF34E9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Examples</a:t>
            </a:r>
            <a:r>
              <a:rPr lang="en-US" dirty="0"/>
              <a:t>: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AD80578-0147-4AEA-A32E-AEA7DA9D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>
                <a:solidFill>
                  <a:srgbClr val="FFFF00"/>
                </a:solidFill>
              </a:rPr>
              <a:t>Determine minimum product terms (1 term per group) and combine them to form a minimum SOP.</a:t>
            </a:r>
            <a:endParaRPr lang="en-US" sz="2500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6ACAD-301A-442B-9778-C4CFCD75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9936F-223E-45FD-8151-78CA9F15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2A014A-54F3-4707-9E48-6E7EB274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422049"/>
            <a:ext cx="2005565" cy="3191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CC30F1-5012-4545-BC8C-BEA9A44AB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965" y="1422049"/>
            <a:ext cx="3260835" cy="3191208"/>
          </a:xfrm>
          <a:prstGeom prst="rect">
            <a:avLst/>
          </a:prstGeom>
        </p:spPr>
      </p:pic>
      <p:sp>
        <p:nvSpPr>
          <p:cNvPr id="8" name="Left Bracket 7">
            <a:extLst>
              <a:ext uri="{FF2B5EF4-FFF2-40B4-BE49-F238E27FC236}">
                <a16:creationId xmlns:a16="http://schemas.microsoft.com/office/drawing/2014/main" id="{03347D00-A3A0-42EC-9F1B-B2EB6468686D}"/>
              </a:ext>
            </a:extLst>
          </p:cNvPr>
          <p:cNvSpPr/>
          <p:nvPr/>
        </p:nvSpPr>
        <p:spPr>
          <a:xfrm rot="16200000">
            <a:off x="5659825" y="1529254"/>
            <a:ext cx="677917" cy="1182415"/>
          </a:xfrm>
          <a:prstGeom prst="leftBracket">
            <a:avLst>
              <a:gd name="adj" fmla="val 43023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C646DD-A54E-4A95-8D4F-AF0C852D75AE}"/>
              </a:ext>
            </a:extLst>
          </p:cNvPr>
          <p:cNvSpPr/>
          <p:nvPr/>
        </p:nvSpPr>
        <p:spPr>
          <a:xfrm>
            <a:off x="5407575" y="1954924"/>
            <a:ext cx="536025" cy="1147144"/>
          </a:xfrm>
          <a:prstGeom prst="roundRect">
            <a:avLst>
              <a:gd name="adj" fmla="val 41945"/>
            </a:avLst>
          </a:prstGeom>
          <a:solidFill>
            <a:srgbClr val="FF000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AD8ED46B-30B9-4330-AC46-80358B79682B}"/>
              </a:ext>
            </a:extLst>
          </p:cNvPr>
          <p:cNvSpPr/>
          <p:nvPr/>
        </p:nvSpPr>
        <p:spPr>
          <a:xfrm rot="5400000">
            <a:off x="5659824" y="3646302"/>
            <a:ext cx="677917" cy="1182415"/>
          </a:xfrm>
          <a:prstGeom prst="leftBracket">
            <a:avLst>
              <a:gd name="adj" fmla="val 43023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F86CC4-90FB-4FEB-968C-D529B77143D6}"/>
              </a:ext>
            </a:extLst>
          </p:cNvPr>
          <p:cNvSpPr/>
          <p:nvPr/>
        </p:nvSpPr>
        <p:spPr>
          <a:xfrm>
            <a:off x="6053965" y="3255903"/>
            <a:ext cx="536025" cy="1147144"/>
          </a:xfrm>
          <a:prstGeom prst="roundRect">
            <a:avLst>
              <a:gd name="adj" fmla="val 41945"/>
            </a:avLst>
          </a:prstGeom>
          <a:solidFill>
            <a:srgbClr val="FF000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F6D0CFAC-3684-42E6-982F-C79A9570B495}"/>
              </a:ext>
            </a:extLst>
          </p:cNvPr>
          <p:cNvSpPr/>
          <p:nvPr/>
        </p:nvSpPr>
        <p:spPr>
          <a:xfrm rot="10800000">
            <a:off x="8887218" y="1954922"/>
            <a:ext cx="677917" cy="2448124"/>
          </a:xfrm>
          <a:prstGeom prst="leftBracket">
            <a:avLst>
              <a:gd name="adj" fmla="val 43023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8F273E38-0218-4958-8F55-967D9792A444}"/>
              </a:ext>
            </a:extLst>
          </p:cNvPr>
          <p:cNvSpPr/>
          <p:nvPr/>
        </p:nvSpPr>
        <p:spPr>
          <a:xfrm>
            <a:off x="11006434" y="1954922"/>
            <a:ext cx="677917" cy="2448124"/>
          </a:xfrm>
          <a:prstGeom prst="leftBracket">
            <a:avLst>
              <a:gd name="adj" fmla="val 43023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3682733-08EA-487F-AD03-CF08EABBF3A4}"/>
              </a:ext>
            </a:extLst>
          </p:cNvPr>
          <p:cNvSpPr/>
          <p:nvPr/>
        </p:nvSpPr>
        <p:spPr>
          <a:xfrm>
            <a:off x="9087144" y="2605412"/>
            <a:ext cx="1128911" cy="1147144"/>
          </a:xfrm>
          <a:prstGeom prst="roundRect">
            <a:avLst>
              <a:gd name="adj" fmla="val 33566"/>
            </a:avLst>
          </a:prstGeom>
          <a:solidFill>
            <a:srgbClr val="FF000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07E1050-2701-486D-99AB-6E7F80E23855}"/>
              </a:ext>
            </a:extLst>
          </p:cNvPr>
          <p:cNvSpPr/>
          <p:nvPr/>
        </p:nvSpPr>
        <p:spPr>
          <a:xfrm rot="16200000">
            <a:off x="10647011" y="3569361"/>
            <a:ext cx="536025" cy="1147144"/>
          </a:xfrm>
          <a:prstGeom prst="roundRect">
            <a:avLst>
              <a:gd name="adj" fmla="val 41945"/>
            </a:avLst>
          </a:prstGeom>
          <a:solidFill>
            <a:srgbClr val="FF000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D6A892-90B0-4209-9834-27EFDBBA3561}"/>
                  </a:ext>
                </a:extLst>
              </p:cNvPr>
              <p:cNvSpPr txBox="1"/>
              <p:nvPr/>
            </p:nvSpPr>
            <p:spPr>
              <a:xfrm>
                <a:off x="6973579" y="957583"/>
                <a:ext cx="511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D6A892-90B0-4209-9834-27EFDBBA3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579" y="957583"/>
                <a:ext cx="51167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1FA3D0-C3E2-47ED-90C2-2824CC989DB3}"/>
                  </a:ext>
                </a:extLst>
              </p:cNvPr>
              <p:cNvSpPr txBox="1"/>
              <p:nvPr/>
            </p:nvSpPr>
            <p:spPr>
              <a:xfrm>
                <a:off x="6952136" y="2584632"/>
                <a:ext cx="728148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1FA3D0-C3E2-47ED-90C2-2824CC989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36" y="2584632"/>
                <a:ext cx="728148" cy="524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46EE53-BE3C-41F8-AC7B-98511F5D2D77}"/>
                  </a:ext>
                </a:extLst>
              </p:cNvPr>
              <p:cNvSpPr txBox="1"/>
              <p:nvPr/>
            </p:nvSpPr>
            <p:spPr>
              <a:xfrm>
                <a:off x="6944085" y="3311110"/>
                <a:ext cx="724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46EE53-BE3C-41F8-AC7B-98511F5D2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085" y="3311110"/>
                <a:ext cx="72462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FF358F-96A5-49CC-A8A5-32E953BED374}"/>
                  </a:ext>
                </a:extLst>
              </p:cNvPr>
              <p:cNvSpPr txBox="1"/>
              <p:nvPr/>
            </p:nvSpPr>
            <p:spPr>
              <a:xfrm>
                <a:off x="9651599" y="951584"/>
                <a:ext cx="525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FF358F-96A5-49CC-A8A5-32E953BED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599" y="951584"/>
                <a:ext cx="5254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B5750A-6576-40CF-8CF2-FE1BF72C04A4}"/>
                  </a:ext>
                </a:extLst>
              </p:cNvPr>
              <p:cNvSpPr txBox="1"/>
              <p:nvPr/>
            </p:nvSpPr>
            <p:spPr>
              <a:xfrm>
                <a:off x="9967824" y="4697464"/>
                <a:ext cx="742254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B5750A-6576-40CF-8CF2-FE1BF72C0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824" y="4697464"/>
                <a:ext cx="742254" cy="5241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DF95BD-3268-4D8C-8185-16EF4487796D}"/>
                  </a:ext>
                </a:extLst>
              </p:cNvPr>
              <p:cNvSpPr txBox="1"/>
              <p:nvPr/>
            </p:nvSpPr>
            <p:spPr>
              <a:xfrm>
                <a:off x="10843356" y="4698554"/>
                <a:ext cx="973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DF95BD-3268-4D8C-8185-16EF44877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356" y="4698554"/>
                <a:ext cx="97340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34F00D-2384-457A-A4C1-0C8066298AE8}"/>
              </a:ext>
            </a:extLst>
          </p:cNvPr>
          <p:cNvCxnSpPr>
            <a:cxnSpLocks/>
          </p:cNvCxnSpPr>
          <p:nvPr/>
        </p:nvCxnSpPr>
        <p:spPr>
          <a:xfrm flipH="1">
            <a:off x="6463862" y="1440444"/>
            <a:ext cx="475533" cy="304269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F946B3-9222-4FB8-849B-0FB4BBBCFB60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943600" y="2846691"/>
            <a:ext cx="1008536" cy="0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D233BC-0052-42B4-9DED-99BEBACEC2C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589990" y="3572720"/>
            <a:ext cx="354095" cy="0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65F757-72C4-4A25-AD7B-60DD5E69F19A}"/>
              </a:ext>
            </a:extLst>
          </p:cNvPr>
          <p:cNvCxnSpPr>
            <a:cxnSpLocks/>
          </p:cNvCxnSpPr>
          <p:nvPr/>
        </p:nvCxnSpPr>
        <p:spPr>
          <a:xfrm flipH="1">
            <a:off x="9413309" y="1405767"/>
            <a:ext cx="389593" cy="632254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2071C0-E3F6-460D-9E83-0931124AC4C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9828453" y="3736158"/>
            <a:ext cx="510498" cy="961306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54EE69-D5F7-4842-AECF-03F4E78E20E0}"/>
              </a:ext>
            </a:extLst>
          </p:cNvPr>
          <p:cNvCxnSpPr>
            <a:cxnSpLocks/>
          </p:cNvCxnSpPr>
          <p:nvPr/>
        </p:nvCxnSpPr>
        <p:spPr>
          <a:xfrm flipH="1" flipV="1">
            <a:off x="10829848" y="4410946"/>
            <a:ext cx="176587" cy="286519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DEE9F-CDC8-40E3-B797-D9336584CFD7}"/>
                  </a:ext>
                </a:extLst>
              </p:cNvPr>
              <p:cNvSpPr txBox="1"/>
              <p:nvPr/>
            </p:nvSpPr>
            <p:spPr>
              <a:xfrm>
                <a:off x="4492323" y="5934807"/>
                <a:ext cx="2992935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en-US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DEE9F-CDC8-40E3-B797-D9336584C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323" y="5934807"/>
                <a:ext cx="2992935" cy="5241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C4646D0-AAEA-4C4A-8C51-F6F26B1A2DC6}"/>
                  </a:ext>
                </a:extLst>
              </p:cNvPr>
              <p:cNvSpPr txBox="1"/>
              <p:nvPr/>
            </p:nvSpPr>
            <p:spPr>
              <a:xfrm>
                <a:off x="8650007" y="5948132"/>
                <a:ext cx="3254865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C4646D0-AAEA-4C4A-8C51-F6F26B1A2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007" y="5948132"/>
                <a:ext cx="3254865" cy="5241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row: Down 55">
            <a:extLst>
              <a:ext uri="{FF2B5EF4-FFF2-40B4-BE49-F238E27FC236}">
                <a16:creationId xmlns:a16="http://schemas.microsoft.com/office/drawing/2014/main" id="{80CEC4CD-592F-49E7-8C64-15AB14E82240}"/>
              </a:ext>
            </a:extLst>
          </p:cNvPr>
          <p:cNvSpPr/>
          <p:nvPr/>
        </p:nvSpPr>
        <p:spPr>
          <a:xfrm>
            <a:off x="5834288" y="5329619"/>
            <a:ext cx="309004" cy="524118"/>
          </a:xfrm>
          <a:prstGeom prst="downArrow">
            <a:avLst/>
          </a:prstGeom>
          <a:solidFill>
            <a:srgbClr val="E48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1C9B4BC9-73F3-4973-83EB-CCAAA2C25C8B}"/>
              </a:ext>
            </a:extLst>
          </p:cNvPr>
          <p:cNvSpPr/>
          <p:nvPr/>
        </p:nvSpPr>
        <p:spPr>
          <a:xfrm>
            <a:off x="10184449" y="5329619"/>
            <a:ext cx="309004" cy="524118"/>
          </a:xfrm>
          <a:prstGeom prst="downArrow">
            <a:avLst/>
          </a:prstGeom>
          <a:solidFill>
            <a:srgbClr val="E48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0" grpId="0"/>
      <p:bldP spid="18" grpId="0"/>
      <p:bldP spid="20" grpId="0"/>
      <p:bldP spid="21" grpId="0"/>
      <p:bldP spid="22" grpId="0"/>
      <p:bldP spid="23" grpId="0"/>
      <p:bldP spid="54" grpId="0"/>
      <p:bldP spid="55" grpId="0"/>
      <p:bldP spid="56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BFBA194-05D8-4252-A36D-9D55494A6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28" y="1501332"/>
            <a:ext cx="6934199" cy="46661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FE40CC-5494-4FD8-AF91-CD817E2F7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26" y="1501332"/>
            <a:ext cx="6934200" cy="46661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84D0A4-03CF-4315-A331-789E36A0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027" y="1501333"/>
            <a:ext cx="6934199" cy="46661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7AD2D2-D60B-493C-AA8E-1B7AB4D3F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030" y="1501333"/>
            <a:ext cx="6934198" cy="4666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BFEA91-31BF-4256-A964-0AC3E6747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0027" y="1501333"/>
            <a:ext cx="6934200" cy="4666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01F91-F463-4C60-B6D7-8677492399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0028" y="1501333"/>
            <a:ext cx="6934200" cy="4666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B9108-76AB-45E9-A27A-5DA757E9BC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0027" y="1501333"/>
            <a:ext cx="6934200" cy="46661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BE2E59-3236-48C3-B66B-5D435A48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Directly from a Truth Table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666F9-E59A-44D6-9978-3055B86AC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The 1’s in the output column are mapped directly into the cells corresponding to the values of the associated input variable combinations.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9C99-F7A3-4272-9C57-E544F665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2E000-15F2-4545-A927-DFA780FC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D13A1F-3231-4A91-A53E-68C1E114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Truth Table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 K-Map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6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2E59-3236-48C3-B66B-5D435A48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“Don’t Care” Conditions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666F9-E59A-44D6-9978-3055B86AC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If some input combinations are not allowed, we mark their corresponding output value by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FFFF00"/>
                </a:solidFill>
              </a:rPr>
              <a:t>’s.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“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FFFF00"/>
                </a:solidFill>
              </a:rPr>
              <a:t>” means we “don’t care” about the output value in this case, and hence it can be set to 0 or 1.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9C99-F7A3-4272-9C57-E544F665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2E000-15F2-4545-A927-DFA780FC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D13A1F-3231-4A91-A53E-68C1E114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613B0BD-ABDD-4475-8C05-629AE580F3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1730048"/>
                  </p:ext>
                </p:extLst>
              </p:nvPr>
            </p:nvGraphicFramePr>
            <p:xfrm>
              <a:off x="4867769" y="1385592"/>
              <a:ext cx="2514072" cy="493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036">
                      <a:extLst>
                        <a:ext uri="{9D8B030D-6E8A-4147-A177-3AD203B41FA5}">
                          <a16:colId xmlns:a16="http://schemas.microsoft.com/office/drawing/2014/main" val="3473363827"/>
                        </a:ext>
                      </a:extLst>
                    </a:gridCol>
                    <a:gridCol w="1257036">
                      <a:extLst>
                        <a:ext uri="{9D8B030D-6E8A-4147-A177-3AD203B41FA5}">
                          <a16:colId xmlns:a16="http://schemas.microsoft.com/office/drawing/2014/main" val="11432713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𝐴𝐵𝐶𝐷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46245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8738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1196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45295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8000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13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1269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85808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632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1 0 0 0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879787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1 0 0 1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063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1 0 1 0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7426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1 0 1 1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282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80495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766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59925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386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613B0BD-ABDD-4475-8C05-629AE580F3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1730048"/>
                  </p:ext>
                </p:extLst>
              </p:nvPr>
            </p:nvGraphicFramePr>
            <p:xfrm>
              <a:off x="4867769" y="1385592"/>
              <a:ext cx="2514072" cy="493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036">
                      <a:extLst>
                        <a:ext uri="{9D8B030D-6E8A-4147-A177-3AD203B41FA5}">
                          <a16:colId xmlns:a16="http://schemas.microsoft.com/office/drawing/2014/main" val="3473363827"/>
                        </a:ext>
                      </a:extLst>
                    </a:gridCol>
                    <a:gridCol w="1257036">
                      <a:extLst>
                        <a:ext uri="{9D8B030D-6E8A-4147-A177-3AD203B41FA5}">
                          <a16:colId xmlns:a16="http://schemas.microsoft.com/office/drawing/2014/main" val="1143271319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4444" r="-10144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85" t="-14444" r="-194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462454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873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119656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45295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8000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13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1269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858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6329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1 0 0 0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879787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1 0 0 1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0636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1 0 1 0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7426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1 0 1 1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282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80495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7662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599259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38635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3B8BF852-F9B0-4F0E-BD33-4388573A5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035" y="2064914"/>
            <a:ext cx="3481341" cy="33815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607D3B-411C-4E7A-8339-079D87A2D64C}"/>
              </a:ext>
            </a:extLst>
          </p:cNvPr>
          <p:cNvSpPr txBox="1"/>
          <p:nvPr/>
        </p:nvSpPr>
        <p:spPr>
          <a:xfrm>
            <a:off x="8831098" y="4024707"/>
            <a:ext cx="367408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B566D-447F-4B69-AFB0-09E2D510D889}"/>
              </a:ext>
            </a:extLst>
          </p:cNvPr>
          <p:cNvSpPr txBox="1"/>
          <p:nvPr/>
        </p:nvSpPr>
        <p:spPr>
          <a:xfrm>
            <a:off x="9516361" y="4024707"/>
            <a:ext cx="367408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5C1CE9-D1AA-44C4-B739-F8EF022EB500}"/>
              </a:ext>
            </a:extLst>
          </p:cNvPr>
          <p:cNvSpPr txBox="1"/>
          <p:nvPr/>
        </p:nvSpPr>
        <p:spPr>
          <a:xfrm>
            <a:off x="10199342" y="4028599"/>
            <a:ext cx="367408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5CFAD-7001-4010-9433-5EA4893BF35C}"/>
              </a:ext>
            </a:extLst>
          </p:cNvPr>
          <p:cNvSpPr txBox="1"/>
          <p:nvPr/>
        </p:nvSpPr>
        <p:spPr>
          <a:xfrm>
            <a:off x="10886887" y="4024707"/>
            <a:ext cx="367408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50EACD-AF99-4D4F-9604-71E8A6F59FAA}"/>
              </a:ext>
            </a:extLst>
          </p:cNvPr>
          <p:cNvSpPr txBox="1"/>
          <p:nvPr/>
        </p:nvSpPr>
        <p:spPr>
          <a:xfrm>
            <a:off x="10201624" y="4689374"/>
            <a:ext cx="367408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8B46E5-1AC9-411F-AC3B-0E8FFDF4DAA2}"/>
              </a:ext>
            </a:extLst>
          </p:cNvPr>
          <p:cNvSpPr txBox="1"/>
          <p:nvPr/>
        </p:nvSpPr>
        <p:spPr>
          <a:xfrm>
            <a:off x="10886887" y="4689374"/>
            <a:ext cx="367408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4AA4EB3-E16A-46CD-A1F7-586E35D3298B}"/>
              </a:ext>
            </a:extLst>
          </p:cNvPr>
          <p:cNvSpPr/>
          <p:nvPr/>
        </p:nvSpPr>
        <p:spPr>
          <a:xfrm>
            <a:off x="10095472" y="2588861"/>
            <a:ext cx="564455" cy="2652212"/>
          </a:xfrm>
          <a:prstGeom prst="roundRect">
            <a:avLst>
              <a:gd name="adj" fmla="val 33566"/>
            </a:avLst>
          </a:prstGeom>
          <a:solidFill>
            <a:srgbClr val="00B05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3C72FE-47E1-4087-913F-5DF4CCF6F70B}"/>
              </a:ext>
            </a:extLst>
          </p:cNvPr>
          <p:cNvSpPr txBox="1"/>
          <p:nvPr/>
        </p:nvSpPr>
        <p:spPr>
          <a:xfrm>
            <a:off x="10201624" y="3331252"/>
            <a:ext cx="367408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80A12-4864-4C82-AEE3-32D1CEF29594}"/>
              </a:ext>
            </a:extLst>
          </p:cNvPr>
          <p:cNvSpPr txBox="1"/>
          <p:nvPr/>
        </p:nvSpPr>
        <p:spPr>
          <a:xfrm>
            <a:off x="10199342" y="2633297"/>
            <a:ext cx="367408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6ABC100-26B5-4C0F-8893-9174232B94E9}"/>
              </a:ext>
            </a:extLst>
          </p:cNvPr>
          <p:cNvSpPr/>
          <p:nvPr/>
        </p:nvSpPr>
        <p:spPr>
          <a:xfrm>
            <a:off x="10158621" y="2658280"/>
            <a:ext cx="432302" cy="1196192"/>
          </a:xfrm>
          <a:prstGeom prst="roundRect">
            <a:avLst>
              <a:gd name="adj" fmla="val 33566"/>
            </a:avLst>
          </a:prstGeom>
          <a:solidFill>
            <a:srgbClr val="FF000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96B6429-9CD6-4EC5-9324-41DE5DDDB434}"/>
              </a:ext>
            </a:extLst>
          </p:cNvPr>
          <p:cNvSpPr/>
          <p:nvPr/>
        </p:nvSpPr>
        <p:spPr>
          <a:xfrm>
            <a:off x="8719487" y="3276909"/>
            <a:ext cx="564455" cy="1295091"/>
          </a:xfrm>
          <a:prstGeom prst="roundRect">
            <a:avLst>
              <a:gd name="adj" fmla="val 33566"/>
            </a:avLst>
          </a:prstGeom>
          <a:solidFill>
            <a:srgbClr val="00B05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CBD9C-B993-49B3-8313-5D8536FFCBFC}"/>
              </a:ext>
            </a:extLst>
          </p:cNvPr>
          <p:cNvSpPr txBox="1"/>
          <p:nvPr/>
        </p:nvSpPr>
        <p:spPr>
          <a:xfrm>
            <a:off x="8831098" y="3331252"/>
            <a:ext cx="367408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5CE79A7-A1A0-4F73-8B91-8A696F26CFA5}"/>
              </a:ext>
            </a:extLst>
          </p:cNvPr>
          <p:cNvSpPr/>
          <p:nvPr/>
        </p:nvSpPr>
        <p:spPr>
          <a:xfrm>
            <a:off x="8779576" y="3360420"/>
            <a:ext cx="444278" cy="407877"/>
          </a:xfrm>
          <a:prstGeom prst="roundRect">
            <a:avLst>
              <a:gd name="adj" fmla="val 33566"/>
            </a:avLst>
          </a:prstGeom>
          <a:solidFill>
            <a:srgbClr val="FF000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867966EF-7C2E-4C36-89AB-19DD3DFC8E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451015"/>
                  </p:ext>
                </p:extLst>
              </p:nvPr>
            </p:nvGraphicFramePr>
            <p:xfrm>
              <a:off x="4867769" y="1385592"/>
              <a:ext cx="2514072" cy="493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036">
                      <a:extLst>
                        <a:ext uri="{9D8B030D-6E8A-4147-A177-3AD203B41FA5}">
                          <a16:colId xmlns:a16="http://schemas.microsoft.com/office/drawing/2014/main" val="3473363827"/>
                        </a:ext>
                      </a:extLst>
                    </a:gridCol>
                    <a:gridCol w="1257036">
                      <a:extLst>
                        <a:ext uri="{9D8B030D-6E8A-4147-A177-3AD203B41FA5}">
                          <a16:colId xmlns:a16="http://schemas.microsoft.com/office/drawing/2014/main" val="11432713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𝐴𝐵𝐶𝐷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46245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8738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1196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45295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8000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13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1269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85808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632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1 0 0 0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879787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1 0 0 1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063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1 0 1 0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7426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1 0 1 1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282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80495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766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59925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386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867966EF-7C2E-4C36-89AB-19DD3DFC8E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451015"/>
                  </p:ext>
                </p:extLst>
              </p:nvPr>
            </p:nvGraphicFramePr>
            <p:xfrm>
              <a:off x="4867769" y="1385592"/>
              <a:ext cx="2514072" cy="493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036">
                      <a:extLst>
                        <a:ext uri="{9D8B030D-6E8A-4147-A177-3AD203B41FA5}">
                          <a16:colId xmlns:a16="http://schemas.microsoft.com/office/drawing/2014/main" val="3473363827"/>
                        </a:ext>
                      </a:extLst>
                    </a:gridCol>
                    <a:gridCol w="1257036">
                      <a:extLst>
                        <a:ext uri="{9D8B030D-6E8A-4147-A177-3AD203B41FA5}">
                          <a16:colId xmlns:a16="http://schemas.microsoft.com/office/drawing/2014/main" val="1143271319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4444" r="-10144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485" t="-14444" r="-194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462454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873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119656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45295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8000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13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1269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858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6329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1 0 0 0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879787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1 0 0 1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0636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1 0 1 0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7426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1 0 1 1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282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80495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7662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599259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3863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FC56E730-B3F5-4050-A586-66BD23AE4A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708008"/>
                  </p:ext>
                </p:extLst>
              </p:nvPr>
            </p:nvGraphicFramePr>
            <p:xfrm>
              <a:off x="4867769" y="1388433"/>
              <a:ext cx="2514072" cy="493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036">
                      <a:extLst>
                        <a:ext uri="{9D8B030D-6E8A-4147-A177-3AD203B41FA5}">
                          <a16:colId xmlns:a16="http://schemas.microsoft.com/office/drawing/2014/main" val="3473363827"/>
                        </a:ext>
                      </a:extLst>
                    </a:gridCol>
                    <a:gridCol w="1257036">
                      <a:extLst>
                        <a:ext uri="{9D8B030D-6E8A-4147-A177-3AD203B41FA5}">
                          <a16:colId xmlns:a16="http://schemas.microsoft.com/office/drawing/2014/main" val="11432713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𝐴𝐵𝐶𝐷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46245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8738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1196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45295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8000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13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1269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85808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632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1 0 0 0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879787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1 0 0 1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063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1 0 1 0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7426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1 0 1 1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282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80495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766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59925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386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FC56E730-B3F5-4050-A586-66BD23AE4A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708008"/>
                  </p:ext>
                </p:extLst>
              </p:nvPr>
            </p:nvGraphicFramePr>
            <p:xfrm>
              <a:off x="4867769" y="1388433"/>
              <a:ext cx="2514072" cy="493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036">
                      <a:extLst>
                        <a:ext uri="{9D8B030D-6E8A-4147-A177-3AD203B41FA5}">
                          <a16:colId xmlns:a16="http://schemas.microsoft.com/office/drawing/2014/main" val="3473363827"/>
                        </a:ext>
                      </a:extLst>
                    </a:gridCol>
                    <a:gridCol w="1257036">
                      <a:extLst>
                        <a:ext uri="{9D8B030D-6E8A-4147-A177-3AD203B41FA5}">
                          <a16:colId xmlns:a16="http://schemas.microsoft.com/office/drawing/2014/main" val="1143271319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3333" r="-10144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485" t="-13333" r="-194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462454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873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119656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45295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0 0 1 1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8000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13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12693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858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0 1 1 1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6329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1 0 0 0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879787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1 0 0 1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0636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1 0 1 0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7426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1 0 1 1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282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1 1 0 0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80495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1 1 0 1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7662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1 1 1 0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599259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1 1 1 1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3863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58FD32-F9E4-47A7-965B-47067A2E3822}"/>
                  </a:ext>
                </a:extLst>
              </p:cNvPr>
              <p:cNvSpPr txBox="1"/>
              <p:nvPr/>
            </p:nvSpPr>
            <p:spPr>
              <a:xfrm>
                <a:off x="8376369" y="1284200"/>
                <a:ext cx="2647391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𝐶𝐷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58FD32-F9E4-47A7-965B-47067A2E3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69" y="1284200"/>
                <a:ext cx="2647391" cy="462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5C4B36D-0E2F-4385-A1A7-082B0BDE4ABD}"/>
                  </a:ext>
                </a:extLst>
              </p:cNvPr>
              <p:cNvSpPr txBox="1"/>
              <p:nvPr/>
            </p:nvSpPr>
            <p:spPr>
              <a:xfrm>
                <a:off x="8574948" y="5678691"/>
                <a:ext cx="2250231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𝐶𝐷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5C4B36D-0E2F-4385-A1A7-082B0BDE4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948" y="5678691"/>
                <a:ext cx="2250231" cy="4624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8D460E-B096-462A-A956-908F3EF29D7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10383046" y="1761515"/>
            <a:ext cx="173426" cy="871782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DA6A1C-8643-466E-B5AF-57107520716C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9014802" y="1761515"/>
            <a:ext cx="395407" cy="1569737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D6720B-649D-4E45-83FA-931B379B00F6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9001715" y="4572000"/>
            <a:ext cx="329149" cy="1031225"/>
          </a:xfrm>
          <a:prstGeom prst="straightConnector1">
            <a:avLst/>
          </a:prstGeom>
          <a:ln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305928F-BDC5-46F4-AAC4-2DF1BF1B26EB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0377700" y="5241073"/>
            <a:ext cx="105609" cy="420912"/>
          </a:xfrm>
          <a:prstGeom prst="straightConnector1">
            <a:avLst/>
          </a:prstGeom>
          <a:ln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6D133B5-FF6C-4826-90A5-6548E5CEA14E}"/>
              </a:ext>
            </a:extLst>
          </p:cNvPr>
          <p:cNvSpPr txBox="1"/>
          <p:nvPr/>
        </p:nvSpPr>
        <p:spPr>
          <a:xfrm>
            <a:off x="8661220" y="900352"/>
            <a:ext cx="211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Without Don’t cares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AA945B-3E23-49F5-B5BD-A2C29FD67F55}"/>
              </a:ext>
            </a:extLst>
          </p:cNvPr>
          <p:cNvSpPr txBox="1"/>
          <p:nvPr/>
        </p:nvSpPr>
        <p:spPr>
          <a:xfrm>
            <a:off x="8824726" y="6138686"/>
            <a:ext cx="178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With Don’t cares</a:t>
            </a:r>
          </a:p>
        </p:txBody>
      </p:sp>
    </p:spTree>
    <p:extLst>
      <p:ext uri="{BB962C8B-B14F-4D97-AF65-F5344CB8AC3E}">
        <p14:creationId xmlns:p14="http://schemas.microsoft.com/office/powerpoint/2010/main" val="361228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9" grpId="0" animBg="1"/>
      <p:bldP spid="18" grpId="0"/>
      <p:bldP spid="26" grpId="0"/>
      <p:bldP spid="27" grpId="0" animBg="1"/>
      <p:bldP spid="30" grpId="0" animBg="1"/>
      <p:bldP spid="25" grpId="0"/>
      <p:bldP spid="28" grpId="0" animBg="1"/>
      <p:bldP spid="7" grpId="0"/>
      <p:bldP spid="33" grpId="0"/>
      <p:bldP spid="50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659963-9DAA-4F94-B649-F3FE955A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69658" cy="1450757"/>
          </a:xfrm>
        </p:spPr>
        <p:txBody>
          <a:bodyPr/>
          <a:lstStyle/>
          <a:p>
            <a:r>
              <a:rPr lang="en-US" dirty="0"/>
              <a:t>POS Minimization Using Karnaugh Maps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1B2CB5-C718-4C98-9E2F-CC09892C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3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Goal</a:t>
            </a:r>
            <a:r>
              <a:rPr lang="en-US" dirty="0"/>
              <a:t>: Simplify a POS expression (standard or non-standard) to its minimum form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Minimum POS</a:t>
            </a:r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Minimum POS</a:t>
            </a:r>
            <a:r>
              <a:rPr lang="en-US" dirty="0"/>
              <a:t> expression contains the fewest possible product terms with the fewest possible variables per term!!</a:t>
            </a:r>
          </a:p>
          <a:p>
            <a:r>
              <a:rPr lang="en-US" dirty="0">
                <a:solidFill>
                  <a:srgbClr val="00B050"/>
                </a:solidFill>
              </a:rPr>
              <a:t>Method</a:t>
            </a:r>
            <a:r>
              <a:rPr lang="en-US" dirty="0"/>
              <a:t>: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 POS expression on a Karnaugh map.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Combine the 0’s</a:t>
            </a:r>
            <a:r>
              <a:rPr lang="en-US" dirty="0"/>
              <a:t> on the map into maximum </a:t>
            </a:r>
            <a:r>
              <a:rPr lang="en-US" dirty="0">
                <a:solidFill>
                  <a:srgbClr val="FF0000"/>
                </a:solidFill>
              </a:rPr>
              <a:t>groups</a:t>
            </a:r>
            <a:r>
              <a:rPr lang="en-US" dirty="0"/>
              <a:t>.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Determine minimum sum</a:t>
            </a:r>
            <a:r>
              <a:rPr lang="en-US" dirty="0"/>
              <a:t> term for each group, and </a:t>
            </a:r>
            <a:r>
              <a:rPr lang="en-US" dirty="0">
                <a:solidFill>
                  <a:srgbClr val="FF0000"/>
                </a:solidFill>
              </a:rPr>
              <a:t>combine minimum sum terms</a:t>
            </a:r>
            <a:r>
              <a:rPr lang="en-US" dirty="0"/>
              <a:t> to form a minimum POS.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A0841-B885-4FA0-9E26-1FDA30AC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3393-B9E8-4910-9B9E-1A5604C4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4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D707-E1B9-4C8D-9705-31C8CED1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Minimization Using Karnaugh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C3963-5199-4A3E-88BE-B2CF34E92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POS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 K-Map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C3963-5199-4A3E-88BE-B2CF34E92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68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AD80578-0147-4AEA-A32E-AEA7DA9D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5337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</a:rPr>
              <a:t>Map POS expression on a Karnaugh map.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500" dirty="0"/>
              <a:t>Determine binary values of sum terms.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500" dirty="0"/>
              <a:t>Place 0’s in corresponding cells.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6ACAD-301A-442B-9778-C4CFCD75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9936F-223E-45FD-8151-78CA9F15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15</a:t>
            </a:fld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0815468-E7BC-4797-BAF2-AFF2E8D68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75" y="2741547"/>
            <a:ext cx="2325613" cy="371823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F195A0C-1A43-4CE8-816F-7C16C8629271}"/>
              </a:ext>
            </a:extLst>
          </p:cNvPr>
          <p:cNvSpPr txBox="1"/>
          <p:nvPr/>
        </p:nvSpPr>
        <p:spPr>
          <a:xfrm>
            <a:off x="7654994" y="3407718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C6189-C8C2-4D28-9049-C728B6B4C709}"/>
              </a:ext>
            </a:extLst>
          </p:cNvPr>
          <p:cNvSpPr txBox="1"/>
          <p:nvPr/>
        </p:nvSpPr>
        <p:spPr>
          <a:xfrm>
            <a:off x="8389810" y="56698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4B293F-5B44-4DB0-9030-C921599D7BB9}"/>
              </a:ext>
            </a:extLst>
          </p:cNvPr>
          <p:cNvSpPr txBox="1"/>
          <p:nvPr/>
        </p:nvSpPr>
        <p:spPr>
          <a:xfrm>
            <a:off x="8389810" y="3407718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0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43A648-ABEE-4084-9C68-B84C11651AFC}"/>
              </a:ext>
            </a:extLst>
          </p:cNvPr>
          <p:cNvCxnSpPr>
            <a:stCxn id="13" idx="4"/>
            <a:endCxn id="29" idx="1"/>
          </p:cNvCxnSpPr>
          <p:nvPr/>
        </p:nvCxnSpPr>
        <p:spPr>
          <a:xfrm rot="16200000" flipH="1">
            <a:off x="6430994" y="2445327"/>
            <a:ext cx="1065925" cy="1382075"/>
          </a:xfrm>
          <a:prstGeom prst="bentConnector2">
            <a:avLst/>
          </a:prstGeom>
          <a:ln w="76200">
            <a:solidFill>
              <a:srgbClr val="00B050">
                <a:alpha val="50196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F078547-4517-4BEF-BECF-E239D7E553C1}"/>
              </a:ext>
            </a:extLst>
          </p:cNvPr>
          <p:cNvCxnSpPr>
            <a:cxnSpLocks/>
            <a:stCxn id="24" idx="4"/>
            <a:endCxn id="32" idx="3"/>
          </p:cNvCxnSpPr>
          <p:nvPr/>
        </p:nvCxnSpPr>
        <p:spPr>
          <a:xfrm rot="5400000">
            <a:off x="8472104" y="2889384"/>
            <a:ext cx="1065058" cy="494830"/>
          </a:xfrm>
          <a:prstGeom prst="bentConnector2">
            <a:avLst/>
          </a:prstGeom>
          <a:ln w="76200">
            <a:solidFill>
              <a:srgbClr val="00B050">
                <a:alpha val="50196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1EFEA0B-F9E8-4655-95FA-E53EFFE58D66}"/>
              </a:ext>
            </a:extLst>
          </p:cNvPr>
          <p:cNvCxnSpPr>
            <a:cxnSpLocks/>
            <a:stCxn id="25" idx="4"/>
            <a:endCxn id="31" idx="3"/>
          </p:cNvCxnSpPr>
          <p:nvPr/>
        </p:nvCxnSpPr>
        <p:spPr>
          <a:xfrm rot="5400000">
            <a:off x="8254237" y="3082066"/>
            <a:ext cx="3352327" cy="2346363"/>
          </a:xfrm>
          <a:prstGeom prst="bentConnector2">
            <a:avLst/>
          </a:prstGeom>
          <a:ln w="76200">
            <a:solidFill>
              <a:srgbClr val="00B050">
                <a:alpha val="50196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71AE6E5-E33B-490A-9408-01B9002F8DD8}"/>
              </a:ext>
            </a:extLst>
          </p:cNvPr>
          <p:cNvSpPr/>
          <p:nvPr/>
        </p:nvSpPr>
        <p:spPr>
          <a:xfrm>
            <a:off x="5740862" y="2119792"/>
            <a:ext cx="1064113" cy="483611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C17209-69E9-498E-A93B-F55D491E9050}"/>
              </a:ext>
            </a:extLst>
          </p:cNvPr>
          <p:cNvSpPr/>
          <p:nvPr/>
        </p:nvSpPr>
        <p:spPr>
          <a:xfrm>
            <a:off x="8719991" y="2120659"/>
            <a:ext cx="1064113" cy="483611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001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55ACF7-4D1E-4E58-9EF3-85E7CA7B823E}"/>
              </a:ext>
            </a:extLst>
          </p:cNvPr>
          <p:cNvSpPr/>
          <p:nvPr/>
        </p:nvSpPr>
        <p:spPr>
          <a:xfrm>
            <a:off x="10571524" y="2095473"/>
            <a:ext cx="1064113" cy="483611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101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5B893D5-EC29-451B-8D63-E64A353288D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72919" y="1722100"/>
            <a:ext cx="0" cy="397692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3535D4-44B9-495A-8C2A-A38C8F03B685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719991" y="1717777"/>
            <a:ext cx="532057" cy="402882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B29DBF-5EFE-4298-9E40-17A238A91AE7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432896" y="1693458"/>
            <a:ext cx="670685" cy="402015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7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  <p:bldP spid="31" grpId="0"/>
      <p:bldP spid="32" grpId="0"/>
      <p:bldP spid="1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D707-E1B9-4C8D-9705-31C8CED1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Minimization Using Karnaugh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C3963-5199-4A3E-88BE-B2CF34E92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600">
                        <a:latin typeface="Cambria Math" panose="02040503050406030204" pitchFamily="18" charset="0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C3963-5199-4A3E-88BE-B2CF34E92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68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18">
                <a:extLst>
                  <a:ext uri="{FF2B5EF4-FFF2-40B4-BE49-F238E27FC236}">
                    <a16:creationId xmlns:a16="http://schemas.microsoft.com/office/drawing/2014/main" id="{BAD80578-0147-4AEA-A32E-AEA7DA9D099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dirty="0">
                    <a:solidFill>
                      <a:srgbClr val="FFFF00"/>
                    </a:solidFill>
                  </a:rPr>
                  <a:t>Combine the 0’s into max. groups.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r>
                  <a:rPr lang="en-US" sz="2500" dirty="0">
                    <a:solidFill>
                      <a:srgbClr val="FFFF00"/>
                    </a:solidFill>
                  </a:rPr>
                  <a:t>Each group contains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5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500" dirty="0">
                    <a:solidFill>
                      <a:srgbClr val="FFFF00"/>
                    </a:solidFill>
                  </a:rPr>
                  <a:t> adjacent cells.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r>
                  <a:rPr lang="en-US" sz="2500" dirty="0">
                    <a:solidFill>
                      <a:srgbClr val="FFFF00"/>
                    </a:solidFill>
                  </a:rPr>
                  <a:t>Every 0 must belong to at least 1 group.</a:t>
                </a:r>
              </a:p>
            </p:txBody>
          </p:sp>
        </mc:Choice>
        <mc:Fallback xmlns="">
          <p:sp>
            <p:nvSpPr>
              <p:cNvPr id="19" name="Text Placeholder 18">
                <a:extLst>
                  <a:ext uri="{FF2B5EF4-FFF2-40B4-BE49-F238E27FC236}">
                    <a16:creationId xmlns:a16="http://schemas.microsoft.com/office/drawing/2014/main" id="{BAD80578-0147-4AEA-A32E-AEA7DA9D0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4000" t="-3249" r="-3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6ACAD-301A-442B-9778-C4CFCD75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9936F-223E-45FD-8151-78CA9F15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16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84B6EF-4FF8-446A-91A2-CD21229C0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975" y="2741547"/>
            <a:ext cx="2325613" cy="37182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CA7DD3-9D62-4CA9-9BAC-925E07FFCC44}"/>
              </a:ext>
            </a:extLst>
          </p:cNvPr>
          <p:cNvSpPr txBox="1"/>
          <p:nvPr/>
        </p:nvSpPr>
        <p:spPr>
          <a:xfrm>
            <a:off x="7654994" y="3407718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B096C3-7DFB-4909-B368-1029E7C91FDE}"/>
              </a:ext>
            </a:extLst>
          </p:cNvPr>
          <p:cNvSpPr txBox="1"/>
          <p:nvPr/>
        </p:nvSpPr>
        <p:spPr>
          <a:xfrm>
            <a:off x="8389810" y="56698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28AEF0-D303-4ABA-9C0E-38D89C6152EC}"/>
              </a:ext>
            </a:extLst>
          </p:cNvPr>
          <p:cNvSpPr txBox="1"/>
          <p:nvPr/>
        </p:nvSpPr>
        <p:spPr>
          <a:xfrm>
            <a:off x="8389810" y="3407718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E6F419F-2A00-4BA0-9F20-500B172AD276}"/>
              </a:ext>
            </a:extLst>
          </p:cNvPr>
          <p:cNvSpPr/>
          <p:nvPr/>
        </p:nvSpPr>
        <p:spPr>
          <a:xfrm rot="16200000">
            <a:off x="7890712" y="2969879"/>
            <a:ext cx="652897" cy="1397819"/>
          </a:xfrm>
          <a:prstGeom prst="roundRect">
            <a:avLst>
              <a:gd name="adj" fmla="val 41945"/>
            </a:avLst>
          </a:prstGeom>
          <a:solidFill>
            <a:srgbClr val="FF000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5E475ABC-7D03-46E8-BB26-E571F7752F33}"/>
              </a:ext>
            </a:extLst>
          </p:cNvPr>
          <p:cNvSpPr/>
          <p:nvPr/>
        </p:nvSpPr>
        <p:spPr>
          <a:xfrm rot="16200000">
            <a:off x="8198435" y="3277600"/>
            <a:ext cx="785587" cy="649686"/>
          </a:xfrm>
          <a:prstGeom prst="leftBracket">
            <a:avLst>
              <a:gd name="adj" fmla="val 34105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3EDFBED4-90D9-4ED5-8C8A-F4AD154F16A9}"/>
              </a:ext>
            </a:extLst>
          </p:cNvPr>
          <p:cNvSpPr/>
          <p:nvPr/>
        </p:nvSpPr>
        <p:spPr>
          <a:xfrm rot="5400000">
            <a:off x="8201022" y="5680421"/>
            <a:ext cx="785587" cy="649686"/>
          </a:xfrm>
          <a:prstGeom prst="leftBracket">
            <a:avLst>
              <a:gd name="adj" fmla="val 34105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1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1" grpId="0" animBg="1"/>
      <p:bldP spid="32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D707-E1B9-4C8D-9705-31C8CED1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Minimization Using Karnaugh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C3963-5199-4A3E-88BE-B2CF34E92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600">
                        <a:latin typeface="Cambria Math" panose="02040503050406030204" pitchFamily="18" charset="0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C3963-5199-4A3E-88BE-B2CF34E92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68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AD80578-0147-4AEA-A32E-AEA7DA9D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>
                <a:solidFill>
                  <a:srgbClr val="FFFF00"/>
                </a:solidFill>
              </a:rPr>
              <a:t>Determine minimum sum terms (1 term per group) and combine them to form a minimum POS.</a:t>
            </a:r>
            <a:endParaRPr lang="en-US" sz="2500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6ACAD-301A-442B-9778-C4CFCD75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9936F-223E-45FD-8151-78CA9F15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C4646D0-AAEA-4C4A-8C51-F6F26B1A2DC6}"/>
                  </a:ext>
                </a:extLst>
              </p:cNvPr>
              <p:cNvSpPr txBox="1"/>
              <p:nvPr/>
            </p:nvSpPr>
            <p:spPr>
              <a:xfrm>
                <a:off x="5053566" y="1571431"/>
                <a:ext cx="3502818" cy="493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C4646D0-AAEA-4C4A-8C51-F6F26B1A2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566" y="1571431"/>
                <a:ext cx="3502818" cy="493277"/>
              </a:xfrm>
              <a:prstGeom prst="rect">
                <a:avLst/>
              </a:prstGeom>
              <a:blipFill>
                <a:blip r:embed="rId4"/>
                <a:stretch>
                  <a:fillRect l="-3130" t="-13580" b="-27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9787F96D-D468-41A8-B1A4-F28706617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975" y="2741547"/>
            <a:ext cx="2325613" cy="371823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24B98C-2F02-435E-A788-2EE7BB19CB64}"/>
              </a:ext>
            </a:extLst>
          </p:cNvPr>
          <p:cNvSpPr txBox="1"/>
          <p:nvPr/>
        </p:nvSpPr>
        <p:spPr>
          <a:xfrm>
            <a:off x="7654994" y="3407718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7EB0CD-8C2A-47AA-BEC2-F60DD4BF3A66}"/>
              </a:ext>
            </a:extLst>
          </p:cNvPr>
          <p:cNvSpPr txBox="1"/>
          <p:nvPr/>
        </p:nvSpPr>
        <p:spPr>
          <a:xfrm>
            <a:off x="8389810" y="56698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A8A3AB-27BB-4844-B336-DC2C3E0AEF78}"/>
              </a:ext>
            </a:extLst>
          </p:cNvPr>
          <p:cNvSpPr txBox="1"/>
          <p:nvPr/>
        </p:nvSpPr>
        <p:spPr>
          <a:xfrm>
            <a:off x="8389810" y="3407718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CBB2720-F5B1-4101-BA89-FD88FBBD0151}"/>
              </a:ext>
            </a:extLst>
          </p:cNvPr>
          <p:cNvSpPr/>
          <p:nvPr/>
        </p:nvSpPr>
        <p:spPr>
          <a:xfrm rot="16200000">
            <a:off x="7890712" y="2969879"/>
            <a:ext cx="652897" cy="1397819"/>
          </a:xfrm>
          <a:prstGeom prst="roundRect">
            <a:avLst>
              <a:gd name="adj" fmla="val 41945"/>
            </a:avLst>
          </a:prstGeom>
          <a:solidFill>
            <a:srgbClr val="FF000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A1E7F845-A12D-4709-A143-F268C20ACB82}"/>
              </a:ext>
            </a:extLst>
          </p:cNvPr>
          <p:cNvSpPr/>
          <p:nvPr/>
        </p:nvSpPr>
        <p:spPr>
          <a:xfrm rot="16200000">
            <a:off x="8198435" y="3277600"/>
            <a:ext cx="785587" cy="649686"/>
          </a:xfrm>
          <a:prstGeom prst="leftBracket">
            <a:avLst>
              <a:gd name="adj" fmla="val 34105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1925D155-5995-4E05-B663-90E997038CD5}"/>
              </a:ext>
            </a:extLst>
          </p:cNvPr>
          <p:cNvSpPr/>
          <p:nvPr/>
        </p:nvSpPr>
        <p:spPr>
          <a:xfrm rot="5400000">
            <a:off x="8201022" y="5680421"/>
            <a:ext cx="785587" cy="649686"/>
          </a:xfrm>
          <a:prstGeom prst="leftBracket">
            <a:avLst>
              <a:gd name="adj" fmla="val 34105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65F757-72C4-4A25-AD7B-60DD5E69F19A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746665" y="3829807"/>
            <a:ext cx="791599" cy="427040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2071C0-E3F6-460D-9E83-0931124AC4C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877017" y="5455881"/>
            <a:ext cx="926006" cy="397856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B5750A-6576-40CF-8CF2-FE1BF72C04A4}"/>
                  </a:ext>
                </a:extLst>
              </p:cNvPr>
              <p:cNvSpPr txBox="1"/>
              <p:nvPr/>
            </p:nvSpPr>
            <p:spPr>
              <a:xfrm>
                <a:off x="5278443" y="3995237"/>
                <a:ext cx="14682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B5750A-6576-40CF-8CF2-FE1BF72C0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43" y="3995237"/>
                <a:ext cx="146822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DF95BD-3268-4D8C-8185-16EF4487796D}"/>
                  </a:ext>
                </a:extLst>
              </p:cNvPr>
              <p:cNvSpPr txBox="1"/>
              <p:nvPr/>
            </p:nvSpPr>
            <p:spPr>
              <a:xfrm>
                <a:off x="9803023" y="5193822"/>
                <a:ext cx="1467646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DF95BD-3268-4D8C-8185-16EF44877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023" y="5193822"/>
                <a:ext cx="1467646" cy="5241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2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5" grpId="0"/>
      <p:bldP spid="36" grpId="0"/>
      <p:bldP spid="37" grpId="0"/>
      <p:bldP spid="38" grpId="0" animBg="1"/>
      <p:bldP spid="40" grpId="0" animBg="1"/>
      <p:bldP spid="41" grpId="0" animBg="1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D707-E1B9-4C8D-9705-31C8CED1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Conversion:</a:t>
            </a:r>
            <a:br>
              <a:rPr lang="en-US" dirty="0"/>
            </a:br>
            <a:r>
              <a:rPr lang="en-US" dirty="0"/>
              <a:t>POS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SOP Using Karnaugh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C3963-5199-4A3E-88BE-B2CF34E92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POS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 SOP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600">
                        <a:latin typeface="Cambria Math" panose="02040503050406030204" pitchFamily="18" charset="0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C3963-5199-4A3E-88BE-B2CF34E92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68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AD80578-0147-4AEA-A32E-AEA7DA9D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</a:rPr>
              <a:t>After placing the 0’s in the map, fill the rest of the cells with 1’s and follow the steps to </a:t>
            </a:r>
            <a:r>
              <a:rPr lang="en-US" sz="2800">
                <a:solidFill>
                  <a:srgbClr val="FFFF00"/>
                </a:solidFill>
              </a:rPr>
              <a:t>construct minimum SOP from K-maps.</a:t>
            </a:r>
            <a:endParaRPr lang="en-US" sz="2500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6ACAD-301A-442B-9778-C4CFCD75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9936F-223E-45FD-8151-78CA9F15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C4646D0-AAEA-4C4A-8C51-F6F26B1A2DC6}"/>
                  </a:ext>
                </a:extLst>
              </p:cNvPr>
              <p:cNvSpPr txBox="1"/>
              <p:nvPr/>
            </p:nvSpPr>
            <p:spPr>
              <a:xfrm>
                <a:off x="5053566" y="1571431"/>
                <a:ext cx="3502818" cy="493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C4646D0-AAEA-4C4A-8C51-F6F26B1A2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566" y="1571431"/>
                <a:ext cx="3502818" cy="493277"/>
              </a:xfrm>
              <a:prstGeom prst="rect">
                <a:avLst/>
              </a:prstGeom>
              <a:blipFill>
                <a:blip r:embed="rId4"/>
                <a:stretch>
                  <a:fillRect l="-3130" t="-13580" b="-27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9787F96D-D468-41A8-B1A4-F28706617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975" y="2741547"/>
            <a:ext cx="2325613" cy="371823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24B98C-2F02-435E-A788-2EE7BB19CB64}"/>
              </a:ext>
            </a:extLst>
          </p:cNvPr>
          <p:cNvSpPr txBox="1"/>
          <p:nvPr/>
        </p:nvSpPr>
        <p:spPr>
          <a:xfrm>
            <a:off x="7654994" y="3407718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7EB0CD-8C2A-47AA-BEC2-F60DD4BF3A66}"/>
              </a:ext>
            </a:extLst>
          </p:cNvPr>
          <p:cNvSpPr txBox="1"/>
          <p:nvPr/>
        </p:nvSpPr>
        <p:spPr>
          <a:xfrm>
            <a:off x="8389810" y="56698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A8A3AB-27BB-4844-B336-DC2C3E0AEF78}"/>
              </a:ext>
            </a:extLst>
          </p:cNvPr>
          <p:cNvSpPr txBox="1"/>
          <p:nvPr/>
        </p:nvSpPr>
        <p:spPr>
          <a:xfrm>
            <a:off x="8389810" y="3407718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CBB2720-F5B1-4101-BA89-FD88FBBD0151}"/>
              </a:ext>
            </a:extLst>
          </p:cNvPr>
          <p:cNvSpPr/>
          <p:nvPr/>
        </p:nvSpPr>
        <p:spPr>
          <a:xfrm rot="16200000">
            <a:off x="7890712" y="2969879"/>
            <a:ext cx="652897" cy="1397819"/>
          </a:xfrm>
          <a:prstGeom prst="roundRect">
            <a:avLst>
              <a:gd name="adj" fmla="val 41945"/>
            </a:avLst>
          </a:prstGeom>
          <a:solidFill>
            <a:srgbClr val="FF000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A1E7F845-A12D-4709-A143-F268C20ACB82}"/>
              </a:ext>
            </a:extLst>
          </p:cNvPr>
          <p:cNvSpPr/>
          <p:nvPr/>
        </p:nvSpPr>
        <p:spPr>
          <a:xfrm rot="16200000">
            <a:off x="8198435" y="3277600"/>
            <a:ext cx="785587" cy="649686"/>
          </a:xfrm>
          <a:prstGeom prst="leftBracket">
            <a:avLst>
              <a:gd name="adj" fmla="val 34105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1925D155-5995-4E05-B663-90E997038CD5}"/>
              </a:ext>
            </a:extLst>
          </p:cNvPr>
          <p:cNvSpPr/>
          <p:nvPr/>
        </p:nvSpPr>
        <p:spPr>
          <a:xfrm rot="5400000">
            <a:off x="8201022" y="5680421"/>
            <a:ext cx="785587" cy="649686"/>
          </a:xfrm>
          <a:prstGeom prst="leftBracket">
            <a:avLst>
              <a:gd name="adj" fmla="val 34105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65F757-72C4-4A25-AD7B-60DD5E69F19A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746665" y="3829807"/>
            <a:ext cx="791599" cy="427040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2071C0-E3F6-460D-9E83-0931124AC4C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877017" y="5455881"/>
            <a:ext cx="926006" cy="397856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B5750A-6576-40CF-8CF2-FE1BF72C04A4}"/>
                  </a:ext>
                </a:extLst>
              </p:cNvPr>
              <p:cNvSpPr txBox="1"/>
              <p:nvPr/>
            </p:nvSpPr>
            <p:spPr>
              <a:xfrm>
                <a:off x="5278443" y="3995237"/>
                <a:ext cx="14682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B5750A-6576-40CF-8CF2-FE1BF72C0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43" y="3995237"/>
                <a:ext cx="146822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DF95BD-3268-4D8C-8185-16EF4487796D}"/>
                  </a:ext>
                </a:extLst>
              </p:cNvPr>
              <p:cNvSpPr txBox="1"/>
              <p:nvPr/>
            </p:nvSpPr>
            <p:spPr>
              <a:xfrm>
                <a:off x="9803023" y="5193822"/>
                <a:ext cx="1467646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DF95BD-3268-4D8C-8185-16EF44877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023" y="5193822"/>
                <a:ext cx="1467646" cy="5241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27106AB-11EE-41F0-AA99-654B55313DA8}"/>
              </a:ext>
            </a:extLst>
          </p:cNvPr>
          <p:cNvSpPr txBox="1"/>
          <p:nvPr/>
        </p:nvSpPr>
        <p:spPr>
          <a:xfrm>
            <a:off x="7654994" y="56698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EC76BF-91F4-4C5D-ACD0-4C3DFB7084E1}"/>
              </a:ext>
            </a:extLst>
          </p:cNvPr>
          <p:cNvSpPr txBox="1"/>
          <p:nvPr/>
        </p:nvSpPr>
        <p:spPr>
          <a:xfrm>
            <a:off x="7656831" y="4921397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D28B37-6E9B-478C-BE13-EA3FECE6BF79}"/>
              </a:ext>
            </a:extLst>
          </p:cNvPr>
          <p:cNvSpPr txBox="1"/>
          <p:nvPr/>
        </p:nvSpPr>
        <p:spPr>
          <a:xfrm>
            <a:off x="7652263" y="417299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6769E5-236F-4A73-9D1B-7F80C22E388B}"/>
              </a:ext>
            </a:extLst>
          </p:cNvPr>
          <p:cNvSpPr txBox="1"/>
          <p:nvPr/>
        </p:nvSpPr>
        <p:spPr>
          <a:xfrm>
            <a:off x="8390120" y="4920754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46A597-B978-42DD-9CDE-5E246839E28C}"/>
              </a:ext>
            </a:extLst>
          </p:cNvPr>
          <p:cNvSpPr txBox="1"/>
          <p:nvPr/>
        </p:nvSpPr>
        <p:spPr>
          <a:xfrm>
            <a:off x="8385552" y="4172350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8B4C0F0-C07B-401F-A8C5-1D6813F6FE5C}"/>
              </a:ext>
            </a:extLst>
          </p:cNvPr>
          <p:cNvSpPr/>
          <p:nvPr/>
        </p:nvSpPr>
        <p:spPr>
          <a:xfrm rot="16200000">
            <a:off x="7501696" y="4107554"/>
            <a:ext cx="1415296" cy="1397819"/>
          </a:xfrm>
          <a:prstGeom prst="roundRect">
            <a:avLst>
              <a:gd name="adj" fmla="val 22607"/>
            </a:avLst>
          </a:prstGeom>
          <a:solidFill>
            <a:srgbClr val="00B05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927BD55-5D98-42CC-94B4-B84119C52E6B}"/>
              </a:ext>
            </a:extLst>
          </p:cNvPr>
          <p:cNvSpPr/>
          <p:nvPr/>
        </p:nvSpPr>
        <p:spPr>
          <a:xfrm>
            <a:off x="7507126" y="4859426"/>
            <a:ext cx="660350" cy="1397819"/>
          </a:xfrm>
          <a:prstGeom prst="roundRect">
            <a:avLst>
              <a:gd name="adj" fmla="val 41945"/>
            </a:avLst>
          </a:prstGeom>
          <a:solidFill>
            <a:srgbClr val="00B05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7D7476-ADC3-4EE3-A928-C44702155769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8877017" y="3795306"/>
            <a:ext cx="926006" cy="398305"/>
          </a:xfrm>
          <a:prstGeom prst="straightConnector1">
            <a:avLst/>
          </a:prstGeom>
          <a:ln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76FAA4-5484-4255-B7C7-C947EB45C880}"/>
                  </a:ext>
                </a:extLst>
              </p:cNvPr>
              <p:cNvSpPr txBox="1"/>
              <p:nvPr/>
            </p:nvSpPr>
            <p:spPr>
              <a:xfrm>
                <a:off x="9803023" y="3533696"/>
                <a:ext cx="511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76FAA4-5484-4255-B7C7-C947EB45C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023" y="3533696"/>
                <a:ext cx="51167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768C45-3BE7-4E50-9143-C78F393FC691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6645946" y="5653827"/>
            <a:ext cx="763425" cy="334385"/>
          </a:xfrm>
          <a:prstGeom prst="straightConnector1">
            <a:avLst/>
          </a:prstGeom>
          <a:ln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816BDA-BBCE-447F-B21A-302B62F46AD0}"/>
                  </a:ext>
                </a:extLst>
              </p:cNvPr>
              <p:cNvSpPr txBox="1"/>
              <p:nvPr/>
            </p:nvSpPr>
            <p:spPr>
              <a:xfrm>
                <a:off x="5917221" y="5726153"/>
                <a:ext cx="728725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816BDA-BBCE-447F-B21A-302B62F4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221" y="5726153"/>
                <a:ext cx="728725" cy="5241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24396D-F9CF-4254-A1F9-FCDEEA2DB98B}"/>
                  </a:ext>
                </a:extLst>
              </p:cNvPr>
              <p:cNvSpPr txBox="1"/>
              <p:nvPr/>
            </p:nvSpPr>
            <p:spPr>
              <a:xfrm>
                <a:off x="5053566" y="2053302"/>
                <a:ext cx="2326086" cy="493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sz="2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sz="2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24396D-F9CF-4254-A1F9-FCDEEA2DB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566" y="2053302"/>
                <a:ext cx="2326086" cy="493277"/>
              </a:xfrm>
              <a:prstGeom prst="rect">
                <a:avLst/>
              </a:prstGeom>
              <a:blipFill>
                <a:blip r:embed="rId10"/>
                <a:stretch>
                  <a:fillRect l="-4712" t="-13580" b="-27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69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5" grpId="0"/>
      <p:bldP spid="36" grpId="0"/>
      <p:bldP spid="37" grpId="0"/>
      <p:bldP spid="38" grpId="0" animBg="1"/>
      <p:bldP spid="40" grpId="0" animBg="1"/>
      <p:bldP spid="41" grpId="0" animBg="1"/>
      <p:bldP spid="22" grpId="0"/>
      <p:bldP spid="23" grpId="0"/>
      <p:bldP spid="20" grpId="0"/>
      <p:bldP spid="21" grpId="0"/>
      <p:bldP spid="24" grpId="0"/>
      <p:bldP spid="25" grpId="0"/>
      <p:bldP spid="26" grpId="0"/>
      <p:bldP spid="27" grpId="0" animBg="1"/>
      <p:bldP spid="28" grpId="0" animBg="1"/>
      <p:bldP spid="32" grpId="0"/>
      <p:bldP spid="31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FA28-05C2-4740-ABEA-E752A798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F205-F76C-4362-80F6-98B1C335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Floyd, Chapter 4:</a:t>
            </a:r>
          </a:p>
          <a:p>
            <a:pPr lvl="1"/>
            <a:r>
              <a:rPr lang="en-US" dirty="0"/>
              <a:t>Pages 199 - 212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D8A48-B6B2-4DFB-80D2-2D5CCB77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24428-12E8-436E-BE92-02457EAA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86254C-6433-4F5E-A9CB-9FCC6BE1C130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89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03BD-9197-49BE-922E-B0606B31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A945-5D88-4835-AEC9-F9D807F3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#1:</a:t>
            </a:r>
          </a:p>
          <a:p>
            <a:pPr lvl="1"/>
            <a:r>
              <a:rPr lang="en-US" dirty="0"/>
              <a:t>Exam/Solution is available on the website.</a:t>
            </a:r>
          </a:p>
          <a:p>
            <a:pPr lvl="1"/>
            <a:r>
              <a:rPr lang="en-US" dirty="0"/>
              <a:t>Marks were posted to the website.</a:t>
            </a:r>
          </a:p>
          <a:p>
            <a:r>
              <a:rPr lang="en-US" dirty="0"/>
              <a:t>ILMS:</a:t>
            </a:r>
          </a:p>
          <a:p>
            <a:pPr lvl="1"/>
            <a:r>
              <a:rPr lang="en-US" dirty="0"/>
              <a:t>Will replace the website.</a:t>
            </a:r>
          </a:p>
          <a:p>
            <a:pPr lvl="1"/>
            <a:r>
              <a:rPr lang="en-US" dirty="0"/>
              <a:t>Please contact Mr. </a:t>
            </a:r>
            <a:r>
              <a:rPr lang="en-US" dirty="0" err="1"/>
              <a:t>Nayaar</a:t>
            </a:r>
            <a:r>
              <a:rPr lang="en-US" dirty="0"/>
              <a:t> to activate your accounts.</a:t>
            </a:r>
          </a:p>
          <a:p>
            <a:pPr lvl="1"/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2BE32EA-F86E-4788-94A0-466C8FF5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A14007-A9DE-4251-94C5-204214FF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593D2D-F843-4493-8FCF-70FF7EC74DCD}"/>
              </a:ext>
            </a:extLst>
          </p:cNvPr>
          <p:cNvSpPr/>
          <p:nvPr/>
        </p:nvSpPr>
        <p:spPr>
          <a:xfrm>
            <a:off x="3201976" y="5869095"/>
            <a:ext cx="5849007" cy="3448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Website: </a:t>
            </a:r>
            <a:r>
              <a:rPr lang="en-US" dirty="0">
                <a:hlinkClick r:id="rId3"/>
              </a:rPr>
              <a:t>http://hshehata.github.io/courses/su/cs211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6C34B5-E7ED-43AE-B9D7-2AA824EC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Boolean Algebra ... (... Continuing …)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60E06A-3916-4DC9-85E7-7CFF44E20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5451A-416A-4020-B6E1-24159783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5FB11-E004-4918-8664-4E0F64D0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Image result for 1's and 0's">
            <a:extLst>
              <a:ext uri="{FF2B5EF4-FFF2-40B4-BE49-F238E27FC236}">
                <a16:creationId xmlns:a16="http://schemas.microsoft.com/office/drawing/2014/main" id="{03CCE459-F9AC-4C89-8274-8680A2C9D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" b="7004"/>
          <a:stretch/>
        </p:blipFill>
        <p:spPr bwMode="auto">
          <a:xfrm>
            <a:off x="0" y="0"/>
            <a:ext cx="12192000" cy="491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23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296FFA-ABB8-4C8D-B8C1-BD861D5F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Karnaugh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5992027-4C20-4747-8BB6-C635E8FD2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38164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Purpose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Systematic method for simplifying Boolean expressions.</a:t>
                </a:r>
              </a:p>
              <a:p>
                <a:pPr lvl="1"/>
                <a:r>
                  <a:rPr lang="en-US" dirty="0"/>
                  <a:t>Produce simplest SOP/POS expression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>
                    <a:solidFill>
                      <a:srgbClr val="FF0000"/>
                    </a:solidFill>
                  </a:rPr>
                  <a:t>minimum SOP/POS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Suitable for expressions containing </a:t>
                </a:r>
                <a:r>
                  <a:rPr lang="en-US" dirty="0">
                    <a:solidFill>
                      <a:srgbClr val="FF0000"/>
                    </a:solidFill>
                  </a:rPr>
                  <a:t>5 variables at most</a:t>
                </a:r>
                <a:r>
                  <a:rPr lang="en-US" dirty="0"/>
                  <a:t>!</a:t>
                </a:r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Properties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Array of cells arranged in a way so simplification becomes a </a:t>
                </a:r>
                <a:r>
                  <a:rPr lang="en-US" dirty="0">
                    <a:sym typeface="Wingdings" panose="05000000000000000000" pitchFamily="2" charset="2"/>
                  </a:rPr>
                  <a:t>matter of </a:t>
                </a:r>
                <a:r>
                  <a:rPr lang="en-US" dirty="0"/>
                  <a:t>grouping these cells!</a:t>
                </a:r>
              </a:p>
              <a:p>
                <a:pPr lvl="1"/>
                <a:r>
                  <a:rPr lang="en-US" dirty="0"/>
                  <a:t>Each cell represents one row in truth table.</a:t>
                </a:r>
              </a:p>
              <a:p>
                <a:pPr lvl="2"/>
                <a:r>
                  <a:rPr lang="en-US" dirty="0"/>
                  <a:t>Number of cells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variables).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5992027-4C20-4747-8BB6-C635E8FD2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381645"/>
              </a:xfrm>
              <a:blipFill>
                <a:blip r:embed="rId2"/>
                <a:stretch>
                  <a:fillRect l="-2242" t="-2921" r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88F00-B4DC-438F-86E3-F866043E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05C5-48BE-49CD-986A-D70AA179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4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45C9B4-030C-4A5B-9294-C9EA8F93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2-, 3-, and 4-Variable Karnaugh Maps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ADC573-36F2-43DE-A5A6-D4E622413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FED6C-3097-4E62-B2CF-0E2F4931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FFAFE-072E-4050-BBE9-7704607F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CFCDEE-41C8-4265-8173-448E932F0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798" y="745926"/>
            <a:ext cx="1960775" cy="3134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6F1EB-A1CE-491E-9929-BADBE654F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799" y="745927"/>
            <a:ext cx="1960775" cy="3134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7A7C04-6ACB-49E7-B257-7576F5AD9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622" y="1390674"/>
            <a:ext cx="1844545" cy="18560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28B835-31C4-4F54-9BCE-032C99AED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203" y="499335"/>
            <a:ext cx="3481341" cy="33815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C89407-5BEC-4737-A351-F2C80FF66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622" y="1390674"/>
            <a:ext cx="1844546" cy="1856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E4C8BE-1FBB-4D7A-9DB2-4332FEE689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9203" y="499335"/>
            <a:ext cx="3481341" cy="3381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9098E4-263C-476A-A549-9B24D59683D5}"/>
                  </a:ext>
                </a:extLst>
              </p:cNvPr>
              <p:cNvSpPr txBox="1"/>
              <p:nvPr/>
            </p:nvSpPr>
            <p:spPr>
              <a:xfrm>
                <a:off x="1264920" y="4247053"/>
                <a:ext cx="2192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2-Variable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9098E4-263C-476A-A549-9B24D596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20" y="4247053"/>
                <a:ext cx="2192203" cy="461665"/>
              </a:xfrm>
              <a:prstGeom prst="rect">
                <a:avLst/>
              </a:prstGeom>
              <a:blipFill>
                <a:blip r:embed="rId8"/>
                <a:stretch>
                  <a:fillRect l="-4457" t="-10667" r="-306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2E7488-145C-4DB4-9A02-27D112435A26}"/>
                  </a:ext>
                </a:extLst>
              </p:cNvPr>
              <p:cNvSpPr txBox="1"/>
              <p:nvPr/>
            </p:nvSpPr>
            <p:spPr>
              <a:xfrm>
                <a:off x="4414627" y="4247053"/>
                <a:ext cx="24670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3-Variable 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2E7488-145C-4DB4-9A02-27D112435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627" y="4247053"/>
                <a:ext cx="2467022" cy="461665"/>
              </a:xfrm>
              <a:prstGeom prst="rect">
                <a:avLst/>
              </a:prstGeom>
              <a:blipFill>
                <a:blip r:embed="rId9"/>
                <a:stretch>
                  <a:fillRect l="-3704" t="-10667" r="-2469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ED6BBF-F316-447F-9A57-823BDD3FC521}"/>
                  </a:ext>
                </a:extLst>
              </p:cNvPr>
              <p:cNvSpPr txBox="1"/>
              <p:nvPr/>
            </p:nvSpPr>
            <p:spPr>
              <a:xfrm>
                <a:off x="8307491" y="4247053"/>
                <a:ext cx="2766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4-Variable 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ED6BBF-F316-447F-9A57-823BDD3FC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491" y="4247053"/>
                <a:ext cx="2766206" cy="461665"/>
              </a:xfrm>
              <a:prstGeom prst="rect">
                <a:avLst/>
              </a:prstGeom>
              <a:blipFill>
                <a:blip r:embed="rId10"/>
                <a:stretch>
                  <a:fillRect l="-3524" t="-10667" r="-1762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06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A5E04F-804F-4B0B-A886-037B6742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Cell Adjacency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8F85A2-F147-4CDB-9BB6-A76DD9BD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596293" cy="4023360"/>
          </a:xfrm>
        </p:spPr>
        <p:txBody>
          <a:bodyPr>
            <a:normAutofit/>
          </a:bodyPr>
          <a:lstStyle/>
          <a:p>
            <a:r>
              <a:rPr lang="en-US" dirty="0"/>
              <a:t>Cells in a Karnaugh map are arranged so that there is only a </a:t>
            </a:r>
            <a:r>
              <a:rPr lang="en-US" dirty="0">
                <a:solidFill>
                  <a:srgbClr val="FF0000"/>
                </a:solidFill>
              </a:rPr>
              <a:t>single-variable</a:t>
            </a:r>
            <a:r>
              <a:rPr lang="en-US" dirty="0"/>
              <a:t> change between adjacent cells.</a:t>
            </a:r>
          </a:p>
          <a:p>
            <a:pPr lvl="1"/>
            <a:r>
              <a:rPr lang="en-US" dirty="0"/>
              <a:t>Cells that differ by </a:t>
            </a:r>
            <a:r>
              <a:rPr lang="en-US" dirty="0">
                <a:solidFill>
                  <a:srgbClr val="FF0000"/>
                </a:solidFill>
              </a:rPr>
              <a:t>1 variable</a:t>
            </a:r>
            <a:r>
              <a:rPr lang="en-US" dirty="0"/>
              <a:t> are adjacent.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0011 &amp; 0111, 0100 &amp; 0110</a:t>
            </a:r>
          </a:p>
          <a:p>
            <a:pPr lvl="1"/>
            <a:r>
              <a:rPr lang="en-US" dirty="0"/>
              <a:t>Cells with values that differ by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 variables</a:t>
            </a:r>
            <a:r>
              <a:rPr lang="en-US" dirty="0"/>
              <a:t> are not adjacent.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1101 &amp; 0111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1FEEA1-D736-438C-934A-4A90A350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0" y="2135215"/>
            <a:ext cx="3135109" cy="303321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22638-0480-4630-A432-4E87A1E1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D4DE0-CF64-4CD1-9525-CFB7C2C7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B86254C-6433-4F5E-A9CB-9FCC6BE1C13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6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659963-9DAA-4F94-B649-F3FE955A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69658" cy="1450757"/>
          </a:xfrm>
        </p:spPr>
        <p:txBody>
          <a:bodyPr/>
          <a:lstStyle/>
          <a:p>
            <a:r>
              <a:rPr lang="en-US" dirty="0"/>
              <a:t>SOP Minimization Using Karnaugh Maps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1B2CB5-C718-4C98-9E2F-CC09892C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3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Goal</a:t>
            </a:r>
            <a:r>
              <a:rPr lang="en-US" dirty="0"/>
              <a:t>: Simplify a SOP expression (standard or non-standard) to its minimum form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Minimum SOP</a:t>
            </a:r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Minimum SOP</a:t>
            </a:r>
            <a:r>
              <a:rPr lang="en-US" dirty="0"/>
              <a:t> expression contains the fewest possible product terms with the fewest possible variables per term!!</a:t>
            </a:r>
          </a:p>
          <a:p>
            <a:r>
              <a:rPr lang="en-US" dirty="0">
                <a:solidFill>
                  <a:srgbClr val="00B050"/>
                </a:solidFill>
              </a:rPr>
              <a:t>Method</a:t>
            </a:r>
            <a:r>
              <a:rPr lang="en-US" dirty="0"/>
              <a:t>: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 SOP expression on a Karnaugh map.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Combine the 1’s</a:t>
            </a:r>
            <a:r>
              <a:rPr lang="en-US" dirty="0"/>
              <a:t> on the map into maximum </a:t>
            </a:r>
            <a:r>
              <a:rPr lang="en-US" dirty="0">
                <a:solidFill>
                  <a:srgbClr val="FF0000"/>
                </a:solidFill>
              </a:rPr>
              <a:t>groups</a:t>
            </a:r>
            <a:r>
              <a:rPr lang="en-US" dirty="0"/>
              <a:t>.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Determine minimum product</a:t>
            </a:r>
            <a:r>
              <a:rPr lang="en-US" dirty="0"/>
              <a:t> term for each group, and </a:t>
            </a:r>
            <a:r>
              <a:rPr lang="en-US" dirty="0">
                <a:solidFill>
                  <a:srgbClr val="FF0000"/>
                </a:solidFill>
              </a:rPr>
              <a:t>combine minimum product terms</a:t>
            </a:r>
            <a:r>
              <a:rPr lang="en-US" dirty="0"/>
              <a:t> to form a minimum SOP.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A0841-B885-4FA0-9E26-1FDA30AC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3393-B9E8-4910-9B9E-1A5604C4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D707-E1B9-4C8D-9705-31C8CED1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 Minimization Using Karnaugh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C3963-5199-4A3E-88BE-B2CF34E92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Example (1)</a:t>
                </a:r>
                <a:r>
                  <a:rPr lang="en-US" dirty="0"/>
                  <a:t>: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Standard-SOP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 K-Map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C3963-5199-4A3E-88BE-B2CF34E92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68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AD80578-0147-4AEA-A32E-AEA7DA9D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5337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</a:rPr>
              <a:t>Map SOP expression on a Karnaugh map.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500" dirty="0"/>
              <a:t>Determine binary values of product terms.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500" dirty="0"/>
              <a:t>Place 1’s in corresponding cells.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6ACAD-301A-442B-9778-C4CFCD75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9936F-223E-45FD-8151-78CA9F15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8</a:t>
            </a:fld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0815468-E7BC-4797-BAF2-AFF2E8D68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75" y="2741547"/>
            <a:ext cx="2325613" cy="371823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F195A0C-1A43-4CE8-816F-7C16C8629271}"/>
              </a:ext>
            </a:extLst>
          </p:cNvPr>
          <p:cNvSpPr txBox="1"/>
          <p:nvPr/>
        </p:nvSpPr>
        <p:spPr>
          <a:xfrm>
            <a:off x="7654994" y="3413234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A36FFB-1CEB-4751-951D-4837FBF65D97}"/>
              </a:ext>
            </a:extLst>
          </p:cNvPr>
          <p:cNvSpPr txBox="1"/>
          <p:nvPr/>
        </p:nvSpPr>
        <p:spPr>
          <a:xfrm>
            <a:off x="7654994" y="493155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C6189-C8C2-4D28-9049-C728B6B4C709}"/>
              </a:ext>
            </a:extLst>
          </p:cNvPr>
          <p:cNvSpPr txBox="1"/>
          <p:nvPr/>
        </p:nvSpPr>
        <p:spPr>
          <a:xfrm>
            <a:off x="7654994" y="56698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4B293F-5B44-4DB0-9030-C921599D7BB9}"/>
              </a:ext>
            </a:extLst>
          </p:cNvPr>
          <p:cNvSpPr txBox="1"/>
          <p:nvPr/>
        </p:nvSpPr>
        <p:spPr>
          <a:xfrm>
            <a:off x="8408557" y="3413234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1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43A648-ABEE-4084-9C68-B84C11651AFC}"/>
              </a:ext>
            </a:extLst>
          </p:cNvPr>
          <p:cNvCxnSpPr>
            <a:stCxn id="13" idx="4"/>
            <a:endCxn id="29" idx="1"/>
          </p:cNvCxnSpPr>
          <p:nvPr/>
        </p:nvCxnSpPr>
        <p:spPr>
          <a:xfrm rot="16200000" flipH="1">
            <a:off x="6430838" y="2450687"/>
            <a:ext cx="1073195" cy="1375118"/>
          </a:xfrm>
          <a:prstGeom prst="bentConnector2">
            <a:avLst/>
          </a:prstGeom>
          <a:ln w="76200">
            <a:solidFill>
              <a:srgbClr val="00B050">
                <a:alpha val="50196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F078547-4517-4BEF-BECF-E239D7E553C1}"/>
              </a:ext>
            </a:extLst>
          </p:cNvPr>
          <p:cNvCxnSpPr>
            <a:cxnSpLocks/>
            <a:stCxn id="24" idx="4"/>
            <a:endCxn id="30" idx="3"/>
          </p:cNvCxnSpPr>
          <p:nvPr/>
        </p:nvCxnSpPr>
        <p:spPr>
          <a:xfrm rot="5400000">
            <a:off x="7303364" y="3323308"/>
            <a:ext cx="2588892" cy="1150816"/>
          </a:xfrm>
          <a:prstGeom prst="bentConnector2">
            <a:avLst/>
          </a:prstGeom>
          <a:ln w="76200">
            <a:solidFill>
              <a:srgbClr val="00B050">
                <a:alpha val="50196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1EFEA0B-F9E8-4655-95FA-E53EFFE58D66}"/>
              </a:ext>
            </a:extLst>
          </p:cNvPr>
          <p:cNvCxnSpPr>
            <a:cxnSpLocks/>
            <a:stCxn id="25" idx="4"/>
            <a:endCxn id="31" idx="3"/>
          </p:cNvCxnSpPr>
          <p:nvPr/>
        </p:nvCxnSpPr>
        <p:spPr>
          <a:xfrm rot="5400000">
            <a:off x="7658275" y="2967530"/>
            <a:ext cx="3328008" cy="2599754"/>
          </a:xfrm>
          <a:prstGeom prst="bentConnector2">
            <a:avLst/>
          </a:prstGeom>
          <a:ln w="76200">
            <a:solidFill>
              <a:srgbClr val="00B050">
                <a:alpha val="50196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D049B9D-E05F-4744-A930-01757DDBD648}"/>
              </a:ext>
            </a:extLst>
          </p:cNvPr>
          <p:cNvCxnSpPr>
            <a:cxnSpLocks/>
            <a:stCxn id="23" idx="4"/>
            <a:endCxn id="32" idx="0"/>
          </p:cNvCxnSpPr>
          <p:nvPr/>
        </p:nvCxnSpPr>
        <p:spPr>
          <a:xfrm>
            <a:off x="7724279" y="2602969"/>
            <a:ext cx="867982" cy="810265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71AE6E5-E33B-490A-9408-01B9002F8DD8}"/>
              </a:ext>
            </a:extLst>
          </p:cNvPr>
          <p:cNvSpPr/>
          <p:nvPr/>
        </p:nvSpPr>
        <p:spPr>
          <a:xfrm>
            <a:off x="5747819" y="2118038"/>
            <a:ext cx="1064113" cy="483611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9BD413-A739-477E-ACE2-2EFDDC51E7F1}"/>
              </a:ext>
            </a:extLst>
          </p:cNvPr>
          <p:cNvSpPr/>
          <p:nvPr/>
        </p:nvSpPr>
        <p:spPr>
          <a:xfrm>
            <a:off x="7192222" y="2119358"/>
            <a:ext cx="1064113" cy="483611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001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C17209-69E9-498E-A93B-F55D491E9050}"/>
              </a:ext>
            </a:extLst>
          </p:cNvPr>
          <p:cNvSpPr/>
          <p:nvPr/>
        </p:nvSpPr>
        <p:spPr>
          <a:xfrm>
            <a:off x="8641161" y="2120659"/>
            <a:ext cx="1064113" cy="483611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55ACF7-4D1E-4E58-9EF3-85E7CA7B823E}"/>
              </a:ext>
            </a:extLst>
          </p:cNvPr>
          <p:cNvSpPr/>
          <p:nvPr/>
        </p:nvSpPr>
        <p:spPr>
          <a:xfrm>
            <a:off x="10090099" y="2119792"/>
            <a:ext cx="1064113" cy="483611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100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981190-F023-4A9B-AA9E-A4EBE4D5E90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467600" y="1717777"/>
            <a:ext cx="256679" cy="401581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5B893D5-EC29-451B-8D63-E64A353288D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79876" y="1720346"/>
            <a:ext cx="0" cy="397692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3535D4-44B9-495A-8C2A-A38C8F03B685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636625" y="1717777"/>
            <a:ext cx="536593" cy="402882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B29DBF-5EFE-4298-9E40-17A238A91AE7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951471" y="1717777"/>
            <a:ext cx="670685" cy="402015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8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  <p:bldP spid="30" grpId="0"/>
      <p:bldP spid="31" grpId="0"/>
      <p:bldP spid="32" grpId="0"/>
      <p:bldP spid="13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D707-E1B9-4C8D-9705-31C8CED1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 Minimization Using Karnaugh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C3963-5199-4A3E-88BE-B2CF34E92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Example (1)</a:t>
                </a:r>
                <a:r>
                  <a:rPr lang="en-US" dirty="0"/>
                  <a:t>: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Non-Standard-SOP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 K-Map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C3963-5199-4A3E-88BE-B2CF34E92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68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AD80578-0147-4AEA-A32E-AEA7DA9D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5337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</a:rPr>
              <a:t>Map SOP expression on a Karnaugh map.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500" dirty="0"/>
              <a:t>Determine binary values of product terms.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500" dirty="0"/>
              <a:t>Place 1’s in corresponding cells.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6ACAD-301A-442B-9778-C4CFCD75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9936F-223E-45FD-8151-78CA9F15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9</a:t>
            </a:fld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0815468-E7BC-4797-BAF2-AFF2E8D68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75" y="2741547"/>
            <a:ext cx="2325613" cy="371823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F195A0C-1A43-4CE8-816F-7C16C8629271}"/>
              </a:ext>
            </a:extLst>
          </p:cNvPr>
          <p:cNvSpPr txBox="1"/>
          <p:nvPr/>
        </p:nvSpPr>
        <p:spPr>
          <a:xfrm>
            <a:off x="7654994" y="3413234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A36FFB-1CEB-4751-951D-4837FBF65D97}"/>
              </a:ext>
            </a:extLst>
          </p:cNvPr>
          <p:cNvSpPr txBox="1"/>
          <p:nvPr/>
        </p:nvSpPr>
        <p:spPr>
          <a:xfrm>
            <a:off x="8395944" y="4190248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C6189-C8C2-4D28-9049-C728B6B4C709}"/>
              </a:ext>
            </a:extLst>
          </p:cNvPr>
          <p:cNvSpPr txBox="1"/>
          <p:nvPr/>
        </p:nvSpPr>
        <p:spPr>
          <a:xfrm>
            <a:off x="7654994" y="56698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4B293F-5B44-4DB0-9030-C921599D7BB9}"/>
              </a:ext>
            </a:extLst>
          </p:cNvPr>
          <p:cNvSpPr txBox="1"/>
          <p:nvPr/>
        </p:nvSpPr>
        <p:spPr>
          <a:xfrm>
            <a:off x="8408557" y="3413234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1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43A648-ABEE-4084-9C68-B84C11651AFC}"/>
              </a:ext>
            </a:extLst>
          </p:cNvPr>
          <p:cNvCxnSpPr>
            <a:cxnSpLocks/>
            <a:stCxn id="13" idx="4"/>
            <a:endCxn id="22" idx="1"/>
          </p:cNvCxnSpPr>
          <p:nvPr/>
        </p:nvCxnSpPr>
        <p:spPr>
          <a:xfrm rot="16200000" flipH="1">
            <a:off x="5026827" y="2451168"/>
            <a:ext cx="1460382" cy="1763983"/>
          </a:xfrm>
          <a:prstGeom prst="bentConnector2">
            <a:avLst/>
          </a:prstGeom>
          <a:ln w="76200">
            <a:solidFill>
              <a:srgbClr val="00B050">
                <a:alpha val="50196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F078547-4517-4BEF-BECF-E239D7E553C1}"/>
              </a:ext>
            </a:extLst>
          </p:cNvPr>
          <p:cNvCxnSpPr>
            <a:cxnSpLocks/>
            <a:stCxn id="24" idx="4"/>
            <a:endCxn id="35" idx="3"/>
          </p:cNvCxnSpPr>
          <p:nvPr/>
        </p:nvCxnSpPr>
        <p:spPr>
          <a:xfrm rot="5400000">
            <a:off x="7303364" y="3323308"/>
            <a:ext cx="2588892" cy="1150816"/>
          </a:xfrm>
          <a:prstGeom prst="bentConnector2">
            <a:avLst/>
          </a:prstGeom>
          <a:ln w="76200">
            <a:solidFill>
              <a:srgbClr val="00B050">
                <a:alpha val="50196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71AE6E5-E33B-490A-9408-01B9002F8DD8}"/>
              </a:ext>
            </a:extLst>
          </p:cNvPr>
          <p:cNvSpPr/>
          <p:nvPr/>
        </p:nvSpPr>
        <p:spPr>
          <a:xfrm>
            <a:off x="4342970" y="2119358"/>
            <a:ext cx="1064113" cy="483611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0xx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9BD413-A739-477E-ACE2-2EFDDC51E7F1}"/>
              </a:ext>
            </a:extLst>
          </p:cNvPr>
          <p:cNvSpPr/>
          <p:nvPr/>
        </p:nvSpPr>
        <p:spPr>
          <a:xfrm>
            <a:off x="5762722" y="2119357"/>
            <a:ext cx="1064113" cy="483611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10x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C17209-69E9-498E-A93B-F55D491E9050}"/>
              </a:ext>
            </a:extLst>
          </p:cNvPr>
          <p:cNvSpPr/>
          <p:nvPr/>
        </p:nvSpPr>
        <p:spPr>
          <a:xfrm>
            <a:off x="8641161" y="2120659"/>
            <a:ext cx="1064113" cy="483611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110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981190-F023-4A9B-AA9E-A4EBE4D5E909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294779" y="1641568"/>
            <a:ext cx="344231" cy="477789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5B893D5-EC29-451B-8D63-E64A353288D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875027" y="1641568"/>
            <a:ext cx="881991" cy="477790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3535D4-44B9-495A-8C2A-A38C8F03B685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144050" y="1641568"/>
            <a:ext cx="1029168" cy="479091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3E44A60-5566-4397-AFF7-258E9842A9B7}"/>
              </a:ext>
            </a:extLst>
          </p:cNvPr>
          <p:cNvSpPr txBox="1"/>
          <p:nvPr/>
        </p:nvSpPr>
        <p:spPr>
          <a:xfrm>
            <a:off x="7661300" y="419330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9ACC68-6C9B-4C3D-BE6C-DDA55EEB9552}"/>
              </a:ext>
            </a:extLst>
          </p:cNvPr>
          <p:cNvSpPr txBox="1"/>
          <p:nvPr/>
        </p:nvSpPr>
        <p:spPr>
          <a:xfrm>
            <a:off x="8392791" y="56698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760E89-407C-45DE-9B02-1929E79B7971}"/>
              </a:ext>
            </a:extLst>
          </p:cNvPr>
          <p:cNvSpPr txBox="1"/>
          <p:nvPr/>
        </p:nvSpPr>
        <p:spPr>
          <a:xfrm>
            <a:off x="7654994" y="493155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04CC4620-B582-4D8E-BDFF-088D540D811A}"/>
              </a:ext>
            </a:extLst>
          </p:cNvPr>
          <p:cNvSpPr/>
          <p:nvPr/>
        </p:nvSpPr>
        <p:spPr>
          <a:xfrm>
            <a:off x="6639010" y="3413234"/>
            <a:ext cx="483927" cy="1300234"/>
          </a:xfrm>
          <a:prstGeom prst="leftBrace">
            <a:avLst/>
          </a:prstGeom>
          <a:ln w="76200">
            <a:solidFill>
              <a:srgbClr val="00B05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73CB77B8-75F2-42DA-830D-D6F96A19985A}"/>
              </a:ext>
            </a:extLst>
          </p:cNvPr>
          <p:cNvSpPr/>
          <p:nvPr/>
        </p:nvSpPr>
        <p:spPr>
          <a:xfrm>
            <a:off x="6639232" y="5669801"/>
            <a:ext cx="483927" cy="523220"/>
          </a:xfrm>
          <a:prstGeom prst="leftBrace">
            <a:avLst/>
          </a:prstGeom>
          <a:ln w="76200">
            <a:solidFill>
              <a:srgbClr val="00B05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1E2E3B7-EF5C-4DA3-A652-F751C7C1F84F}"/>
              </a:ext>
            </a:extLst>
          </p:cNvPr>
          <p:cNvCxnSpPr>
            <a:cxnSpLocks/>
            <a:stCxn id="23" idx="4"/>
            <a:endCxn id="44" idx="1"/>
          </p:cNvCxnSpPr>
          <p:nvPr/>
        </p:nvCxnSpPr>
        <p:spPr>
          <a:xfrm rot="16200000" flipH="1">
            <a:off x="4802784" y="4094962"/>
            <a:ext cx="3328443" cy="344453"/>
          </a:xfrm>
          <a:prstGeom prst="bentConnector2">
            <a:avLst/>
          </a:prstGeom>
          <a:ln w="76200">
            <a:solidFill>
              <a:srgbClr val="00B050">
                <a:alpha val="50196"/>
              </a:srgb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78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  <p:bldP spid="30" grpId="0"/>
      <p:bldP spid="31" grpId="0"/>
      <p:bldP spid="32" grpId="0"/>
      <p:bldP spid="13" grpId="0" animBg="1"/>
      <p:bldP spid="23" grpId="0" animBg="1"/>
      <p:bldP spid="24" grpId="0" animBg="1"/>
      <p:bldP spid="27" grpId="0"/>
      <p:bldP spid="28" grpId="0"/>
      <p:bldP spid="35" grpId="0"/>
      <p:bldP spid="22" grpId="0" animBg="1"/>
      <p:bldP spid="44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26169</TotalTime>
  <Words>1363</Words>
  <Application>Microsoft Office PowerPoint</Application>
  <PresentationFormat>Widescreen</PresentationFormat>
  <Paragraphs>290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CSC 211 - Digital Logic Design 211 عال - تصميم المنطق الرقمي   First Term - 1439/1440 Lecture #8</vt:lpstr>
      <vt:lpstr>Administrivia</vt:lpstr>
      <vt:lpstr>Chapter 4: Boolean Algebra ... (... Continuing …)</vt:lpstr>
      <vt:lpstr>Karnaugh Map</vt:lpstr>
      <vt:lpstr>2-, 3-, and 4-Variable Karnaugh Maps</vt:lpstr>
      <vt:lpstr>Cell Adjacency</vt:lpstr>
      <vt:lpstr>SOP Minimization Using Karnaugh Maps</vt:lpstr>
      <vt:lpstr>SOP Minimization Using Karnaugh Maps</vt:lpstr>
      <vt:lpstr>SOP Minimization Using Karnaugh Maps</vt:lpstr>
      <vt:lpstr>SOP Minimization Using Karnaugh Maps</vt:lpstr>
      <vt:lpstr>SOP Minimization Using Karnaugh Maps</vt:lpstr>
      <vt:lpstr>Mapping Directly from a Truth Table</vt:lpstr>
      <vt:lpstr>“Don’t Care” Conditions</vt:lpstr>
      <vt:lpstr>POS Minimization Using Karnaugh Maps</vt:lpstr>
      <vt:lpstr>POS Minimization Using Karnaugh Maps</vt:lpstr>
      <vt:lpstr>POS Minimization Using Karnaugh Maps</vt:lpstr>
      <vt:lpstr>POS Minimization Using Karnaugh Maps</vt:lpstr>
      <vt:lpstr>Conversion: POS  SOP Using Karnaugh Maps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211 - Digital Logic Design 211 عال - تصميم المنطق الرقمي</dc:title>
  <dc:creator>Hazem</dc:creator>
  <cp:lastModifiedBy>Hazem</cp:lastModifiedBy>
  <cp:revision>755</cp:revision>
  <dcterms:created xsi:type="dcterms:W3CDTF">2018-09-06T21:08:39Z</dcterms:created>
  <dcterms:modified xsi:type="dcterms:W3CDTF">2018-11-04T06:31:28Z</dcterms:modified>
</cp:coreProperties>
</file>