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1" r:id="rId1"/>
  </p:sldMasterIdLst>
  <p:notesMasterIdLst>
    <p:notesMasterId r:id="rId18"/>
  </p:notes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9" r:id="rId12"/>
    <p:sldId id="271" r:id="rId13"/>
    <p:sldId id="273" r:id="rId14"/>
    <p:sldId id="272" r:id="rId15"/>
    <p:sldId id="268" r:id="rId16"/>
    <p:sldId id="28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8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319" autoAdjust="0"/>
  </p:normalViewPr>
  <p:slideViewPr>
    <p:cSldViewPr snapToGrid="0">
      <p:cViewPr varScale="1">
        <p:scale>
          <a:sx n="61" d="100"/>
          <a:sy n="61" d="100"/>
        </p:scale>
        <p:origin x="9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83738A-DDA9-409E-879A-2EF15B55005F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54658-B64E-41F4-9609-F50A2D449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72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54658-B64E-41F4-9609-F50A2D4497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366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54658-B64E-41F4-9609-F50A2D44978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86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54658-B64E-41F4-9609-F50A2D44978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000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54658-B64E-41F4-9609-F50A2D44978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12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54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none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36AB1E9-7EC0-4FDC-82ED-C54D3AFC6102}"/>
              </a:ext>
            </a:extLst>
          </p:cNvPr>
          <p:cNvSpPr txBox="1">
            <a:spLocks/>
          </p:cNvSpPr>
          <p:nvPr userDrawn="1"/>
        </p:nvSpPr>
        <p:spPr>
          <a:xfrm>
            <a:off x="218364" y="6459784"/>
            <a:ext cx="3343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b="1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/>
              <a:t>DR. HAZEM SHEHATA</a:t>
            </a:r>
          </a:p>
        </p:txBody>
      </p:sp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BDF5D3B-7CA8-4EC6-BD8F-3EF70E4579B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11523312" y="6400314"/>
            <a:ext cx="673290" cy="463307"/>
          </a:xfrm>
          <a:prstGeom prst="rect">
            <a:avLst/>
          </a:prstGeom>
        </p:spPr>
      </p:pic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0E9BAC3-555F-4F1E-824A-75CEBAAD42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-1428" y="6402229"/>
            <a:ext cx="673290" cy="46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363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91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49F40C5-8309-4608-9A6D-78762D4816D9}"/>
              </a:ext>
            </a:extLst>
          </p:cNvPr>
          <p:cNvSpPr txBox="1">
            <a:spLocks/>
          </p:cNvSpPr>
          <p:nvPr userDrawn="1"/>
        </p:nvSpPr>
        <p:spPr>
          <a:xfrm>
            <a:off x="218364" y="6459784"/>
            <a:ext cx="3343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b="1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/>
              <a:t>DR. HAZEM SHEHATA</a:t>
            </a:r>
          </a:p>
        </p:txBody>
      </p:sp>
      <p:pic>
        <p:nvPicPr>
          <p:cNvPr id="10" name="Picture 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6A88A96-03D0-4EF4-8839-C2D7AA1436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11523312" y="6400314"/>
            <a:ext cx="673290" cy="463307"/>
          </a:xfrm>
          <a:prstGeom prst="rect">
            <a:avLst/>
          </a:prstGeom>
        </p:spPr>
      </p:pic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61630EA-7C72-4C8C-A65D-A566B5C77D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-1428" y="6402229"/>
            <a:ext cx="673290" cy="46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824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79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13956C9-6839-4ADC-A95B-072C7F7B2001}"/>
              </a:ext>
            </a:extLst>
          </p:cNvPr>
          <p:cNvSpPr txBox="1">
            <a:spLocks/>
          </p:cNvSpPr>
          <p:nvPr userDrawn="1"/>
        </p:nvSpPr>
        <p:spPr>
          <a:xfrm>
            <a:off x="218364" y="6459784"/>
            <a:ext cx="3343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b="1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/>
              <a:t>DR. HAZEM SHEHATA</a:t>
            </a:r>
          </a:p>
        </p:txBody>
      </p:sp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53A2C40-857D-41D8-812C-5A087AAD21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11523312" y="6400314"/>
            <a:ext cx="673290" cy="463307"/>
          </a:xfrm>
          <a:prstGeom prst="rect">
            <a:avLst/>
          </a:prstGeom>
        </p:spPr>
      </p:pic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07BEC50-6A8E-4FDB-A81A-5A33F9E58C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-1428" y="6402229"/>
            <a:ext cx="673290" cy="46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273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06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22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62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CS 211 - Digital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FD16964-1B4B-48E3-A749-4F1A51149B3E}"/>
              </a:ext>
            </a:extLst>
          </p:cNvPr>
          <p:cNvSpPr txBox="1">
            <a:spLocks/>
          </p:cNvSpPr>
          <p:nvPr userDrawn="1"/>
        </p:nvSpPr>
        <p:spPr>
          <a:xfrm>
            <a:off x="218364" y="6459784"/>
            <a:ext cx="3343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b="1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/>
              <a:t>DR. HAZEM SHEHATA</a:t>
            </a:r>
          </a:p>
        </p:txBody>
      </p:sp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8BB3A32-8C96-4545-9781-127E8C0176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11523312" y="6400314"/>
            <a:ext cx="673290" cy="463307"/>
          </a:xfrm>
          <a:prstGeom prst="rect">
            <a:avLst/>
          </a:prstGeom>
        </p:spPr>
      </p:pic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B7A2AE4-6119-4FB2-BCC3-C0E880D847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-1428" y="6402229"/>
            <a:ext cx="673290" cy="46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815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CS 211 - Digital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86254C-6433-4F5E-A9CB-9FCC6BE1C13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51F4908-AE00-4A1A-BA5B-AC1012884D14}"/>
              </a:ext>
            </a:extLst>
          </p:cNvPr>
          <p:cNvSpPr txBox="1">
            <a:spLocks/>
          </p:cNvSpPr>
          <p:nvPr userDrawn="1"/>
        </p:nvSpPr>
        <p:spPr>
          <a:xfrm>
            <a:off x="218364" y="6459784"/>
            <a:ext cx="3343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b="1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/>
              <a:t>DR. HAZEM SHEHATA</a:t>
            </a:r>
          </a:p>
        </p:txBody>
      </p:sp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61A969E-733F-4CDF-99B4-53CE2CEFA2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11523312" y="6400314"/>
            <a:ext cx="673290" cy="463307"/>
          </a:xfrm>
          <a:prstGeom prst="rect">
            <a:avLst/>
          </a:prstGeom>
        </p:spPr>
      </p:pic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59ECC04-9CAC-4B7E-A473-47E536B6E4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-1428" y="6402229"/>
            <a:ext cx="673290" cy="46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474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C57D317-E191-40F4-BB9C-02039864D855}"/>
              </a:ext>
            </a:extLst>
          </p:cNvPr>
          <p:cNvSpPr txBox="1">
            <a:spLocks/>
          </p:cNvSpPr>
          <p:nvPr userDrawn="1"/>
        </p:nvSpPr>
        <p:spPr>
          <a:xfrm>
            <a:off x="218364" y="6459784"/>
            <a:ext cx="3343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b="1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/>
              <a:t>DR. HAZEM SHEHATA</a:t>
            </a:r>
          </a:p>
        </p:txBody>
      </p:sp>
    </p:spTree>
    <p:extLst>
      <p:ext uri="{BB962C8B-B14F-4D97-AF65-F5344CB8AC3E}">
        <p14:creationId xmlns:p14="http://schemas.microsoft.com/office/powerpoint/2010/main" val="3451582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CS 211 - Digital Logic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rgbClr val="FFFFFF"/>
                </a:solidFill>
              </a:defRPr>
            </a:lvl1pPr>
          </a:lstStyle>
          <a:p>
            <a:fld id="{1B86254C-6433-4F5E-A9CB-9FCC6BE1C13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809BC2C-49F4-497E-B3BD-76670E3EA2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11523312" y="6400314"/>
            <a:ext cx="673290" cy="463307"/>
          </a:xfrm>
          <a:prstGeom prst="rect">
            <a:avLst/>
          </a:prstGeom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ACCBD57-F04D-42B2-80DC-AD8461E975E6}"/>
              </a:ext>
            </a:extLst>
          </p:cNvPr>
          <p:cNvSpPr txBox="1">
            <a:spLocks/>
          </p:cNvSpPr>
          <p:nvPr userDrawn="1"/>
        </p:nvSpPr>
        <p:spPr>
          <a:xfrm>
            <a:off x="218364" y="6459784"/>
            <a:ext cx="3343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b="1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/>
              <a:t>DR. HAZEM SHEHATA</a:t>
            </a:r>
          </a:p>
        </p:txBody>
      </p:sp>
      <p:pic>
        <p:nvPicPr>
          <p:cNvPr id="13" name="Picture 1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D6684ED-319A-4AC5-8533-95D6C48C75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-1428" y="6402229"/>
            <a:ext cx="673290" cy="46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63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Ø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catalogue.pearsoned.co.uk/educator/product/Digital-Fundamentals-Pearson-New-International-Edition-10E/9781292025629.pag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ourceforge.net/projects/cedarlogic/files/latest/downloa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FBFF947-0568-41C8-9D1F-B98750138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146F29-E510-4DB4-B56B-1A8766645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581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FDA1FA-3541-46E6-83FF-BDDA692BB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5339824" y="0"/>
            <a:ext cx="68583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636234-6960-4E51-9A45-33B019E22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1344" y="758952"/>
            <a:ext cx="5542398" cy="3566160"/>
          </a:xfrm>
        </p:spPr>
        <p:txBody>
          <a:bodyPr>
            <a:normAutofit/>
          </a:bodyPr>
          <a:lstStyle/>
          <a:p>
            <a:pPr rtl="1"/>
            <a:r>
              <a:rPr lang="en-US" sz="3800" dirty="0">
                <a:solidFill>
                  <a:srgbClr val="FFFFFF"/>
                </a:solidFill>
              </a:rPr>
              <a:t>CS 211 - Digital Logic Design</a:t>
            </a:r>
            <a:br>
              <a:rPr lang="en-US" sz="3800" dirty="0">
                <a:solidFill>
                  <a:srgbClr val="FFFFFF"/>
                </a:solidFill>
              </a:rPr>
            </a:br>
            <a:r>
              <a:rPr lang="en-US" sz="3800" dirty="0">
                <a:solidFill>
                  <a:srgbClr val="FFFFFF"/>
                </a:solidFill>
              </a:rPr>
              <a:t>211</a:t>
            </a:r>
            <a:r>
              <a:rPr lang="ar-EG" sz="3800" dirty="0">
                <a:solidFill>
                  <a:srgbClr val="FFFFFF"/>
                </a:solidFill>
              </a:rPr>
              <a:t> عال - تصميم المنطق الرقمي</a:t>
            </a:r>
            <a:br>
              <a:rPr lang="ar-EG" sz="3800" dirty="0">
                <a:solidFill>
                  <a:srgbClr val="FFFFFF"/>
                </a:solidFill>
              </a:rPr>
            </a:br>
            <a:br>
              <a:rPr lang="en-US" sz="3800" dirty="0">
                <a:solidFill>
                  <a:srgbClr val="FFFFFF"/>
                </a:solidFill>
              </a:rPr>
            </a:br>
            <a:br>
              <a:rPr lang="en-US" sz="38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First Term - 1439/1440</a:t>
            </a:r>
            <a:br>
              <a:rPr lang="ar-EG" sz="3800" dirty="0">
                <a:solidFill>
                  <a:srgbClr val="FFFFFF"/>
                </a:solidFill>
              </a:rPr>
            </a:br>
            <a:r>
              <a:rPr lang="en-US" sz="4000" b="1" dirty="0">
                <a:solidFill>
                  <a:srgbClr val="FFFFFF"/>
                </a:solidFill>
              </a:rPr>
              <a:t>Lecture #1</a:t>
            </a:r>
            <a:endParaRPr lang="en-US" sz="3800" b="1" dirty="0">
              <a:solidFill>
                <a:srgbClr val="FFFFFF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40FED14-9745-4EB4-9B1C-A0AC596BAE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1343" y="4455619"/>
            <a:ext cx="5542399" cy="142490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Dr. Hazem Ibrahim Shehata</a:t>
            </a:r>
          </a:p>
          <a:p>
            <a:r>
              <a:rPr lang="en-US" sz="2000" dirty="0">
                <a:solidFill>
                  <a:schemeClr val="bg2"/>
                </a:solidFill>
              </a:rPr>
              <a:t>Assistant Professor</a:t>
            </a:r>
          </a:p>
          <a:p>
            <a:r>
              <a:rPr lang="en-US" sz="1500" dirty="0">
                <a:solidFill>
                  <a:schemeClr val="bg2"/>
                </a:solidFill>
              </a:rPr>
              <a:t>College of Computing and Information Technology</a:t>
            </a:r>
          </a:p>
          <a:p>
            <a:endParaRPr lang="en-US" sz="1500" dirty="0">
              <a:solidFill>
                <a:schemeClr val="bg2"/>
              </a:solidFill>
            </a:endParaRPr>
          </a:p>
        </p:txBody>
      </p:sp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FAA4334-A43F-46D9-83A4-C086A46E6C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11" t="5952" r="10875" b="327"/>
          <a:stretch/>
        </p:blipFill>
        <p:spPr>
          <a:xfrm>
            <a:off x="1091490" y="1019665"/>
            <a:ext cx="3167924" cy="2632272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E6A7830-4B1A-416E-8782-4D0DC1F29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61343" y="4343400"/>
            <a:ext cx="5202616" cy="0"/>
          </a:xfrm>
          <a:prstGeom prst="line">
            <a:avLst/>
          </a:prstGeom>
          <a:ln w="6350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Image result for logic gates 3d">
            <a:extLst>
              <a:ext uri="{FF2B5EF4-FFF2-40B4-BE49-F238E27FC236}">
                <a16:creationId xmlns:a16="http://schemas.microsoft.com/office/drawing/2014/main" id="{BB1AC96F-45C9-4C89-84F2-D68F62786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7892" y="3775790"/>
            <a:ext cx="3275120" cy="245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6578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B410-4527-484E-95C6-41D8C37F2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B4E85-C70C-4613-B13A-966D97AA7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Digital systems use binary number system.</a:t>
            </a:r>
          </a:p>
          <a:p>
            <a:r>
              <a:rPr lang="en-US" dirty="0"/>
              <a:t>Radix/base of system is 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Two</a:t>
            </a:r>
            <a:r>
              <a:rPr lang="en-US" dirty="0"/>
              <a:t> possible values for each binary digit (know as </a:t>
            </a:r>
            <a:r>
              <a:rPr lang="en-US" dirty="0">
                <a:solidFill>
                  <a:srgbClr val="FF0000"/>
                </a:solidFill>
              </a:rPr>
              <a:t>bit</a:t>
            </a:r>
            <a:r>
              <a:rPr lang="en-US" dirty="0"/>
              <a:t>): 0 or 1.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Example</a:t>
            </a:r>
            <a:r>
              <a:rPr lang="en-US" dirty="0"/>
              <a:t>: The number 10010.001</a:t>
            </a:r>
            <a:r>
              <a:rPr lang="en-US" baseline="-25000" dirty="0"/>
              <a:t>2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Note</a:t>
            </a:r>
            <a:r>
              <a:rPr lang="en-US" dirty="0"/>
              <a:t>: Values 0 and 1 can be easily represented in hardware using 2 distinct voltage values: low (e.g., 0 volt) and high (e.g., 5 volt)!</a:t>
            </a:r>
          </a:p>
          <a:p>
            <a:r>
              <a:rPr lang="en-US" dirty="0"/>
              <a:t>Column weights of decimal numbers are </a:t>
            </a:r>
            <a:r>
              <a:rPr lang="en-US" dirty="0">
                <a:solidFill>
                  <a:srgbClr val="FF0000"/>
                </a:solidFill>
              </a:rPr>
              <a:t>powers of 2</a:t>
            </a:r>
            <a:r>
              <a:rPr lang="en-US" dirty="0"/>
              <a:t>:</a:t>
            </a:r>
          </a:p>
          <a:p>
            <a:pPr marL="201168" lvl="1" indent="0" algn="ctr">
              <a:buNone/>
            </a:pPr>
            <a:r>
              <a:rPr lang="en-US" altLang="en-US" dirty="0"/>
              <a:t>… 2</a:t>
            </a:r>
            <a:r>
              <a:rPr lang="en-US" altLang="en-US" baseline="30000" dirty="0"/>
              <a:t>3</a:t>
            </a:r>
            <a:r>
              <a:rPr lang="en-US" altLang="en-US" dirty="0"/>
              <a:t> 2</a:t>
            </a:r>
            <a:r>
              <a:rPr lang="en-US" altLang="en-US" baseline="30000" dirty="0"/>
              <a:t>2</a:t>
            </a:r>
            <a:r>
              <a:rPr lang="en-US" altLang="en-US" dirty="0"/>
              <a:t> 2</a:t>
            </a:r>
            <a:r>
              <a:rPr lang="en-US" altLang="en-US" baseline="30000" dirty="0"/>
              <a:t>1</a:t>
            </a:r>
            <a:r>
              <a:rPr lang="en-US" altLang="en-US" dirty="0"/>
              <a:t> 2</a:t>
            </a:r>
            <a:r>
              <a:rPr lang="en-US" altLang="en-US" baseline="30000" dirty="0"/>
              <a:t>0</a:t>
            </a:r>
            <a:r>
              <a:rPr lang="en-US" altLang="en-US" b="1" dirty="0"/>
              <a:t>. </a:t>
            </a:r>
            <a:r>
              <a:rPr lang="en-US" altLang="en-US" dirty="0"/>
              <a:t>2</a:t>
            </a:r>
            <a:r>
              <a:rPr lang="en-US" altLang="en-US" baseline="30000" dirty="0"/>
              <a:t>-1</a:t>
            </a:r>
            <a:r>
              <a:rPr lang="en-US" altLang="en-US" dirty="0"/>
              <a:t> 2</a:t>
            </a:r>
            <a:r>
              <a:rPr lang="en-US" altLang="en-US" baseline="30000" dirty="0"/>
              <a:t>-2</a:t>
            </a:r>
            <a:r>
              <a:rPr lang="en-US" altLang="en-US" dirty="0"/>
              <a:t> 2</a:t>
            </a:r>
            <a:r>
              <a:rPr lang="en-US" altLang="en-US" baseline="30000" dirty="0"/>
              <a:t>-3</a:t>
            </a:r>
            <a:r>
              <a:rPr lang="en-US" altLang="en-US" dirty="0"/>
              <a:t> 2</a:t>
            </a:r>
            <a:r>
              <a:rPr lang="en-US" altLang="en-US" baseline="30000" dirty="0"/>
              <a:t>-4</a:t>
            </a:r>
            <a:r>
              <a:rPr lang="en-US" altLang="en-US" dirty="0"/>
              <a:t> 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B95119-8F4D-4D01-8DDC-C3FFD7F1A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1FA662-04F0-4419-A5CB-35CD1ADBA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10</a:t>
            </a:fld>
            <a:endParaRPr lang="en-US"/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66931D6D-DABA-45C1-9432-F6B524A121B2}"/>
              </a:ext>
            </a:extLst>
          </p:cNvPr>
          <p:cNvSpPr/>
          <p:nvPr/>
        </p:nvSpPr>
        <p:spPr>
          <a:xfrm>
            <a:off x="7031421" y="5869094"/>
            <a:ext cx="1844566" cy="412064"/>
          </a:xfrm>
          <a:prstGeom prst="borderCallout1">
            <a:avLst>
              <a:gd name="adj1" fmla="val 45241"/>
              <a:gd name="adj2" fmla="val 898"/>
              <a:gd name="adj3" fmla="val -36145"/>
              <a:gd name="adj4" fmla="val -48666"/>
            </a:avLst>
          </a:prstGeom>
          <a:ln w="38100">
            <a:headEnd type="none" w="med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Binary Point</a:t>
            </a:r>
          </a:p>
        </p:txBody>
      </p:sp>
    </p:spTree>
    <p:extLst>
      <p:ext uri="{BB962C8B-B14F-4D97-AF65-F5344CB8AC3E}">
        <p14:creationId xmlns:p14="http://schemas.microsoft.com/office/powerpoint/2010/main" val="265927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543C0C6-7366-4E7E-819A-FDAED2565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Conversion: </a:t>
            </a:r>
            <a:r>
              <a:rPr lang="en-US" dirty="0"/>
              <a:t>Binary </a:t>
            </a:r>
            <a:r>
              <a:rPr lang="en-US" dirty="0">
                <a:sym typeface="Wingdings" panose="05000000000000000000" pitchFamily="2" charset="2"/>
              </a:rPr>
              <a:t> Decimal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A9ED71D-36C1-4031-8F64-3B072B0D9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59816"/>
          </a:xfrm>
        </p:spPr>
        <p:txBody>
          <a:bodyPr>
            <a:normAutofit/>
          </a:bodyPr>
          <a:lstStyle/>
          <a:p>
            <a:r>
              <a:rPr lang="en-US" dirty="0"/>
              <a:t>Method: </a:t>
            </a:r>
            <a:r>
              <a:rPr lang="en-US" dirty="0">
                <a:solidFill>
                  <a:srgbClr val="FF0000"/>
                </a:solidFill>
              </a:rPr>
              <a:t>Sum of weights</a:t>
            </a:r>
            <a:r>
              <a:rPr lang="en-US" dirty="0"/>
              <a:t> (Add column values of all of bits that are 1 and discard all of bits that are 0).</a:t>
            </a:r>
          </a:p>
          <a:p>
            <a:r>
              <a:rPr lang="en-US" dirty="0">
                <a:solidFill>
                  <a:srgbClr val="00B050"/>
                </a:solidFill>
              </a:rPr>
              <a:t>Example</a:t>
            </a:r>
            <a:r>
              <a:rPr lang="en-US" dirty="0"/>
              <a:t>: </a:t>
            </a:r>
            <a:r>
              <a:rPr lang="en-US" altLang="en-US" dirty="0"/>
              <a:t>Convert 100101.01</a:t>
            </a:r>
            <a:r>
              <a:rPr lang="en-US" altLang="en-US" baseline="-25000" dirty="0"/>
              <a:t>2</a:t>
            </a:r>
            <a:r>
              <a:rPr lang="en-US" altLang="en-US" dirty="0"/>
              <a:t> to decimal.</a:t>
            </a:r>
          </a:p>
          <a:p>
            <a:r>
              <a:rPr lang="en-US" dirty="0">
                <a:solidFill>
                  <a:srgbClr val="00B050"/>
                </a:solidFill>
              </a:rPr>
              <a:t>Solution</a:t>
            </a:r>
            <a:r>
              <a:rPr lang="en-US" dirty="0"/>
              <a:t>: Write column weights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Add weights that correspond to 1’s.</a:t>
            </a:r>
          </a:p>
          <a:p>
            <a:pPr marL="201168" lvl="1" indent="0">
              <a:buNone/>
            </a:pPr>
            <a:r>
              <a:rPr lang="en-US" altLang="en-US" dirty="0">
                <a:solidFill>
                  <a:srgbClr val="FF0000"/>
                </a:solidFill>
              </a:rPr>
              <a:t> 2</a:t>
            </a:r>
            <a:r>
              <a:rPr lang="en-US" altLang="en-US" baseline="30000" dirty="0">
                <a:solidFill>
                  <a:srgbClr val="FF0000"/>
                </a:solidFill>
              </a:rPr>
              <a:t>5</a:t>
            </a:r>
            <a:r>
              <a:rPr lang="en-US" altLang="en-US" dirty="0">
                <a:solidFill>
                  <a:srgbClr val="FF0000"/>
                </a:solidFill>
              </a:rPr>
              <a:t>    2</a:t>
            </a:r>
            <a:r>
              <a:rPr lang="en-US" altLang="en-US" baseline="30000" dirty="0">
                <a:solidFill>
                  <a:srgbClr val="FF0000"/>
                </a:solidFill>
              </a:rPr>
              <a:t>4</a:t>
            </a:r>
            <a:r>
              <a:rPr lang="en-US" altLang="en-US" dirty="0">
                <a:solidFill>
                  <a:srgbClr val="FF0000"/>
                </a:solidFill>
              </a:rPr>
              <a:t>   2</a:t>
            </a:r>
            <a:r>
              <a:rPr lang="en-US" altLang="en-US" baseline="30000" dirty="0">
                <a:solidFill>
                  <a:srgbClr val="FF0000"/>
                </a:solidFill>
              </a:rPr>
              <a:t>3</a:t>
            </a:r>
            <a:r>
              <a:rPr lang="en-US" altLang="en-US" dirty="0">
                <a:solidFill>
                  <a:srgbClr val="FF0000"/>
                </a:solidFill>
              </a:rPr>
              <a:t>   2</a:t>
            </a:r>
            <a:r>
              <a:rPr lang="en-US" altLang="en-US" baseline="30000" dirty="0">
                <a:solidFill>
                  <a:srgbClr val="FF0000"/>
                </a:solidFill>
              </a:rPr>
              <a:t>2</a:t>
            </a:r>
            <a:r>
              <a:rPr lang="en-US" altLang="en-US" dirty="0">
                <a:solidFill>
                  <a:srgbClr val="FF0000"/>
                </a:solidFill>
              </a:rPr>
              <a:t>   2</a:t>
            </a:r>
            <a:r>
              <a:rPr lang="en-US" altLang="en-US" baseline="30000" dirty="0">
                <a:solidFill>
                  <a:srgbClr val="FF0000"/>
                </a:solidFill>
              </a:rPr>
              <a:t>1</a:t>
            </a:r>
            <a:r>
              <a:rPr lang="en-US" altLang="en-US" dirty="0">
                <a:solidFill>
                  <a:srgbClr val="FF0000"/>
                </a:solidFill>
              </a:rPr>
              <a:t>   2</a:t>
            </a:r>
            <a:r>
              <a:rPr lang="en-US" altLang="en-US" baseline="30000" dirty="0">
                <a:solidFill>
                  <a:srgbClr val="FF0000"/>
                </a:solidFill>
              </a:rPr>
              <a:t>0    </a:t>
            </a:r>
            <a:r>
              <a:rPr lang="en-US" altLang="en-US" dirty="0">
                <a:solidFill>
                  <a:srgbClr val="FF0000"/>
                </a:solidFill>
              </a:rPr>
              <a:t>.   2</a:t>
            </a:r>
            <a:r>
              <a:rPr lang="en-US" altLang="en-US" baseline="30000" dirty="0">
                <a:solidFill>
                  <a:srgbClr val="FF0000"/>
                </a:solidFill>
              </a:rPr>
              <a:t>-1</a:t>
            </a:r>
            <a:r>
              <a:rPr lang="en-US" altLang="en-US" dirty="0">
                <a:solidFill>
                  <a:srgbClr val="FF0000"/>
                </a:solidFill>
              </a:rPr>
              <a:t>   2</a:t>
            </a:r>
            <a:r>
              <a:rPr lang="en-US" altLang="en-US" baseline="30000" dirty="0">
                <a:solidFill>
                  <a:srgbClr val="FF0000"/>
                </a:solidFill>
              </a:rPr>
              <a:t>-2</a:t>
            </a:r>
          </a:p>
          <a:p>
            <a:pPr marL="201168" lvl="1" indent="0">
              <a:buNone/>
            </a:pPr>
            <a:r>
              <a:rPr lang="en-US" altLang="en-US" dirty="0"/>
              <a:t>32   16    8    4     2    1    .   ½     ¼ </a:t>
            </a:r>
          </a:p>
          <a:p>
            <a:pPr marL="201168" lvl="1" indent="0">
              <a:buNone/>
            </a:pPr>
            <a:r>
              <a:rPr lang="en-US" altLang="en-US" dirty="0"/>
              <a:t> 1     0     0     1     0    1    .   0      1 </a:t>
            </a:r>
          </a:p>
          <a:p>
            <a:pPr marL="201168" lvl="1" indent="0">
              <a:buNone/>
            </a:pPr>
            <a:r>
              <a:rPr lang="en-US" altLang="en-US" dirty="0"/>
              <a:t>32                +4         +1               +¼    =   </a:t>
            </a:r>
            <a:r>
              <a:rPr lang="en-US" altLang="en-US" dirty="0">
                <a:solidFill>
                  <a:srgbClr val="FF0000"/>
                </a:solidFill>
              </a:rPr>
              <a:t>37.25</a:t>
            </a:r>
            <a:r>
              <a:rPr lang="en-US" altLang="en-US" baseline="-2500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38976-78D5-4AFB-9FF8-3A7601A7C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42773-3A9F-44E9-A76C-BEB3944F2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2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131E0-109A-4340-8F86-34870027E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Conversion: Decimal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Binary (Integer)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8DB90-315F-4ED5-8B7C-99FCDD68B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 #1: </a:t>
            </a:r>
            <a:r>
              <a:rPr lang="en-US" dirty="0">
                <a:solidFill>
                  <a:srgbClr val="FF0000"/>
                </a:solidFill>
              </a:rPr>
              <a:t>Reverse sum-of-weights</a:t>
            </a:r>
            <a:r>
              <a:rPr lang="en-US" dirty="0"/>
              <a:t> (Write down column weights and place 1’s in columns that sum to decimal num.)</a:t>
            </a:r>
          </a:p>
          <a:p>
            <a:r>
              <a:rPr lang="en-US" dirty="0">
                <a:solidFill>
                  <a:srgbClr val="00B050"/>
                </a:solidFill>
              </a:rPr>
              <a:t>Example</a:t>
            </a:r>
            <a:r>
              <a:rPr lang="en-US" dirty="0"/>
              <a:t>: </a:t>
            </a:r>
            <a:r>
              <a:rPr lang="en-US" altLang="en-US" dirty="0"/>
              <a:t>Convert 49</a:t>
            </a:r>
            <a:r>
              <a:rPr lang="en-US" altLang="en-US" baseline="-25000" dirty="0"/>
              <a:t>10</a:t>
            </a:r>
            <a:r>
              <a:rPr lang="en-US" altLang="en-US" dirty="0"/>
              <a:t> to binary.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Solution</a:t>
            </a:r>
            <a:r>
              <a:rPr lang="en-US" dirty="0"/>
              <a:t>: </a:t>
            </a:r>
            <a:r>
              <a:rPr lang="en-US" altLang="en-US" dirty="0"/>
              <a:t>Write down column weights until the last number is larger than the one you want to convert.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 2</a:t>
            </a:r>
            <a:r>
              <a:rPr lang="en-US" altLang="en-US" baseline="30000" dirty="0">
                <a:solidFill>
                  <a:srgbClr val="FF0000"/>
                </a:solidFill>
              </a:rPr>
              <a:t>6</a:t>
            </a:r>
            <a:r>
              <a:rPr lang="en-US" altLang="en-US" dirty="0">
                <a:solidFill>
                  <a:srgbClr val="FF0000"/>
                </a:solidFill>
              </a:rPr>
              <a:t>   2</a:t>
            </a:r>
            <a:r>
              <a:rPr lang="en-US" altLang="en-US" baseline="30000" dirty="0">
                <a:solidFill>
                  <a:srgbClr val="FF0000"/>
                </a:solidFill>
              </a:rPr>
              <a:t>5</a:t>
            </a:r>
            <a:r>
              <a:rPr lang="en-US" altLang="en-US" dirty="0">
                <a:solidFill>
                  <a:srgbClr val="FF0000"/>
                </a:solidFill>
              </a:rPr>
              <a:t>   2</a:t>
            </a:r>
            <a:r>
              <a:rPr lang="en-US" altLang="en-US" baseline="30000" dirty="0">
                <a:solidFill>
                  <a:srgbClr val="FF0000"/>
                </a:solidFill>
              </a:rPr>
              <a:t>4</a:t>
            </a:r>
            <a:r>
              <a:rPr lang="en-US" altLang="en-US" dirty="0">
                <a:solidFill>
                  <a:srgbClr val="FF0000"/>
                </a:solidFill>
              </a:rPr>
              <a:t>   2</a:t>
            </a:r>
            <a:r>
              <a:rPr lang="en-US" altLang="en-US" baseline="30000" dirty="0">
                <a:solidFill>
                  <a:srgbClr val="FF0000"/>
                </a:solidFill>
              </a:rPr>
              <a:t>3</a:t>
            </a:r>
            <a:r>
              <a:rPr lang="en-US" altLang="en-US" dirty="0">
                <a:solidFill>
                  <a:srgbClr val="FF0000"/>
                </a:solidFill>
              </a:rPr>
              <a:t>   2</a:t>
            </a:r>
            <a:r>
              <a:rPr lang="en-US" altLang="en-US" baseline="30000" dirty="0">
                <a:solidFill>
                  <a:srgbClr val="FF0000"/>
                </a:solidFill>
              </a:rPr>
              <a:t>2</a:t>
            </a:r>
            <a:r>
              <a:rPr lang="en-US" altLang="en-US" dirty="0">
                <a:solidFill>
                  <a:srgbClr val="FF0000"/>
                </a:solidFill>
              </a:rPr>
              <a:t>   2</a:t>
            </a:r>
            <a:r>
              <a:rPr lang="en-US" altLang="en-US" baseline="30000" dirty="0">
                <a:solidFill>
                  <a:srgbClr val="FF0000"/>
                </a:solidFill>
              </a:rPr>
              <a:t>1</a:t>
            </a:r>
            <a:r>
              <a:rPr lang="en-US" altLang="en-US" dirty="0">
                <a:solidFill>
                  <a:srgbClr val="FF0000"/>
                </a:solidFill>
              </a:rPr>
              <a:t>   2</a:t>
            </a:r>
            <a:r>
              <a:rPr lang="en-US" altLang="en-US" baseline="30000" dirty="0">
                <a:solidFill>
                  <a:srgbClr val="FF0000"/>
                </a:solidFill>
              </a:rPr>
              <a:t>0</a:t>
            </a:r>
          </a:p>
          <a:p>
            <a:pPr lvl="1"/>
            <a:r>
              <a:rPr lang="en-US" altLang="en-US" dirty="0"/>
              <a:t>64  32  16    8    4     2     1</a:t>
            </a:r>
          </a:p>
          <a:p>
            <a:pPr lvl="1"/>
            <a:r>
              <a:rPr lang="en-US" dirty="0"/>
              <a:t> 0    1     1     0    0     0     1  </a:t>
            </a:r>
            <a:r>
              <a:rPr lang="en-US" dirty="0">
                <a:sym typeface="Wingdings" panose="05000000000000000000" pitchFamily="2" charset="2"/>
              </a:rPr>
              <a:t>=  </a:t>
            </a:r>
            <a:r>
              <a:rPr lang="en-US" dirty="0"/>
              <a:t>110001</a:t>
            </a:r>
            <a:r>
              <a:rPr lang="en-US" baseline="-25000" dirty="0"/>
              <a:t>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A26BE-2C0F-41F9-B692-C57A57205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71DCE8-2052-4BE9-BCCC-B605C415A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453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131E0-109A-4340-8F86-34870027E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Conversion: Decimal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Binary (Integer)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8DB90-315F-4ED5-8B7C-99FCDD68B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 #2: </a:t>
            </a:r>
            <a:r>
              <a:rPr lang="en-US" dirty="0">
                <a:solidFill>
                  <a:srgbClr val="FF0000"/>
                </a:solidFill>
              </a:rPr>
              <a:t>Repeated division-by-2</a:t>
            </a:r>
            <a:r>
              <a:rPr lang="en-US" dirty="0"/>
              <a:t> (divide decimal num. by 2 until </a:t>
            </a:r>
            <a:r>
              <a:rPr lang="en-US" dirty="0">
                <a:solidFill>
                  <a:srgbClr val="0070C0"/>
                </a:solidFill>
              </a:rPr>
              <a:t>quotient</a:t>
            </a:r>
            <a:r>
              <a:rPr lang="en-US" dirty="0"/>
              <a:t> is 0. </a:t>
            </a:r>
            <a:r>
              <a:rPr lang="en-US" dirty="0">
                <a:solidFill>
                  <a:schemeClr val="accent1"/>
                </a:solidFill>
              </a:rPr>
              <a:t>Remainders</a:t>
            </a:r>
            <a:r>
              <a:rPr lang="en-US" dirty="0"/>
              <a:t> form binary num.)</a:t>
            </a:r>
          </a:p>
          <a:p>
            <a:r>
              <a:rPr lang="en-US" dirty="0">
                <a:solidFill>
                  <a:srgbClr val="00B050"/>
                </a:solidFill>
              </a:rPr>
              <a:t>Example</a:t>
            </a:r>
            <a:r>
              <a:rPr lang="en-US" dirty="0"/>
              <a:t>: </a:t>
            </a:r>
            <a:r>
              <a:rPr lang="en-US" altLang="en-US" dirty="0"/>
              <a:t>Convert 12</a:t>
            </a:r>
            <a:r>
              <a:rPr lang="en-US" altLang="en-US" baseline="-25000" dirty="0"/>
              <a:t>10</a:t>
            </a:r>
            <a:r>
              <a:rPr lang="en-US" altLang="en-US" dirty="0"/>
              <a:t> to binary.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Solution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12 </a:t>
            </a:r>
            <a:r>
              <a:rPr lang="en-US" altLang="en-US" dirty="0"/>
              <a:t>÷</a:t>
            </a:r>
            <a:r>
              <a:rPr lang="en-US" dirty="0"/>
              <a:t> 2	=	</a:t>
            </a:r>
            <a:r>
              <a:rPr lang="en-US" dirty="0">
                <a:solidFill>
                  <a:srgbClr val="0070C0"/>
                </a:solidFill>
              </a:rPr>
              <a:t>6</a:t>
            </a:r>
            <a:r>
              <a:rPr lang="en-US" dirty="0"/>
              <a:t>	0</a:t>
            </a:r>
          </a:p>
          <a:p>
            <a:pPr lvl="1"/>
            <a:r>
              <a:rPr lang="en-US" altLang="en-US" dirty="0">
                <a:solidFill>
                  <a:srgbClr val="0070C0"/>
                </a:solidFill>
              </a:rPr>
              <a:t>6 </a:t>
            </a:r>
            <a:r>
              <a:rPr lang="en-US" altLang="en-US" dirty="0"/>
              <a:t>÷ 2   	= 	</a:t>
            </a:r>
            <a:r>
              <a:rPr lang="en-US" altLang="en-US" dirty="0">
                <a:solidFill>
                  <a:srgbClr val="0070C0"/>
                </a:solidFill>
              </a:rPr>
              <a:t>3</a:t>
            </a:r>
            <a:r>
              <a:rPr lang="en-US" altLang="en-US" dirty="0"/>
              <a:t>	0</a:t>
            </a:r>
          </a:p>
          <a:p>
            <a:pPr lvl="1"/>
            <a:r>
              <a:rPr lang="en-US" altLang="en-US" dirty="0">
                <a:solidFill>
                  <a:srgbClr val="0070C0"/>
                </a:solidFill>
              </a:rPr>
              <a:t>3 </a:t>
            </a:r>
            <a:r>
              <a:rPr lang="en-US" altLang="en-US" dirty="0"/>
              <a:t>÷ 2   	= 	</a:t>
            </a:r>
            <a:r>
              <a:rPr lang="en-US" altLang="en-US" dirty="0">
                <a:solidFill>
                  <a:srgbClr val="0070C0"/>
                </a:solidFill>
              </a:rPr>
              <a:t>1</a:t>
            </a:r>
            <a:r>
              <a:rPr lang="en-US" altLang="en-US" dirty="0"/>
              <a:t>	1</a:t>
            </a:r>
          </a:p>
          <a:p>
            <a:pPr lvl="1"/>
            <a:r>
              <a:rPr lang="en-US" altLang="en-US" dirty="0">
                <a:solidFill>
                  <a:srgbClr val="0070C0"/>
                </a:solidFill>
              </a:rPr>
              <a:t>1 </a:t>
            </a:r>
            <a:r>
              <a:rPr lang="en-US" altLang="en-US" dirty="0"/>
              <a:t>÷ 2   	=	</a:t>
            </a:r>
            <a:r>
              <a:rPr lang="en-US" altLang="en-US" dirty="0">
                <a:solidFill>
                  <a:srgbClr val="FF0000"/>
                </a:solidFill>
              </a:rPr>
              <a:t>0</a:t>
            </a:r>
            <a:r>
              <a:rPr lang="en-US" altLang="en-US" dirty="0"/>
              <a:t>   	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A26BE-2C0F-41F9-B692-C57A57205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71DCE8-2052-4BE9-BCCC-B605C415A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13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570D00-4DAC-480B-A9A8-0002999B7BAB}"/>
              </a:ext>
            </a:extLst>
          </p:cNvPr>
          <p:cNvSpPr/>
          <p:nvPr/>
        </p:nvSpPr>
        <p:spPr>
          <a:xfrm>
            <a:off x="4666588" y="4069119"/>
            <a:ext cx="378373" cy="343611"/>
          </a:xfrm>
          <a:prstGeom prst="rect">
            <a:avLst/>
          </a:prstGeom>
          <a:solidFill>
            <a:srgbClr val="E4831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D2589F7-887C-48E4-BEB1-F3CB18F6F4FF}"/>
              </a:ext>
            </a:extLst>
          </p:cNvPr>
          <p:cNvSpPr/>
          <p:nvPr/>
        </p:nvSpPr>
        <p:spPr>
          <a:xfrm>
            <a:off x="4666587" y="4521103"/>
            <a:ext cx="378373" cy="343611"/>
          </a:xfrm>
          <a:prstGeom prst="rect">
            <a:avLst/>
          </a:prstGeom>
          <a:solidFill>
            <a:srgbClr val="E4831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95FDBAC-291C-4A3C-A2EA-E5000A9E2713}"/>
              </a:ext>
            </a:extLst>
          </p:cNvPr>
          <p:cNvSpPr/>
          <p:nvPr/>
        </p:nvSpPr>
        <p:spPr>
          <a:xfrm>
            <a:off x="4666587" y="4976842"/>
            <a:ext cx="378373" cy="343611"/>
          </a:xfrm>
          <a:prstGeom prst="rect">
            <a:avLst/>
          </a:prstGeom>
          <a:solidFill>
            <a:srgbClr val="E4831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64DB143-A97B-4087-B91F-E54CFA0B3F5A}"/>
              </a:ext>
            </a:extLst>
          </p:cNvPr>
          <p:cNvSpPr/>
          <p:nvPr/>
        </p:nvSpPr>
        <p:spPr>
          <a:xfrm>
            <a:off x="4666586" y="5432581"/>
            <a:ext cx="378373" cy="343611"/>
          </a:xfrm>
          <a:prstGeom prst="rect">
            <a:avLst/>
          </a:prstGeom>
          <a:solidFill>
            <a:srgbClr val="E4831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F820788-D61F-444F-B80A-3C0ED87DCD92}"/>
              </a:ext>
            </a:extLst>
          </p:cNvPr>
          <p:cNvSpPr/>
          <p:nvPr/>
        </p:nvSpPr>
        <p:spPr>
          <a:xfrm>
            <a:off x="5213126" y="5869097"/>
            <a:ext cx="378373" cy="343611"/>
          </a:xfrm>
          <a:prstGeom prst="rect">
            <a:avLst/>
          </a:prstGeom>
          <a:solidFill>
            <a:srgbClr val="E4831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9C8D3F3-EEED-43E9-843C-059D49B3D4B2}"/>
              </a:ext>
            </a:extLst>
          </p:cNvPr>
          <p:cNvSpPr/>
          <p:nvPr/>
        </p:nvSpPr>
        <p:spPr>
          <a:xfrm>
            <a:off x="5728133" y="5869096"/>
            <a:ext cx="378373" cy="343611"/>
          </a:xfrm>
          <a:prstGeom prst="rect">
            <a:avLst/>
          </a:prstGeom>
          <a:solidFill>
            <a:srgbClr val="E4831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243886B-0C60-435C-ADC1-B3DD62CE104E}"/>
              </a:ext>
            </a:extLst>
          </p:cNvPr>
          <p:cNvSpPr/>
          <p:nvPr/>
        </p:nvSpPr>
        <p:spPr>
          <a:xfrm>
            <a:off x="6248390" y="5869095"/>
            <a:ext cx="378373" cy="343611"/>
          </a:xfrm>
          <a:prstGeom prst="rect">
            <a:avLst/>
          </a:prstGeom>
          <a:solidFill>
            <a:srgbClr val="E4831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C1BB3A4-3188-4797-8EF6-77DF2E3CE0B9}"/>
              </a:ext>
            </a:extLst>
          </p:cNvPr>
          <p:cNvSpPr/>
          <p:nvPr/>
        </p:nvSpPr>
        <p:spPr>
          <a:xfrm>
            <a:off x="6763397" y="5869094"/>
            <a:ext cx="378373" cy="343611"/>
          </a:xfrm>
          <a:prstGeom prst="rect">
            <a:avLst/>
          </a:prstGeom>
          <a:solidFill>
            <a:srgbClr val="E4831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634E87D7-736F-48BB-AC04-0A9355633633}"/>
              </a:ext>
            </a:extLst>
          </p:cNvPr>
          <p:cNvCxnSpPr>
            <a:cxnSpLocks/>
            <a:stCxn id="7" idx="3"/>
            <a:endCxn id="35" idx="0"/>
          </p:cNvCxnSpPr>
          <p:nvPr/>
        </p:nvCxnSpPr>
        <p:spPr>
          <a:xfrm>
            <a:off x="5044961" y="4240925"/>
            <a:ext cx="1907623" cy="1628169"/>
          </a:xfrm>
          <a:prstGeom prst="bentConnector2">
            <a:avLst/>
          </a:prstGeom>
          <a:ln w="38100">
            <a:solidFill>
              <a:schemeClr val="accent1">
                <a:alpha val="3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5D51090C-B53F-48F9-9246-A082ECE7D4F8}"/>
              </a:ext>
            </a:extLst>
          </p:cNvPr>
          <p:cNvCxnSpPr>
            <a:stCxn id="29" idx="3"/>
            <a:endCxn id="34" idx="0"/>
          </p:cNvCxnSpPr>
          <p:nvPr/>
        </p:nvCxnSpPr>
        <p:spPr>
          <a:xfrm>
            <a:off x="5044960" y="4692909"/>
            <a:ext cx="1392617" cy="1176186"/>
          </a:xfrm>
          <a:prstGeom prst="bentConnector2">
            <a:avLst/>
          </a:prstGeom>
          <a:ln w="38100">
            <a:solidFill>
              <a:schemeClr val="accent1">
                <a:alpha val="3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C37C4CCE-89B5-4EE7-B018-C4AA8C284574}"/>
              </a:ext>
            </a:extLst>
          </p:cNvPr>
          <p:cNvCxnSpPr>
            <a:stCxn id="30" idx="3"/>
            <a:endCxn id="33" idx="0"/>
          </p:cNvCxnSpPr>
          <p:nvPr/>
        </p:nvCxnSpPr>
        <p:spPr>
          <a:xfrm>
            <a:off x="5044960" y="5148648"/>
            <a:ext cx="872360" cy="720448"/>
          </a:xfrm>
          <a:prstGeom prst="bentConnector2">
            <a:avLst/>
          </a:prstGeom>
          <a:ln w="38100">
            <a:solidFill>
              <a:schemeClr val="accent1">
                <a:alpha val="3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EA5FC5BC-C5EF-4B03-AC00-BF891B574F5E}"/>
              </a:ext>
            </a:extLst>
          </p:cNvPr>
          <p:cNvCxnSpPr>
            <a:stCxn id="31" idx="3"/>
            <a:endCxn id="32" idx="0"/>
          </p:cNvCxnSpPr>
          <p:nvPr/>
        </p:nvCxnSpPr>
        <p:spPr>
          <a:xfrm>
            <a:off x="5044959" y="5604387"/>
            <a:ext cx="357354" cy="264710"/>
          </a:xfrm>
          <a:prstGeom prst="bentConnector2">
            <a:avLst/>
          </a:prstGeom>
          <a:ln w="38100">
            <a:solidFill>
              <a:schemeClr val="accent1">
                <a:alpha val="3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E611B04D-BB78-42CC-82F2-AD0C7CA5FA90}"/>
              </a:ext>
            </a:extLst>
          </p:cNvPr>
          <p:cNvSpPr/>
          <p:nvPr/>
        </p:nvSpPr>
        <p:spPr>
          <a:xfrm>
            <a:off x="2711820" y="5913572"/>
            <a:ext cx="974365" cy="287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STOP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F32251E-46A7-4437-9BF8-CD655B7DF3E8}"/>
              </a:ext>
            </a:extLst>
          </p:cNvPr>
          <p:cNvCxnSpPr>
            <a:cxnSpLocks/>
          </p:cNvCxnSpPr>
          <p:nvPr/>
        </p:nvCxnSpPr>
        <p:spPr>
          <a:xfrm flipV="1">
            <a:off x="3624442" y="5792710"/>
            <a:ext cx="185231" cy="1183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E1F03B1B-32BE-4C79-AE64-A4CE79287918}"/>
              </a:ext>
            </a:extLst>
          </p:cNvPr>
          <p:cNvSpPr/>
          <p:nvPr/>
        </p:nvSpPr>
        <p:spPr>
          <a:xfrm>
            <a:off x="5026046" y="3532830"/>
            <a:ext cx="2115724" cy="2523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Remainder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2E69F57-0172-45F2-8168-2EAF9CC9E347}"/>
              </a:ext>
            </a:extLst>
          </p:cNvPr>
          <p:cNvCxnSpPr>
            <a:cxnSpLocks/>
          </p:cNvCxnSpPr>
          <p:nvPr/>
        </p:nvCxnSpPr>
        <p:spPr>
          <a:xfrm flipH="1">
            <a:off x="5004885" y="3820518"/>
            <a:ext cx="204291" cy="21008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6B767B90-DABA-4680-82C3-A2483CA35EDE}"/>
              </a:ext>
            </a:extLst>
          </p:cNvPr>
          <p:cNvSpPr/>
          <p:nvPr/>
        </p:nvSpPr>
        <p:spPr>
          <a:xfrm>
            <a:off x="2978634" y="3530343"/>
            <a:ext cx="2115724" cy="2523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Quotient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585D068-3A06-4E96-B35B-F5D05EBF276D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3934352" y="3782699"/>
            <a:ext cx="102144" cy="25852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42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76" grpId="0"/>
      <p:bldP spid="36" grpId="0"/>
      <p:bldP spid="3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131E0-109A-4340-8F86-34870027E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Conversion: Decimal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Binary (Fraction)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8DB90-315F-4ED5-8B7C-99FCDD68B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en-US" dirty="0"/>
              <a:t>Method: </a:t>
            </a:r>
            <a:r>
              <a:rPr lang="en-US" dirty="0">
                <a:solidFill>
                  <a:srgbClr val="FF0000"/>
                </a:solidFill>
              </a:rPr>
              <a:t>Repeated multiplication-by-2</a:t>
            </a:r>
            <a:r>
              <a:rPr lang="en-US" dirty="0"/>
              <a:t> (multiply fractional </a:t>
            </a:r>
            <a:r>
              <a:rPr lang="en-US" dirty="0">
                <a:solidFill>
                  <a:srgbClr val="0070C0"/>
                </a:solidFill>
              </a:rPr>
              <a:t>results</a:t>
            </a:r>
            <a:r>
              <a:rPr lang="en-US" dirty="0"/>
              <a:t> repeatedly by 2. </a:t>
            </a:r>
            <a:r>
              <a:rPr lang="en-US" dirty="0">
                <a:solidFill>
                  <a:schemeClr val="accent1"/>
                </a:solidFill>
              </a:rPr>
              <a:t>Carries</a:t>
            </a:r>
            <a:r>
              <a:rPr lang="en-US" dirty="0"/>
              <a:t> form binary fraction)</a:t>
            </a:r>
          </a:p>
          <a:p>
            <a:r>
              <a:rPr lang="en-US" dirty="0">
                <a:solidFill>
                  <a:srgbClr val="00B050"/>
                </a:solidFill>
              </a:rPr>
              <a:t>Example</a:t>
            </a:r>
            <a:r>
              <a:rPr lang="en-US" dirty="0"/>
              <a:t>: </a:t>
            </a:r>
            <a:r>
              <a:rPr lang="en-US" altLang="en-US" dirty="0"/>
              <a:t>Convert 0.3125</a:t>
            </a:r>
            <a:r>
              <a:rPr lang="en-US" altLang="en-US" baseline="-25000" dirty="0"/>
              <a:t>10</a:t>
            </a:r>
            <a:r>
              <a:rPr lang="en-US" altLang="en-US" dirty="0"/>
              <a:t> to binary.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Solution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0.3125 * 2	= 			0 .</a:t>
            </a:r>
            <a:r>
              <a:rPr lang="en-US" dirty="0">
                <a:solidFill>
                  <a:srgbClr val="0070C0"/>
                </a:solidFill>
              </a:rPr>
              <a:t>625</a:t>
            </a:r>
          </a:p>
          <a:p>
            <a:pPr lvl="1"/>
            <a:r>
              <a:rPr lang="en-US" altLang="en-US" dirty="0"/>
              <a:t>0.</a:t>
            </a:r>
            <a:r>
              <a:rPr lang="en-US" altLang="en-US" dirty="0">
                <a:solidFill>
                  <a:srgbClr val="0070C0"/>
                </a:solidFill>
              </a:rPr>
              <a:t>625</a:t>
            </a:r>
            <a:r>
              <a:rPr lang="en-US" altLang="en-US" dirty="0"/>
              <a:t> * 2		= 			1 .</a:t>
            </a:r>
            <a:r>
              <a:rPr lang="en-US" altLang="en-US" dirty="0">
                <a:solidFill>
                  <a:srgbClr val="0070C0"/>
                </a:solidFill>
              </a:rPr>
              <a:t>25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dirty="0"/>
              <a:t>0.</a:t>
            </a:r>
            <a:r>
              <a:rPr lang="en-US" altLang="en-US" dirty="0">
                <a:solidFill>
                  <a:srgbClr val="0070C0"/>
                </a:solidFill>
              </a:rPr>
              <a:t>25</a:t>
            </a:r>
            <a:r>
              <a:rPr lang="en-US" altLang="en-US" dirty="0"/>
              <a:t> * 2		= 			0 .</a:t>
            </a:r>
            <a:r>
              <a:rPr lang="en-US" altLang="en-US" dirty="0">
                <a:solidFill>
                  <a:srgbClr val="0070C0"/>
                </a:solidFill>
              </a:rPr>
              <a:t>5</a:t>
            </a:r>
          </a:p>
          <a:p>
            <a:pPr lvl="1"/>
            <a:r>
              <a:rPr lang="en-US" altLang="en-US" dirty="0"/>
              <a:t>0.</a:t>
            </a:r>
            <a:r>
              <a:rPr lang="en-US" altLang="en-US" dirty="0">
                <a:solidFill>
                  <a:srgbClr val="0070C0"/>
                </a:solidFill>
              </a:rPr>
              <a:t>5</a:t>
            </a:r>
            <a:r>
              <a:rPr lang="en-US" altLang="en-US" dirty="0"/>
              <a:t> * 2		= 			1 .</a:t>
            </a:r>
            <a:r>
              <a:rPr lang="en-US" alt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A26BE-2C0F-41F9-B692-C57A57205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71DCE8-2052-4BE9-BCCC-B605C415A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14</a:t>
            </a:fld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F820788-D61F-444F-B80A-3C0ED87DCD92}"/>
              </a:ext>
            </a:extLst>
          </p:cNvPr>
          <p:cNvSpPr/>
          <p:nvPr/>
        </p:nvSpPr>
        <p:spPr>
          <a:xfrm>
            <a:off x="4402838" y="5898893"/>
            <a:ext cx="378373" cy="343611"/>
          </a:xfrm>
          <a:prstGeom prst="rect">
            <a:avLst/>
          </a:prstGeom>
          <a:solidFill>
            <a:srgbClr val="E4831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9C8D3F3-EEED-43E9-843C-059D49B3D4B2}"/>
              </a:ext>
            </a:extLst>
          </p:cNvPr>
          <p:cNvSpPr/>
          <p:nvPr/>
        </p:nvSpPr>
        <p:spPr>
          <a:xfrm>
            <a:off x="4917845" y="5898892"/>
            <a:ext cx="378373" cy="343611"/>
          </a:xfrm>
          <a:prstGeom prst="rect">
            <a:avLst/>
          </a:prstGeom>
          <a:solidFill>
            <a:srgbClr val="E4831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243886B-0C60-435C-ADC1-B3DD62CE104E}"/>
              </a:ext>
            </a:extLst>
          </p:cNvPr>
          <p:cNvSpPr/>
          <p:nvPr/>
        </p:nvSpPr>
        <p:spPr>
          <a:xfrm>
            <a:off x="5438102" y="5898891"/>
            <a:ext cx="378373" cy="343611"/>
          </a:xfrm>
          <a:prstGeom prst="rect">
            <a:avLst/>
          </a:prstGeom>
          <a:solidFill>
            <a:srgbClr val="E4831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C1BB3A4-3188-4797-8EF6-77DF2E3CE0B9}"/>
              </a:ext>
            </a:extLst>
          </p:cNvPr>
          <p:cNvSpPr/>
          <p:nvPr/>
        </p:nvSpPr>
        <p:spPr>
          <a:xfrm>
            <a:off x="5953109" y="5898890"/>
            <a:ext cx="378373" cy="343611"/>
          </a:xfrm>
          <a:prstGeom prst="rect">
            <a:avLst/>
          </a:prstGeom>
          <a:solidFill>
            <a:srgbClr val="E4831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611B04D-BB78-42CC-82F2-AD0C7CA5FA90}"/>
              </a:ext>
            </a:extLst>
          </p:cNvPr>
          <p:cNvSpPr/>
          <p:nvPr/>
        </p:nvSpPr>
        <p:spPr>
          <a:xfrm>
            <a:off x="7301971" y="5896185"/>
            <a:ext cx="974365" cy="287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STOP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F32251E-46A7-4437-9BF8-CD655B7DF3E8}"/>
              </a:ext>
            </a:extLst>
          </p:cNvPr>
          <p:cNvCxnSpPr>
            <a:cxnSpLocks/>
          </p:cNvCxnSpPr>
          <p:nvPr/>
        </p:nvCxnSpPr>
        <p:spPr>
          <a:xfrm flipH="1" flipV="1">
            <a:off x="7125984" y="5751202"/>
            <a:ext cx="229954" cy="1942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232EBFEF-1111-4519-A965-0117E49AEF5B}"/>
              </a:ext>
            </a:extLst>
          </p:cNvPr>
          <p:cNvSpPr/>
          <p:nvPr/>
        </p:nvSpPr>
        <p:spPr>
          <a:xfrm>
            <a:off x="5279801" y="3532829"/>
            <a:ext cx="1305436" cy="267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Carry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14F8A53-04F6-41FE-B970-3B24E51AF837}"/>
              </a:ext>
            </a:extLst>
          </p:cNvPr>
          <p:cNvCxnSpPr>
            <a:cxnSpLocks/>
          </p:cNvCxnSpPr>
          <p:nvPr/>
        </p:nvCxnSpPr>
        <p:spPr>
          <a:xfrm>
            <a:off x="6331482" y="3800730"/>
            <a:ext cx="190691" cy="23355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ED976F04-958B-4771-8FC2-CB5AD1103AAD}"/>
              </a:ext>
            </a:extLst>
          </p:cNvPr>
          <p:cNvSpPr/>
          <p:nvPr/>
        </p:nvSpPr>
        <p:spPr>
          <a:xfrm>
            <a:off x="3887841" y="5896185"/>
            <a:ext cx="515007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0.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77BEF5C-B458-4A82-BA6D-649F3F503143}"/>
              </a:ext>
            </a:extLst>
          </p:cNvPr>
          <p:cNvSpPr/>
          <p:nvPr/>
        </p:nvSpPr>
        <p:spPr>
          <a:xfrm>
            <a:off x="6723202" y="3532829"/>
            <a:ext cx="2115724" cy="2523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Result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4F289FB-438F-4DC8-BDC0-31A57AC4C1E0}"/>
              </a:ext>
            </a:extLst>
          </p:cNvPr>
          <p:cNvCxnSpPr>
            <a:cxnSpLocks/>
          </p:cNvCxnSpPr>
          <p:nvPr/>
        </p:nvCxnSpPr>
        <p:spPr>
          <a:xfrm flipH="1">
            <a:off x="7332651" y="3822006"/>
            <a:ext cx="102144" cy="25852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676EF5CD-51B3-4278-B6CF-9435CB683BE0}"/>
              </a:ext>
            </a:extLst>
          </p:cNvPr>
          <p:cNvSpPr/>
          <p:nvPr/>
        </p:nvSpPr>
        <p:spPr>
          <a:xfrm>
            <a:off x="6481969" y="4078369"/>
            <a:ext cx="378373" cy="343611"/>
          </a:xfrm>
          <a:prstGeom prst="rect">
            <a:avLst/>
          </a:prstGeom>
          <a:solidFill>
            <a:srgbClr val="E4831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50418B4-A587-41CA-9E5E-ACF87549B8D0}"/>
              </a:ext>
            </a:extLst>
          </p:cNvPr>
          <p:cNvSpPr/>
          <p:nvPr/>
        </p:nvSpPr>
        <p:spPr>
          <a:xfrm>
            <a:off x="6481968" y="4530353"/>
            <a:ext cx="378373" cy="343611"/>
          </a:xfrm>
          <a:prstGeom prst="rect">
            <a:avLst/>
          </a:prstGeom>
          <a:solidFill>
            <a:srgbClr val="E4831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41AED086-197E-4294-B8B7-B289529C55C5}"/>
              </a:ext>
            </a:extLst>
          </p:cNvPr>
          <p:cNvSpPr/>
          <p:nvPr/>
        </p:nvSpPr>
        <p:spPr>
          <a:xfrm>
            <a:off x="6481968" y="4986092"/>
            <a:ext cx="378373" cy="343611"/>
          </a:xfrm>
          <a:prstGeom prst="rect">
            <a:avLst/>
          </a:prstGeom>
          <a:solidFill>
            <a:srgbClr val="E4831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0F1347A-EEBD-4F37-8C0F-3EBB45B12013}"/>
              </a:ext>
            </a:extLst>
          </p:cNvPr>
          <p:cNvSpPr/>
          <p:nvPr/>
        </p:nvSpPr>
        <p:spPr>
          <a:xfrm>
            <a:off x="6481967" y="5441831"/>
            <a:ext cx="378373" cy="343611"/>
          </a:xfrm>
          <a:prstGeom prst="rect">
            <a:avLst/>
          </a:prstGeom>
          <a:solidFill>
            <a:srgbClr val="E4831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53293962-7711-48F9-AEB5-2EA5C4E7F1AC}"/>
              </a:ext>
            </a:extLst>
          </p:cNvPr>
          <p:cNvCxnSpPr>
            <a:cxnSpLocks/>
            <a:stCxn id="94" idx="1"/>
            <a:endCxn id="32" idx="0"/>
          </p:cNvCxnSpPr>
          <p:nvPr/>
        </p:nvCxnSpPr>
        <p:spPr>
          <a:xfrm rot="10800000" flipV="1">
            <a:off x="4592025" y="4250175"/>
            <a:ext cx="1889944" cy="1648718"/>
          </a:xfrm>
          <a:prstGeom prst="bentConnector2">
            <a:avLst/>
          </a:prstGeom>
          <a:ln w="38100">
            <a:solidFill>
              <a:schemeClr val="accent1">
                <a:alpha val="3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8A937533-158C-44CA-9C7C-47919BC64B30}"/>
              </a:ext>
            </a:extLst>
          </p:cNvPr>
          <p:cNvCxnSpPr>
            <a:cxnSpLocks/>
            <a:stCxn id="95" idx="1"/>
            <a:endCxn id="33" idx="0"/>
          </p:cNvCxnSpPr>
          <p:nvPr/>
        </p:nvCxnSpPr>
        <p:spPr>
          <a:xfrm rot="10800000" flipV="1">
            <a:off x="5107032" y="4702158"/>
            <a:ext cx="1374936" cy="1196733"/>
          </a:xfrm>
          <a:prstGeom prst="bentConnector2">
            <a:avLst/>
          </a:prstGeom>
          <a:ln w="38100">
            <a:solidFill>
              <a:schemeClr val="accent1">
                <a:alpha val="3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98606B16-A320-4140-98CE-FE0D9D1DFA56}"/>
              </a:ext>
            </a:extLst>
          </p:cNvPr>
          <p:cNvCxnSpPr>
            <a:cxnSpLocks/>
            <a:stCxn id="96" idx="1"/>
            <a:endCxn id="34" idx="0"/>
          </p:cNvCxnSpPr>
          <p:nvPr/>
        </p:nvCxnSpPr>
        <p:spPr>
          <a:xfrm rot="10800000" flipV="1">
            <a:off x="5627290" y="5157897"/>
            <a:ext cx="854679" cy="740993"/>
          </a:xfrm>
          <a:prstGeom prst="bentConnector2">
            <a:avLst/>
          </a:prstGeom>
          <a:ln w="38100">
            <a:solidFill>
              <a:schemeClr val="accent1">
                <a:alpha val="3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229F33B4-4CB8-46BC-AFFF-7FED9EEF348D}"/>
              </a:ext>
            </a:extLst>
          </p:cNvPr>
          <p:cNvCxnSpPr>
            <a:cxnSpLocks/>
            <a:stCxn id="97" idx="1"/>
            <a:endCxn id="35" idx="0"/>
          </p:cNvCxnSpPr>
          <p:nvPr/>
        </p:nvCxnSpPr>
        <p:spPr>
          <a:xfrm rot="10800000" flipV="1">
            <a:off x="6142297" y="5613636"/>
            <a:ext cx="339671" cy="285253"/>
          </a:xfrm>
          <a:prstGeom prst="bentConnector2">
            <a:avLst/>
          </a:prstGeom>
          <a:ln w="38100">
            <a:solidFill>
              <a:schemeClr val="accent1">
                <a:alpha val="3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42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76" grpId="0"/>
      <p:bldP spid="83" grpId="0"/>
      <p:bldP spid="88" grpId="0"/>
      <p:bldP spid="91" grpId="0"/>
      <p:bldP spid="94" grpId="0" animBg="1"/>
      <p:bldP spid="95" grpId="0" animBg="1"/>
      <p:bldP spid="96" grpId="0" animBg="1"/>
      <p:bldP spid="9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E32D-A6F4-44CB-A061-544DA541C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Counting</a:t>
            </a:r>
            <a:br>
              <a:rPr lang="en-US" sz="5400" dirty="0"/>
            </a:br>
            <a:r>
              <a:rPr lang="en-US" sz="5400" dirty="0"/>
              <a:t>in</a:t>
            </a:r>
            <a:br>
              <a:rPr lang="en-US" sz="5400" dirty="0"/>
            </a:br>
            <a:r>
              <a:rPr lang="en-US" sz="5400" dirty="0"/>
              <a:t>Binary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01B3AC77-9A5E-4E9D-A0CE-47468476E7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0558614"/>
              </p:ext>
            </p:extLst>
          </p:nvPr>
        </p:nvGraphicFramePr>
        <p:xfrm>
          <a:off x="5975673" y="241865"/>
          <a:ext cx="3767958" cy="6217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9158">
                  <a:extLst>
                    <a:ext uri="{9D8B030D-6E8A-4147-A177-3AD203B41FA5}">
                      <a16:colId xmlns:a16="http://schemas.microsoft.com/office/drawing/2014/main" val="415050145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5811104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918674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3148627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67813628"/>
                    </a:ext>
                  </a:extLst>
                </a:gridCol>
              </a:tblGrid>
              <a:tr h="30325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Decimal Number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Binary Number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176129"/>
                  </a:ext>
                </a:extLst>
              </a:tr>
              <a:tr h="3032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778718"/>
                  </a:ext>
                </a:extLst>
              </a:tr>
              <a:tr h="3032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842687"/>
                  </a:ext>
                </a:extLst>
              </a:tr>
              <a:tr h="3032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02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88920"/>
                  </a:ext>
                </a:extLst>
              </a:tr>
              <a:tr h="3032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03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7162090"/>
                  </a:ext>
                </a:extLst>
              </a:tr>
              <a:tr h="3032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04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878895"/>
                  </a:ext>
                </a:extLst>
              </a:tr>
              <a:tr h="3032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05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7033915"/>
                  </a:ext>
                </a:extLst>
              </a:tr>
              <a:tr h="3032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06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193629"/>
                  </a:ext>
                </a:extLst>
              </a:tr>
              <a:tr h="3032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07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61047"/>
                  </a:ext>
                </a:extLst>
              </a:tr>
              <a:tr h="3032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08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5581898"/>
                  </a:ext>
                </a:extLst>
              </a:tr>
              <a:tr h="3032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09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553648"/>
                  </a:ext>
                </a:extLst>
              </a:tr>
              <a:tr h="3032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358167"/>
                  </a:ext>
                </a:extLst>
              </a:tr>
              <a:tr h="3032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819453"/>
                  </a:ext>
                </a:extLst>
              </a:tr>
              <a:tr h="3032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205609"/>
                  </a:ext>
                </a:extLst>
              </a:tr>
              <a:tr h="3032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916228"/>
                  </a:ext>
                </a:extLst>
              </a:tr>
              <a:tr h="3032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3545653"/>
                  </a:ext>
                </a:extLst>
              </a:tr>
              <a:tr h="3032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244510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2944E1E-1E8A-41E3-8946-B7314AD06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Using 4 bits, we can represent numbers: 0 : 2</a:t>
            </a:r>
            <a:r>
              <a:rPr lang="en-US" sz="2800" baseline="30000" dirty="0"/>
              <a:t>4</a:t>
            </a:r>
            <a:r>
              <a:rPr lang="en-US" sz="2800" dirty="0"/>
              <a:t>-1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Using n bits, we can represent numbers: 0 : 2</a:t>
            </a:r>
            <a:r>
              <a:rPr lang="en-US" sz="2800" baseline="30000" dirty="0"/>
              <a:t>n</a:t>
            </a:r>
            <a:r>
              <a:rPr lang="en-US" sz="2800" dirty="0"/>
              <a:t>-1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EFB755-729D-462C-8B4D-C33FE9403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9F5E76-2642-4D03-9D66-0D979ABBD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12" name="Content Placeholder 10">
            <a:extLst>
              <a:ext uri="{FF2B5EF4-FFF2-40B4-BE49-F238E27FC236}">
                <a16:creationId xmlns:a16="http://schemas.microsoft.com/office/drawing/2014/main" id="{D8FCE2C9-15A9-4B0C-AD6C-8419BDC48A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2187143"/>
              </p:ext>
            </p:extLst>
          </p:nvPr>
        </p:nvGraphicFramePr>
        <p:xfrm>
          <a:off x="5975671" y="241865"/>
          <a:ext cx="3767958" cy="6217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9158">
                  <a:extLst>
                    <a:ext uri="{9D8B030D-6E8A-4147-A177-3AD203B41FA5}">
                      <a16:colId xmlns:a16="http://schemas.microsoft.com/office/drawing/2014/main" val="415050145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5811104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918674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3148627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67813628"/>
                    </a:ext>
                  </a:extLst>
                </a:gridCol>
              </a:tblGrid>
              <a:tr h="30325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Decimal Number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Binary Number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176129"/>
                  </a:ext>
                </a:extLst>
              </a:tr>
              <a:tr h="3032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778718"/>
                  </a:ext>
                </a:extLst>
              </a:tr>
              <a:tr h="3032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842687"/>
                  </a:ext>
                </a:extLst>
              </a:tr>
              <a:tr h="3032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02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88920"/>
                  </a:ext>
                </a:extLst>
              </a:tr>
              <a:tr h="3032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03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7162090"/>
                  </a:ext>
                </a:extLst>
              </a:tr>
              <a:tr h="3032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04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878895"/>
                  </a:ext>
                </a:extLst>
              </a:tr>
              <a:tr h="3032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05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7033915"/>
                  </a:ext>
                </a:extLst>
              </a:tr>
              <a:tr h="3032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06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193629"/>
                  </a:ext>
                </a:extLst>
              </a:tr>
              <a:tr h="3032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07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61047"/>
                  </a:ext>
                </a:extLst>
              </a:tr>
              <a:tr h="3032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08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5581898"/>
                  </a:ext>
                </a:extLst>
              </a:tr>
              <a:tr h="2650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09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553648"/>
                  </a:ext>
                </a:extLst>
              </a:tr>
              <a:tr h="3032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358167"/>
                  </a:ext>
                </a:extLst>
              </a:tr>
              <a:tr h="3032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819453"/>
                  </a:ext>
                </a:extLst>
              </a:tr>
              <a:tr h="3032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205609"/>
                  </a:ext>
                </a:extLst>
              </a:tr>
              <a:tr h="3032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916228"/>
                  </a:ext>
                </a:extLst>
              </a:tr>
              <a:tr h="3032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3545653"/>
                  </a:ext>
                </a:extLst>
              </a:tr>
              <a:tr h="3032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244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7655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BFA28-05C2-4740-ABEA-E752A7984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BF205-F76C-4362-80F6-98B1C3357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Floyd, Chapter 2:</a:t>
            </a:r>
          </a:p>
          <a:p>
            <a:pPr lvl="1"/>
            <a:r>
              <a:rPr lang="en-US" dirty="0"/>
              <a:t>Pages 45 – 54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4D8A48-B6B2-4DFB-80D2-2D5CCB774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024428-12E8-436E-BE92-02457EAAF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98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703BD-9197-49BE-922E-B0606B31F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Teaching Staff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3A945-5D88-4835-AEC9-F9D807F3C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Instructor:</a:t>
            </a:r>
          </a:p>
          <a:p>
            <a:pPr lvl="1"/>
            <a:r>
              <a:rPr lang="en-US" dirty="0"/>
              <a:t>Hazem Ibrahim Shehata</a:t>
            </a:r>
          </a:p>
          <a:p>
            <a:pPr lvl="1"/>
            <a:r>
              <a:rPr lang="en-US" dirty="0"/>
              <a:t>Email: hshehata@su.edu.sa</a:t>
            </a:r>
          </a:p>
          <a:p>
            <a:pPr lvl="1"/>
            <a:r>
              <a:rPr lang="en-US" dirty="0"/>
              <a:t>Lectures: Wednesday 8:00am – 9:50am</a:t>
            </a:r>
          </a:p>
          <a:p>
            <a:pPr lvl="1"/>
            <a:r>
              <a:rPr lang="en-US"/>
              <a:t>Tutorials: </a:t>
            </a:r>
            <a:r>
              <a:rPr lang="en-US" dirty="0"/>
              <a:t>Sunday 1:00pm – 2:50pm</a:t>
            </a:r>
          </a:p>
          <a:p>
            <a:pPr lvl="1"/>
            <a:r>
              <a:rPr lang="en-US" dirty="0"/>
              <a:t>Office Hours: TBA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2BE32EA-F86E-4788-94A0-466C8FF55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2A14007-A9DE-4251-94C5-204214FF4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6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5A2F1-758E-4FB3-A638-5467462BE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9730C-92EF-4387-8F59-E2A614646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 website:</a:t>
            </a:r>
          </a:p>
          <a:p>
            <a:pPr lvl="1"/>
            <a:r>
              <a:rPr lang="en-US" dirty="0"/>
              <a:t>http://hshehata.github.io/courses/su/cs211/</a:t>
            </a:r>
          </a:p>
          <a:p>
            <a:endParaRPr lang="en-US" dirty="0"/>
          </a:p>
          <a:p>
            <a:r>
              <a:rPr lang="en-US" dirty="0"/>
              <a:t>Textbook:</a:t>
            </a:r>
          </a:p>
          <a:p>
            <a:pPr lvl="1"/>
            <a:r>
              <a:rPr lang="en-US" dirty="0"/>
              <a:t>“Digital Fundamentals”, Thomas L. Floyd, 10th Edition, 2009, </a:t>
            </a:r>
            <a:r>
              <a:rPr lang="en-US" dirty="0">
                <a:hlinkClick r:id="rId2"/>
              </a:rPr>
              <a:t>http://catalogue.pearsoned.co.uk/educator/product/Digital-Fundamentals-Pearson-New-International-Edition-10E/9781292025629.page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2905DE-52A5-4A94-8039-56BDAD23A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9B88A4-87C2-4C88-BEFA-B6859C241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87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F8270-AC38-473B-86F4-9A7F4F591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Info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F4E1A-04AF-4392-9C07-C21509DA9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5797F4-A9DA-4776-9F41-8E74E3CB3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6EDD22-A938-448F-B075-28F3771CD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D9B56D1-F6C4-4DEB-AC6F-ED57C1359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544821"/>
              </p:ext>
            </p:extLst>
          </p:nvPr>
        </p:nvGraphicFramePr>
        <p:xfrm>
          <a:off x="2032000" y="2506840"/>
          <a:ext cx="8127999" cy="365760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19153446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5192849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33170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Course  Work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Grade Distribution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434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Attendance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10pt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60pt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6191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Quizzes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10pt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921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Assignments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10pt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52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Midterm Exam (1)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15pt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413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Midterm Exam (2)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15pt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573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Final Exam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40pt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32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Total Points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100pt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995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276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6C619-E94C-4CFF-8C96-020030D44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FFEF9-F4F0-414A-A318-C063B4B03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Systems, Operations, Codes </a:t>
            </a:r>
            <a:r>
              <a:rPr lang="en-US" dirty="0">
                <a:sym typeface="Wingdings" panose="05000000000000000000" pitchFamily="2" charset="2"/>
              </a:rPr>
              <a:t> Ch. 2</a:t>
            </a:r>
          </a:p>
          <a:p>
            <a:r>
              <a:rPr lang="en-US" dirty="0"/>
              <a:t>Logic Gates and Boolean Algebra </a:t>
            </a:r>
            <a:r>
              <a:rPr lang="en-US" dirty="0">
                <a:sym typeface="Wingdings" panose="05000000000000000000" pitchFamily="2" charset="2"/>
              </a:rPr>
              <a:t> Ch. 3, 4</a:t>
            </a:r>
          </a:p>
          <a:p>
            <a:r>
              <a:rPr lang="en-US" dirty="0">
                <a:sym typeface="Wingdings" panose="05000000000000000000" pitchFamily="2" charset="2"/>
              </a:rPr>
              <a:t>Combinational Logic  Ch. 5, 6</a:t>
            </a:r>
          </a:p>
          <a:p>
            <a:r>
              <a:rPr lang="en-US" dirty="0">
                <a:sym typeface="Wingdings" panose="05000000000000000000" pitchFamily="2" charset="2"/>
              </a:rPr>
              <a:t>Sequential Logic  Ch. 7, 8, 9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Memory  Ch. 10 [Optional!]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42C165-2B20-47BD-B973-329C3B70B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EA9423-68E9-4C99-841A-E184EC154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7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EFF96-6F1E-47AF-9AF0-BC017DF81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Cedar Logic Simulator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3B3FD-FB90-4388-8B1C-224ECFA52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US" dirty="0"/>
              <a:t>Concepts learned in this course are applied using: </a:t>
            </a:r>
            <a:r>
              <a:rPr lang="en-US" dirty="0">
                <a:solidFill>
                  <a:srgbClr val="FF0000"/>
                </a:solidFill>
              </a:rPr>
              <a:t>Cedar Logic Simulator</a:t>
            </a:r>
            <a:r>
              <a:rPr lang="en-US" dirty="0"/>
              <a:t> (or shortly: </a:t>
            </a:r>
            <a:r>
              <a:rPr lang="en-US" dirty="0">
                <a:solidFill>
                  <a:srgbClr val="FF0000"/>
                </a:solidFill>
              </a:rPr>
              <a:t>Cedar LS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Open-source digital logic simulator</a:t>
            </a:r>
          </a:p>
          <a:p>
            <a:pPr lvl="1"/>
            <a:r>
              <a:rPr lang="en-US" dirty="0"/>
              <a:t>Developed for academic purposes.</a:t>
            </a:r>
          </a:p>
          <a:p>
            <a:pPr lvl="1"/>
            <a:r>
              <a:rPr lang="en-US" dirty="0"/>
              <a:t>Very simple and intuitive user interface.</a:t>
            </a:r>
          </a:p>
          <a:p>
            <a:pPr lvl="1"/>
            <a:r>
              <a:rPr lang="en-US" dirty="0"/>
              <a:t>Download link:</a:t>
            </a:r>
          </a:p>
          <a:p>
            <a:pPr lvl="2"/>
            <a:r>
              <a:rPr lang="en-US" dirty="0"/>
              <a:t> </a:t>
            </a:r>
            <a:r>
              <a:rPr lang="en-US" dirty="0">
                <a:hlinkClick r:id="rId2"/>
              </a:rPr>
              <a:t>https://sourceforge.net/projects/cedarlogic/files/latest/download</a:t>
            </a:r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9E66EF-6F58-40BC-A84B-FE935AAC3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CD39FD-3B9D-4B06-B30D-6ABE82E66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8AFF48-7C8C-4B60-BFD4-3027422536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655" t="23435" r="30209" b="19756"/>
          <a:stretch/>
        </p:blipFill>
        <p:spPr>
          <a:xfrm>
            <a:off x="7740869" y="2380593"/>
            <a:ext cx="3414811" cy="217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3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62A1BCC-1051-4020-9CC5-B39823935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Ch.2: Number Systems, Operations, and Codes</a:t>
            </a:r>
          </a:p>
        </p:txBody>
      </p:sp>
      <p:pic>
        <p:nvPicPr>
          <p:cNvPr id="10" name="Picture Placeholder 9" descr="A close up of a blackboard&#10;&#10;Description generated with high confidence">
            <a:extLst>
              <a:ext uri="{FF2B5EF4-FFF2-40B4-BE49-F238E27FC236}">
                <a16:creationId xmlns:a16="http://schemas.microsoft.com/office/drawing/2014/main" id="{946F5FC4-140A-42B0-BE4D-214CA498FB7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46" b="14646"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33D91F7-35B3-4B2C-AFAE-E47CD21F4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86B75B-6996-4884-B744-3F3F24E80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455E26-7188-46EA-92F8-92FE9E8B1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197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88CE2AF-387B-4C80-9289-96CB7D088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Numbers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4F4A99F-A17B-428D-8E52-D1D7B181E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Position of each digit in a </a:t>
            </a:r>
            <a:r>
              <a:rPr lang="en-US" dirty="0">
                <a:solidFill>
                  <a:srgbClr val="FF0000"/>
                </a:solidFill>
              </a:rPr>
              <a:t>weighted number system</a:t>
            </a:r>
            <a:r>
              <a:rPr lang="en-US" dirty="0"/>
              <a:t> is assigned a weight based on the </a:t>
            </a:r>
            <a:r>
              <a:rPr lang="en-US" dirty="0">
                <a:solidFill>
                  <a:srgbClr val="FF0000"/>
                </a:solidFill>
              </a:rPr>
              <a:t>base</a:t>
            </a:r>
            <a:r>
              <a:rPr lang="en-US" dirty="0"/>
              <a:t> or </a:t>
            </a:r>
            <a:r>
              <a:rPr lang="en-US" dirty="0">
                <a:solidFill>
                  <a:srgbClr val="FF0000"/>
                </a:solidFill>
              </a:rPr>
              <a:t>radix</a:t>
            </a:r>
            <a:r>
              <a:rPr lang="en-US" dirty="0"/>
              <a:t> of that system.</a:t>
            </a:r>
          </a:p>
          <a:p>
            <a:r>
              <a:rPr lang="en-US" dirty="0"/>
              <a:t>Radix/base of decimal system is </a:t>
            </a:r>
            <a:r>
              <a:rPr lang="en-US" dirty="0">
                <a:solidFill>
                  <a:srgbClr val="FF0000"/>
                </a:solidFill>
              </a:rPr>
              <a:t>10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Ten possible values</a:t>
            </a:r>
            <a:r>
              <a:rPr lang="en-US" dirty="0"/>
              <a:t> for each digit: 0, 1, 2, …, 9.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Example</a:t>
            </a:r>
            <a:r>
              <a:rPr lang="en-US" dirty="0"/>
              <a:t>: The number 409.631</a:t>
            </a:r>
            <a:r>
              <a:rPr lang="en-US" baseline="-25000" dirty="0"/>
              <a:t>10</a:t>
            </a:r>
          </a:p>
          <a:p>
            <a:r>
              <a:rPr lang="en-US" dirty="0"/>
              <a:t>Column weights of decimal numbers are </a:t>
            </a:r>
            <a:r>
              <a:rPr lang="en-US" dirty="0">
                <a:solidFill>
                  <a:srgbClr val="FF0000"/>
                </a:solidFill>
              </a:rPr>
              <a:t>powers of 10</a:t>
            </a:r>
            <a:r>
              <a:rPr lang="en-US" dirty="0"/>
              <a:t>:</a:t>
            </a:r>
          </a:p>
          <a:p>
            <a:pPr marL="201168" lvl="1" indent="0" algn="ctr">
              <a:buNone/>
            </a:pPr>
            <a:r>
              <a:rPr lang="en-US" altLang="en-US" dirty="0"/>
              <a:t>… 10</a:t>
            </a:r>
            <a:r>
              <a:rPr lang="en-US" altLang="en-US" baseline="30000" dirty="0"/>
              <a:t>3</a:t>
            </a:r>
            <a:r>
              <a:rPr lang="en-US" altLang="en-US" dirty="0"/>
              <a:t> 10</a:t>
            </a:r>
            <a:r>
              <a:rPr lang="en-US" altLang="en-US" baseline="30000" dirty="0"/>
              <a:t>2</a:t>
            </a:r>
            <a:r>
              <a:rPr lang="en-US" altLang="en-US" dirty="0"/>
              <a:t> 10</a:t>
            </a:r>
            <a:r>
              <a:rPr lang="en-US" altLang="en-US" baseline="30000" dirty="0"/>
              <a:t>1</a:t>
            </a:r>
            <a:r>
              <a:rPr lang="en-US" altLang="en-US" dirty="0"/>
              <a:t> 10</a:t>
            </a:r>
            <a:r>
              <a:rPr lang="en-US" altLang="en-US" baseline="30000" dirty="0"/>
              <a:t>0</a:t>
            </a:r>
            <a:r>
              <a:rPr lang="en-US" altLang="en-US" b="1" dirty="0"/>
              <a:t>. </a:t>
            </a:r>
            <a:r>
              <a:rPr lang="en-US" altLang="en-US" dirty="0"/>
              <a:t>10</a:t>
            </a:r>
            <a:r>
              <a:rPr lang="en-US" altLang="en-US" baseline="30000" dirty="0"/>
              <a:t>-1</a:t>
            </a:r>
            <a:r>
              <a:rPr lang="en-US" altLang="en-US" dirty="0"/>
              <a:t> 10</a:t>
            </a:r>
            <a:r>
              <a:rPr lang="en-US" altLang="en-US" baseline="30000" dirty="0"/>
              <a:t>-2</a:t>
            </a:r>
            <a:r>
              <a:rPr lang="en-US" altLang="en-US" dirty="0"/>
              <a:t> 10</a:t>
            </a:r>
            <a:r>
              <a:rPr lang="en-US" altLang="en-US" baseline="30000" dirty="0"/>
              <a:t>-3</a:t>
            </a:r>
            <a:r>
              <a:rPr lang="en-US" altLang="en-US" dirty="0"/>
              <a:t> 10</a:t>
            </a:r>
            <a:r>
              <a:rPr lang="en-US" altLang="en-US" baseline="30000" dirty="0"/>
              <a:t>-4</a:t>
            </a:r>
            <a:r>
              <a:rPr lang="en-US" altLang="en-US" dirty="0"/>
              <a:t> …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827B7-4E7B-4120-8B04-74879B96A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D9301-22D1-415F-97CE-7D9042E0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8</a:t>
            </a:fld>
            <a:endParaRPr lang="en-US"/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72593CC2-AA0E-4863-BC29-D9D205FE1863}"/>
              </a:ext>
            </a:extLst>
          </p:cNvPr>
          <p:cNvSpPr/>
          <p:nvPr/>
        </p:nvSpPr>
        <p:spPr>
          <a:xfrm>
            <a:off x="7031421" y="5457030"/>
            <a:ext cx="1844566" cy="824128"/>
          </a:xfrm>
          <a:prstGeom prst="borderCallout1">
            <a:avLst>
              <a:gd name="adj1" fmla="val 45241"/>
              <a:gd name="adj2" fmla="val 898"/>
              <a:gd name="adj3" fmla="val -17015"/>
              <a:gd name="adj4" fmla="val -49521"/>
            </a:avLst>
          </a:prstGeom>
          <a:ln w="38100">
            <a:solidFill>
              <a:schemeClr val="accent1"/>
            </a:solidFill>
            <a:headEnd type="none" w="med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Radix Point</a:t>
            </a:r>
          </a:p>
          <a:p>
            <a:pPr algn="ctr"/>
            <a:r>
              <a:rPr lang="en-US" sz="2000" b="1" dirty="0"/>
              <a:t>(Decimal Point)</a:t>
            </a:r>
          </a:p>
        </p:txBody>
      </p:sp>
    </p:spTree>
    <p:extLst>
      <p:ext uri="{BB962C8B-B14F-4D97-AF65-F5344CB8AC3E}">
        <p14:creationId xmlns:p14="http://schemas.microsoft.com/office/powerpoint/2010/main" val="256197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408E2-A402-41AF-A49C-04329AF53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Numbers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C8049-8FF3-4BC3-A669-1B6271BEF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Decimal numbers can be expressed as </a:t>
            </a:r>
            <a:r>
              <a:rPr lang="en-US" dirty="0">
                <a:solidFill>
                  <a:srgbClr val="FF0000"/>
                </a:solidFill>
              </a:rPr>
              <a:t>sum of products</a:t>
            </a:r>
            <a:r>
              <a:rPr lang="en-US" dirty="0"/>
              <a:t> of each digit times column value for that digit.</a:t>
            </a:r>
          </a:p>
          <a:p>
            <a:r>
              <a:rPr lang="en-US" dirty="0">
                <a:solidFill>
                  <a:srgbClr val="00B050"/>
                </a:solidFill>
              </a:rPr>
              <a:t>Example:</a:t>
            </a:r>
          </a:p>
          <a:p>
            <a:pPr lvl="1"/>
            <a:r>
              <a:rPr lang="en-US" dirty="0"/>
              <a:t>Express the number 480.52</a:t>
            </a:r>
            <a:r>
              <a:rPr lang="en-US" baseline="-25000" dirty="0"/>
              <a:t>10</a:t>
            </a:r>
            <a:r>
              <a:rPr lang="en-US" dirty="0"/>
              <a:t> as the sum of values of each digit.</a:t>
            </a:r>
          </a:p>
          <a:p>
            <a:r>
              <a:rPr lang="en-US" dirty="0">
                <a:solidFill>
                  <a:srgbClr val="00B050"/>
                </a:solidFill>
              </a:rPr>
              <a:t>Solution:</a:t>
            </a:r>
          </a:p>
          <a:p>
            <a:pPr lvl="1"/>
            <a:r>
              <a:rPr lang="en-US" altLang="en-US" dirty="0"/>
              <a:t>480.52</a:t>
            </a:r>
            <a:r>
              <a:rPr lang="en-US" altLang="en-US" baseline="-25000" dirty="0"/>
              <a:t>10</a:t>
            </a:r>
            <a:r>
              <a:rPr lang="en-US" altLang="en-US" dirty="0"/>
              <a:t>	=</a:t>
            </a:r>
            <a:r>
              <a:rPr lang="en-US" altLang="en-US" dirty="0">
                <a:solidFill>
                  <a:srgbClr val="FF0000"/>
                </a:solidFill>
              </a:rPr>
              <a:t> (4 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x</a:t>
            </a:r>
            <a:r>
              <a:rPr lang="en-US" altLang="en-US" dirty="0">
                <a:solidFill>
                  <a:srgbClr val="FF0000"/>
                </a:solidFill>
              </a:rPr>
              <a:t> 10</a:t>
            </a:r>
            <a:r>
              <a:rPr lang="en-US" altLang="en-US" baseline="30000" dirty="0">
                <a:solidFill>
                  <a:srgbClr val="FF0000"/>
                </a:solidFill>
              </a:rPr>
              <a:t>2</a:t>
            </a:r>
            <a:r>
              <a:rPr lang="en-US" altLang="en-US" dirty="0">
                <a:solidFill>
                  <a:srgbClr val="FF0000"/>
                </a:solidFill>
              </a:rPr>
              <a:t>) + (8 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x</a:t>
            </a:r>
            <a:r>
              <a:rPr lang="en-US" altLang="en-US" dirty="0">
                <a:solidFill>
                  <a:srgbClr val="FF0000"/>
                </a:solidFill>
              </a:rPr>
              <a:t> 10</a:t>
            </a:r>
            <a:r>
              <a:rPr lang="en-US" altLang="en-US" baseline="30000" dirty="0">
                <a:solidFill>
                  <a:srgbClr val="FF0000"/>
                </a:solidFill>
              </a:rPr>
              <a:t>1</a:t>
            </a:r>
            <a:r>
              <a:rPr lang="en-US" altLang="en-US" dirty="0">
                <a:solidFill>
                  <a:srgbClr val="FF0000"/>
                </a:solidFill>
              </a:rPr>
              <a:t>) + (0 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x</a:t>
            </a:r>
            <a:r>
              <a:rPr lang="en-US" altLang="en-US" dirty="0">
                <a:solidFill>
                  <a:srgbClr val="FF0000"/>
                </a:solidFill>
              </a:rPr>
              <a:t> 10</a:t>
            </a:r>
            <a:r>
              <a:rPr lang="en-US" altLang="en-US" baseline="30000" dirty="0">
                <a:solidFill>
                  <a:srgbClr val="FF0000"/>
                </a:solidFill>
              </a:rPr>
              <a:t>0</a:t>
            </a:r>
            <a:r>
              <a:rPr lang="en-US" altLang="en-US" dirty="0">
                <a:solidFill>
                  <a:srgbClr val="FF0000"/>
                </a:solidFill>
              </a:rPr>
              <a:t>) + (5 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x</a:t>
            </a:r>
            <a:r>
              <a:rPr lang="en-US" altLang="en-US" dirty="0">
                <a:solidFill>
                  <a:srgbClr val="FF0000"/>
                </a:solidFill>
              </a:rPr>
              <a:t> 10</a:t>
            </a:r>
            <a:r>
              <a:rPr lang="en-US" altLang="en-US" baseline="30000" dirty="0">
                <a:solidFill>
                  <a:srgbClr val="FF0000"/>
                </a:solidFill>
              </a:rPr>
              <a:t>-1</a:t>
            </a:r>
            <a:r>
              <a:rPr lang="en-US" altLang="en-US" dirty="0">
                <a:solidFill>
                  <a:srgbClr val="FF0000"/>
                </a:solidFill>
              </a:rPr>
              <a:t>) + (2 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x</a:t>
            </a:r>
            <a:r>
              <a:rPr lang="en-US" altLang="en-US" dirty="0">
                <a:solidFill>
                  <a:srgbClr val="FF0000"/>
                </a:solidFill>
              </a:rPr>
              <a:t> 10</a:t>
            </a:r>
            <a:r>
              <a:rPr lang="en-US" altLang="en-US" baseline="30000" dirty="0">
                <a:solidFill>
                  <a:srgbClr val="FF0000"/>
                </a:solidFill>
              </a:rPr>
              <a:t>-2</a:t>
            </a:r>
            <a:r>
              <a:rPr lang="en-US" altLang="en-US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C42878-BA77-4FBA-B735-2E326AACA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1BDD06-1E9F-4AB4-B528-578E03408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28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3518</TotalTime>
  <Words>1060</Words>
  <Application>Microsoft Office PowerPoint</Application>
  <PresentationFormat>Widescreen</PresentationFormat>
  <Paragraphs>324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Wingdings</vt:lpstr>
      <vt:lpstr>Retrospect</vt:lpstr>
      <vt:lpstr>CS 211 - Digital Logic Design 211 عال - تصميم المنطق الرقمي   First Term - 1439/1440 Lecture #1</vt:lpstr>
      <vt:lpstr>Teaching Staff</vt:lpstr>
      <vt:lpstr>Course Info</vt:lpstr>
      <vt:lpstr>Course Info (Cont.)</vt:lpstr>
      <vt:lpstr>Course Overview</vt:lpstr>
      <vt:lpstr>Cedar Logic Simulator</vt:lpstr>
      <vt:lpstr>Ch.2: Number Systems, Operations, and Codes</vt:lpstr>
      <vt:lpstr>Decimal Numbers</vt:lpstr>
      <vt:lpstr>Decimal Numbers (Cont.)</vt:lpstr>
      <vt:lpstr>Binary Numbers</vt:lpstr>
      <vt:lpstr>Conversion: Binary  Decimal</vt:lpstr>
      <vt:lpstr>Conversion: Decimal  Binary (Integer)</vt:lpstr>
      <vt:lpstr>Conversion: Decimal  Binary (Integer)</vt:lpstr>
      <vt:lpstr>Conversion: Decimal  Binary (Fraction)</vt:lpstr>
      <vt:lpstr>Counting in Binary</vt:lpstr>
      <vt:lpstr>Reading Material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211 - Digital Logic Design 211 عال - تصميم المنطق الرقمي</dc:title>
  <dc:creator>Hazem</dc:creator>
  <cp:lastModifiedBy>Hazem</cp:lastModifiedBy>
  <cp:revision>130</cp:revision>
  <dcterms:created xsi:type="dcterms:W3CDTF">2018-09-06T21:08:39Z</dcterms:created>
  <dcterms:modified xsi:type="dcterms:W3CDTF">2018-09-09T16:59:00Z</dcterms:modified>
</cp:coreProperties>
</file>