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856" r:id="rId2"/>
    <p:sldId id="858" r:id="rId3"/>
    <p:sldId id="823" r:id="rId4"/>
    <p:sldId id="855" r:id="rId5"/>
    <p:sldId id="849" r:id="rId6"/>
    <p:sldId id="850" r:id="rId7"/>
    <p:sldId id="851" r:id="rId8"/>
    <p:sldId id="852" r:id="rId9"/>
    <p:sldId id="834" r:id="rId10"/>
    <p:sldId id="835" r:id="rId11"/>
    <p:sldId id="836" r:id="rId12"/>
    <p:sldId id="837" r:id="rId13"/>
    <p:sldId id="838" r:id="rId14"/>
    <p:sldId id="859" r:id="rId15"/>
    <p:sldId id="840" r:id="rId16"/>
    <p:sldId id="841" r:id="rId17"/>
    <p:sldId id="842" r:id="rId18"/>
    <p:sldId id="844" r:id="rId19"/>
    <p:sldId id="820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CC00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1935" autoAdjust="0"/>
  </p:normalViewPr>
  <p:slideViewPr>
    <p:cSldViewPr>
      <p:cViewPr varScale="1">
        <p:scale>
          <a:sx n="66" d="100"/>
          <a:sy n="66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8.xml"/><Relationship Id="rId7" Type="http://schemas.openxmlformats.org/officeDocument/2006/relationships/slide" Target="slides/slide15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9.xml"/><Relationship Id="rId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90573E-19D8-4B30-9B37-C72FD0180F1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27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23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23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24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25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1B364683-243F-426D-BA96-BE64960581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96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5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5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16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6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670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6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6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4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hshehata.github.io/courses/zu/cse321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#8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38495" b="88553"/>
          <a:stretch>
            <a:fillRect/>
          </a:stretch>
        </p:blipFill>
        <p:spPr bwMode="auto">
          <a:xfrm>
            <a:off x="2700338" y="1125538"/>
            <a:ext cx="331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13972" r="41682" b="61841"/>
          <a:stretch>
            <a:fillRect/>
          </a:stretch>
        </p:blipFill>
        <p:spPr bwMode="auto">
          <a:xfrm>
            <a:off x="3132138" y="1916113"/>
            <a:ext cx="25923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t="30528" r="32101" b="37654"/>
          <a:stretch>
            <a:fillRect/>
          </a:stretch>
        </p:blipFill>
        <p:spPr bwMode="auto">
          <a:xfrm>
            <a:off x="3132138" y="2852738"/>
            <a:ext cx="345598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2" t="36897" r="15315" b="49101"/>
          <a:stretch>
            <a:fillRect/>
          </a:stretch>
        </p:blipFill>
        <p:spPr bwMode="auto">
          <a:xfrm>
            <a:off x="6659563" y="3213100"/>
            <a:ext cx="14414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2" t="25449" r="70445" b="44023"/>
          <a:stretch>
            <a:fillRect/>
          </a:stretch>
        </p:blipFill>
        <p:spPr bwMode="auto">
          <a:xfrm>
            <a:off x="323850" y="2565400"/>
            <a:ext cx="28082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t="63608" r="33704" b="21100"/>
          <a:stretch>
            <a:fillRect/>
          </a:stretch>
        </p:blipFill>
        <p:spPr bwMode="auto">
          <a:xfrm>
            <a:off x="1258888" y="4724400"/>
            <a:ext cx="51847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55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72531" r="7336" b="-1320"/>
          <a:stretch>
            <a:fillRect/>
          </a:stretch>
        </p:blipFill>
        <p:spPr bwMode="auto">
          <a:xfrm>
            <a:off x="1476375" y="5229225"/>
            <a:ext cx="7343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xfrm>
            <a:off x="376238" y="152400"/>
            <a:ext cx="8875712" cy="838200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 – Branch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Skip:</a:t>
            </a:r>
          </a:p>
          <a:p>
            <a:pPr lvl="1"/>
            <a:r>
              <a:rPr lang="en-US" altLang="en-US"/>
              <a:t>Types: unconditional or conditional.</a:t>
            </a:r>
          </a:p>
          <a:p>
            <a:pPr lvl="1"/>
            <a:r>
              <a:rPr lang="en-US" altLang="en-US"/>
              <a:t>Unconditional: always skip following instn. (update PC to equal address of following instn. plus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Conditional: skip following instruction if condition is met, otherwise continue.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Typical Example: increment-and-skip-if-zero (ISZ)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301	…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…		…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309	ISZ	R1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310	BR	301</a:t>
            </a:r>
          </a:p>
          <a:p>
            <a:pPr lvl="3"/>
            <a:r>
              <a:rPr lang="en-US" altLang="en-US">
                <a:sym typeface="Wingdings" panose="05000000000000000000" pitchFamily="2" charset="2"/>
              </a:rPr>
              <a:t>311	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Procedure call/return:</a:t>
            </a:r>
          </a:p>
          <a:p>
            <a:pPr lvl="1"/>
            <a:r>
              <a:rPr lang="en-US" altLang="en-US"/>
              <a:t>Call: save address of following instruction (</a:t>
            </a:r>
            <a:r>
              <a:rPr lang="en-US" altLang="en-US" i="1"/>
              <a:t>i.e.</a:t>
            </a:r>
            <a:r>
              <a:rPr lang="en-US" altLang="en-US"/>
              <a:t>, return address) and branch to target procedure.</a:t>
            </a:r>
          </a:p>
          <a:p>
            <a:pPr lvl="2"/>
            <a:r>
              <a:rPr lang="en-US" altLang="en-US">
                <a:sym typeface="Wingdings" panose="05000000000000000000" pitchFamily="2" charset="2"/>
              </a:rPr>
              <a:t>Return address can be saved: in special </a:t>
            </a:r>
            <a:r>
              <a:rPr lang="en-US" altLang="en-US" b="1">
                <a:sym typeface="Wingdings" panose="05000000000000000000" pitchFamily="2" charset="2"/>
              </a:rPr>
              <a:t>register</a:t>
            </a:r>
            <a:r>
              <a:rPr lang="en-US" altLang="en-US">
                <a:sym typeface="Wingdings" panose="05000000000000000000" pitchFamily="2" charset="2"/>
              </a:rPr>
              <a:t>, at </a:t>
            </a:r>
            <a:r>
              <a:rPr lang="en-US" altLang="en-US" b="1">
                <a:sym typeface="Wingdings" panose="05000000000000000000" pitchFamily="2" charset="2"/>
              </a:rPr>
              <a:t>start</a:t>
            </a:r>
            <a:r>
              <a:rPr lang="en-US" altLang="en-US">
                <a:sym typeface="Wingdings" panose="05000000000000000000" pitchFamily="2" charset="2"/>
              </a:rPr>
              <a:t> of called procedure, or on top of </a:t>
            </a:r>
            <a:r>
              <a:rPr lang="en-US" altLang="en-US" b="1">
                <a:sym typeface="Wingdings" panose="05000000000000000000" pitchFamily="2" charset="2"/>
              </a:rPr>
              <a:t>stack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/>
          </a:p>
          <a:p>
            <a:pPr lvl="2"/>
            <a:r>
              <a:rPr lang="en-US" altLang="en-US"/>
              <a:t>Ex.: Call X </a:t>
            </a:r>
            <a:r>
              <a:rPr lang="en-US" altLang="en-US">
                <a:sym typeface="Wingdings" panose="05000000000000000000" pitchFamily="2" charset="2"/>
              </a:rPr>
              <a:t> call the procedure at location X</a:t>
            </a:r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Return: Return to calling procedure.</a:t>
            </a:r>
          </a:p>
          <a:p>
            <a:pPr lvl="2"/>
            <a:r>
              <a:rPr lang="en-US" altLang="en-US"/>
              <a:t>Load PC with the return address </a:t>
            </a:r>
          </a:p>
          <a:p>
            <a:pPr lvl="2"/>
            <a:r>
              <a:rPr lang="en-US" altLang="en-US"/>
              <a:t>Ex.: Ret </a:t>
            </a:r>
            <a:r>
              <a:rPr lang="en-US" altLang="en-US">
                <a:sym typeface="Wingdings" panose="05000000000000000000" pitchFamily="2" charset="2"/>
              </a:rPr>
              <a:t> return to where you came from!</a:t>
            </a:r>
          </a:p>
          <a:p>
            <a:pPr lvl="2"/>
            <a:endParaRPr lang="en-US" altLang="en-US"/>
          </a:p>
          <a:p>
            <a:pPr lvl="2">
              <a:buFontTx/>
              <a:buNone/>
            </a:pPr>
            <a:endParaRPr lang="en-US" altLang="en-US"/>
          </a:p>
          <a:p>
            <a:pPr lvl="1"/>
            <a:r>
              <a:rPr lang="en-US" altLang="en-US"/>
              <a:t>c.f. interrupt call/return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7813" y="3498850"/>
          <a:ext cx="6769101" cy="101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Register</a:t>
                      </a:r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 Start</a:t>
                      </a:r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 Top</a:t>
                      </a:r>
                    </a:p>
                  </a:txBody>
                  <a:tcPr marL="91445" marR="91445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RN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[PC]</a:t>
                      </a:r>
                    </a:p>
                    <a:p>
                      <a:pPr algn="ctr"/>
                      <a:r>
                        <a:rPr lang="en-US" sz="1800" dirty="0">
                          <a:sym typeface="Wingdings" pitchFamily="2" charset="2"/>
                        </a:rPr>
                        <a:t>PC</a:t>
                      </a:r>
                      <a:r>
                        <a:rPr lang="en-US" sz="1800" baseline="0" dirty="0">
                          <a:sym typeface="Wingdings" pitchFamily="2" charset="2"/>
                        </a:rPr>
                        <a:t>  X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[PC]</a:t>
                      </a:r>
                    </a:p>
                    <a:p>
                      <a:pPr algn="ctr"/>
                      <a:r>
                        <a:rPr lang="en-US" sz="1800" dirty="0">
                          <a:sym typeface="Wingdings" pitchFamily="2" charset="2"/>
                        </a:rPr>
                        <a:t>PC  X+1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Push [PC] to stack</a:t>
                      </a:r>
                    </a:p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X</a:t>
                      </a:r>
                      <a:endParaRPr lang="en-US" sz="1800" dirty="0"/>
                    </a:p>
                  </a:txBody>
                  <a:tcPr marL="91445" marR="91445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7813" y="5711825"/>
          <a:ext cx="6769101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Register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Procedure Start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Stack Top</a:t>
                      </a:r>
                    </a:p>
                  </a:txBody>
                  <a:tcPr marL="91445" marR="9144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[RN]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PC </a:t>
                      </a:r>
                      <a:r>
                        <a:rPr lang="en-US" sz="1800" dirty="0">
                          <a:sym typeface="Wingdings" pitchFamily="2" charset="2"/>
                        </a:rPr>
                        <a:t> [X]</a:t>
                      </a:r>
                    </a:p>
                  </a:txBody>
                  <a:tcPr marL="91445" marR="9144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Pop [PC] from stack</a:t>
                      </a:r>
                    </a:p>
                  </a:txBody>
                  <a:tcPr marL="91445" marR="9144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0"/>
          <a:stretch>
            <a:fillRect/>
          </a:stretch>
        </p:blipFill>
        <p:spPr bwMode="auto">
          <a:xfrm>
            <a:off x="2962275" y="4005263"/>
            <a:ext cx="36322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5288" y="908050"/>
            <a:ext cx="84248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1010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60" r="86830"/>
          <a:stretch>
            <a:fillRect/>
          </a:stretch>
        </p:blipFill>
        <p:spPr bwMode="auto">
          <a:xfrm>
            <a:off x="395288" y="5516563"/>
            <a:ext cx="1081087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42"/>
          <a:stretch>
            <a:fillRect/>
          </a:stretch>
        </p:blipFill>
        <p:spPr bwMode="auto">
          <a:xfrm>
            <a:off x="2962275" y="44450"/>
            <a:ext cx="36322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333375"/>
            <a:ext cx="1862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t="31760" r="71921"/>
          <a:stretch>
            <a:fillRect/>
          </a:stretch>
        </p:blipFill>
        <p:spPr bwMode="auto">
          <a:xfrm>
            <a:off x="1403350" y="5516563"/>
            <a:ext cx="129698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0" t="31760" r="58771"/>
          <a:stretch>
            <a:fillRect/>
          </a:stretch>
        </p:blipFill>
        <p:spPr bwMode="auto">
          <a:xfrm>
            <a:off x="2627313" y="5516563"/>
            <a:ext cx="11525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9" t="31760" r="43860"/>
          <a:stretch>
            <a:fillRect/>
          </a:stretch>
        </p:blipFill>
        <p:spPr bwMode="auto">
          <a:xfrm>
            <a:off x="4140200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0" t="31760" r="28951"/>
          <a:stretch>
            <a:fillRect/>
          </a:stretch>
        </p:blipFill>
        <p:spPr bwMode="auto">
          <a:xfrm>
            <a:off x="5364163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6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9" t="31760" r="14040"/>
          <a:stretch>
            <a:fillRect/>
          </a:stretch>
        </p:blipFill>
        <p:spPr bwMode="auto">
          <a:xfrm>
            <a:off x="6588125" y="5516563"/>
            <a:ext cx="8636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70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50" t="31760"/>
          <a:stretch>
            <a:fillRect/>
          </a:stretch>
        </p:blipFill>
        <p:spPr bwMode="auto">
          <a:xfrm>
            <a:off x="7812088" y="5516563"/>
            <a:ext cx="79216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0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8" b="27983"/>
          <a:stretch>
            <a:fillRect/>
          </a:stretch>
        </p:blipFill>
        <p:spPr bwMode="auto">
          <a:xfrm>
            <a:off x="2962275" y="1700213"/>
            <a:ext cx="363220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Rectangle 14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3084513" cy="1295400"/>
          </a:xfrm>
        </p:spPr>
        <p:txBody>
          <a:bodyPr/>
          <a:lstStyle/>
          <a:p>
            <a:r>
              <a:rPr lang="en-GB" altLang="en-US" sz="2400"/>
              <a:t>7. Transfer of Control – Nested Procedure Calls</a:t>
            </a:r>
          </a:p>
        </p:txBody>
      </p:sp>
      <p:sp>
        <p:nvSpPr>
          <p:cNvPr id="15375" name="AutoShape 2"/>
          <p:cNvSpPr>
            <a:spLocks noChangeAspect="1" noChangeArrowheads="1"/>
          </p:cNvSpPr>
          <p:nvPr/>
        </p:nvSpPr>
        <p:spPr bwMode="auto">
          <a:xfrm>
            <a:off x="6892925" y="333375"/>
            <a:ext cx="1862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>
            <a:off x="2960688" y="36195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959100" y="90805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960688" y="191611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2959100" y="249237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2959100" y="414972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960688" y="528637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960688" y="266700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959100" y="2968625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960688" y="3136900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2960688" y="357346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960688" y="1109663"/>
            <a:ext cx="3587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48" name="Text Box 36"/>
          <p:cNvSpPr txBox="1">
            <a:spLocks noChangeArrowheads="1"/>
          </p:cNvSpPr>
          <p:nvPr/>
        </p:nvSpPr>
        <p:spPr bwMode="auto">
          <a:xfrm>
            <a:off x="4500563" y="447516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14" name="Rectangle 2"/>
          <p:cNvSpPr>
            <a:spLocks noChangeArrowheads="1"/>
          </p:cNvSpPr>
          <p:nvPr/>
        </p:nvSpPr>
        <p:spPr bwMode="auto">
          <a:xfrm>
            <a:off x="5724525" y="1844675"/>
            <a:ext cx="2232025" cy="4954588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>
          <a:xfrm>
            <a:off x="339725" y="152400"/>
            <a:ext cx="8769350" cy="838200"/>
          </a:xfrm>
        </p:spPr>
        <p:txBody>
          <a:bodyPr/>
          <a:lstStyle/>
          <a:p>
            <a:r>
              <a:rPr lang="en-GB" altLang="en-US"/>
              <a:t>Stack Frame Growth – Parameter Passing</a:t>
            </a:r>
          </a:p>
        </p:txBody>
      </p:sp>
      <p:sp>
        <p:nvSpPr>
          <p:cNvPr id="1011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3938"/>
            <a:ext cx="8178800" cy="749300"/>
          </a:xfrm>
          <a:noFill/>
        </p:spPr>
        <p:txBody>
          <a:bodyPr lIns="90488" tIns="44450" rIns="90488" bIns="44450"/>
          <a:lstStyle/>
          <a:p>
            <a:pPr>
              <a:lnSpc>
                <a:spcPct val="95000"/>
              </a:lnSpc>
            </a:pPr>
            <a:r>
              <a:rPr lang="en-US" altLang="en-US" sz="2400">
                <a:solidFill>
                  <a:srgbClr val="3333FF"/>
                </a:solidFill>
              </a:rPr>
              <a:t>Stack frame</a:t>
            </a:r>
            <a:r>
              <a:rPr lang="en-US" altLang="en-US" sz="2400"/>
              <a:t>: set of (parameters + local variables + return address) necessary for a procedure call.</a:t>
            </a:r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468313" y="2173288"/>
            <a:ext cx="1366837" cy="38481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MOV FP, SP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x1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x2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CALL Q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R0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T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</a:p>
        </p:txBody>
      </p:sp>
      <p:sp>
        <p:nvSpPr>
          <p:cNvPr id="1011718" name="Text Box 6"/>
          <p:cNvSpPr txBox="1">
            <a:spLocks noChangeArrowheads="1"/>
          </p:cNvSpPr>
          <p:nvPr/>
        </p:nvSpPr>
        <p:spPr bwMode="auto">
          <a:xfrm>
            <a:off x="2689225" y="2195513"/>
            <a:ext cx="1493838" cy="4230687"/>
          </a:xfrm>
          <a:prstGeom prst="rect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MOV FP, SP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y1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PUSH y2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 </a:t>
            </a:r>
          </a:p>
          <a:p>
            <a:pPr>
              <a:lnSpc>
                <a:spcPct val="105000"/>
              </a:lnSpc>
            </a:pPr>
            <a:r>
              <a:rPr lang="en-US" altLang="en-US" sz="1800" b="1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Use FP to access </a:t>
            </a:r>
            <a:r>
              <a:rPr lang="en-US" altLang="en-US" sz="1800" b="1" i="1">
                <a:solidFill>
                  <a:srgbClr val="FFFF00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 baseline="-25000">
                <a:solidFill>
                  <a:srgbClr val="FFFF00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1800" b="1" i="1">
                <a:solidFill>
                  <a:srgbClr val="FFFF00"/>
                </a:solidFill>
                <a:cs typeface="Times New Roman" panose="02020603050405020304" pitchFamily="18" charset="0"/>
              </a:rPr>
              <a:t>, x</a:t>
            </a:r>
            <a:r>
              <a:rPr lang="en-US" altLang="en-US" sz="1800" b="1" baseline="-25000">
                <a:solidFill>
                  <a:srgbClr val="FFFF00"/>
                </a:solidFill>
                <a:cs typeface="Times New Roman" panose="02020603050405020304" pitchFamily="18" charset="0"/>
              </a:rPr>
              <a:t>2</a:t>
            </a:r>
            <a:endParaRPr lang="en-US" altLang="en-US" sz="1800" b="1">
              <a:solidFill>
                <a:srgbClr val="FF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...............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y2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y1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 FP</a:t>
            </a:r>
          </a:p>
          <a:p>
            <a:pPr>
              <a:lnSpc>
                <a:spcPct val="105000"/>
              </a:lnSpc>
            </a:pPr>
            <a:r>
              <a:rPr lang="en-US" altLang="en-US" sz="2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RETURN</a:t>
            </a:r>
          </a:p>
        </p:txBody>
      </p:sp>
      <p:sp>
        <p:nvSpPr>
          <p:cNvPr id="1011719" name="Text Box 7"/>
          <p:cNvSpPr txBox="1">
            <a:spLocks noChangeArrowheads="1"/>
          </p:cNvSpPr>
          <p:nvPr/>
        </p:nvSpPr>
        <p:spPr bwMode="auto">
          <a:xfrm>
            <a:off x="968375" y="1766888"/>
            <a:ext cx="369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B050"/>
                </a:solidFill>
              </a:rPr>
              <a:t>P</a:t>
            </a:r>
          </a:p>
        </p:txBody>
      </p:sp>
      <p:sp>
        <p:nvSpPr>
          <p:cNvPr id="1011720" name="Text Box 8"/>
          <p:cNvSpPr txBox="1">
            <a:spLocks noChangeArrowheads="1"/>
          </p:cNvSpPr>
          <p:nvPr/>
        </p:nvSpPr>
        <p:spPr bwMode="auto">
          <a:xfrm>
            <a:off x="3189288" y="1776413"/>
            <a:ext cx="4206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3333FF"/>
                </a:solidFill>
              </a:rPr>
              <a:t>Q</a:t>
            </a:r>
          </a:p>
        </p:txBody>
      </p:sp>
      <p:sp>
        <p:nvSpPr>
          <p:cNvPr id="1011721" name="Text Box 9"/>
          <p:cNvSpPr txBox="1">
            <a:spLocks noChangeArrowheads="1"/>
          </p:cNvSpPr>
          <p:nvPr/>
        </p:nvSpPr>
        <p:spPr bwMode="auto">
          <a:xfrm>
            <a:off x="4500563" y="6491288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22" name="Line 10"/>
          <p:cNvSpPr>
            <a:spLocks noChangeShapeType="1"/>
          </p:cNvSpPr>
          <p:nvPr/>
        </p:nvSpPr>
        <p:spPr bwMode="auto">
          <a:xfrm>
            <a:off x="14288" y="2306638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23" name="Line 11"/>
          <p:cNvSpPr>
            <a:spLocks noChangeShapeType="1"/>
          </p:cNvSpPr>
          <p:nvPr/>
        </p:nvSpPr>
        <p:spPr bwMode="auto">
          <a:xfrm>
            <a:off x="5219700" y="6669088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24" name="Text Box 12"/>
          <p:cNvSpPr txBox="1">
            <a:spLocks noChangeArrowheads="1"/>
          </p:cNvSpPr>
          <p:nvPr/>
        </p:nvSpPr>
        <p:spPr bwMode="auto">
          <a:xfrm rot="-3035099">
            <a:off x="5634038" y="3625850"/>
            <a:ext cx="25400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6600" b="1">
                <a:solidFill>
                  <a:srgbClr val="5F5F5F"/>
                </a:solidFill>
              </a:rPr>
              <a:t>Stack</a:t>
            </a:r>
          </a:p>
        </p:txBody>
      </p:sp>
      <p:sp>
        <p:nvSpPr>
          <p:cNvPr id="1011725" name="Text Box 13"/>
          <p:cNvSpPr txBox="1">
            <a:spLocks noChangeArrowheads="1"/>
          </p:cNvSpPr>
          <p:nvPr/>
        </p:nvSpPr>
        <p:spPr bwMode="auto">
          <a:xfrm>
            <a:off x="5724525" y="6415088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Return Point [P]</a:t>
            </a:r>
          </a:p>
        </p:txBody>
      </p:sp>
      <p:sp>
        <p:nvSpPr>
          <p:cNvPr id="1011726" name="Text Box 14"/>
          <p:cNvSpPr txBox="1">
            <a:spLocks noChangeArrowheads="1"/>
          </p:cNvSpPr>
          <p:nvPr/>
        </p:nvSpPr>
        <p:spPr bwMode="auto">
          <a:xfrm>
            <a:off x="5724525" y="6021388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Old Frame Pointer</a:t>
            </a:r>
          </a:p>
        </p:txBody>
      </p:sp>
      <p:sp>
        <p:nvSpPr>
          <p:cNvPr id="1011727" name="Text Box 15"/>
          <p:cNvSpPr txBox="1">
            <a:spLocks noChangeArrowheads="1"/>
          </p:cNvSpPr>
          <p:nvPr/>
        </p:nvSpPr>
        <p:spPr bwMode="auto">
          <a:xfrm>
            <a:off x="5724525" y="5594350"/>
            <a:ext cx="2232025" cy="427038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1728" name="Text Box 16"/>
          <p:cNvSpPr txBox="1">
            <a:spLocks noChangeArrowheads="1"/>
          </p:cNvSpPr>
          <p:nvPr/>
        </p:nvSpPr>
        <p:spPr bwMode="auto">
          <a:xfrm>
            <a:off x="5724525" y="5205413"/>
            <a:ext cx="2232025" cy="42703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x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1729" name="Text Box 17"/>
          <p:cNvSpPr txBox="1">
            <a:spLocks noChangeArrowheads="1"/>
          </p:cNvSpPr>
          <p:nvPr/>
        </p:nvSpPr>
        <p:spPr bwMode="auto">
          <a:xfrm>
            <a:off x="5724525" y="4797425"/>
            <a:ext cx="2232025" cy="427038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Return Point [Q]</a:t>
            </a:r>
          </a:p>
        </p:txBody>
      </p:sp>
      <p:sp>
        <p:nvSpPr>
          <p:cNvPr id="1011730" name="Text Box 18"/>
          <p:cNvSpPr txBox="1">
            <a:spLocks noChangeArrowheads="1"/>
          </p:cNvSpPr>
          <p:nvPr/>
        </p:nvSpPr>
        <p:spPr bwMode="auto">
          <a:xfrm>
            <a:off x="5724525" y="4398963"/>
            <a:ext cx="2232025" cy="427037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Old Frame Pointer</a:t>
            </a:r>
          </a:p>
        </p:txBody>
      </p:sp>
      <p:sp>
        <p:nvSpPr>
          <p:cNvPr id="1011731" name="Text Box 19"/>
          <p:cNvSpPr txBox="1">
            <a:spLocks noChangeArrowheads="1"/>
          </p:cNvSpPr>
          <p:nvPr/>
        </p:nvSpPr>
        <p:spPr bwMode="auto">
          <a:xfrm>
            <a:off x="5724525" y="4005263"/>
            <a:ext cx="2232025" cy="427037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11732" name="Text Box 20"/>
          <p:cNvSpPr txBox="1">
            <a:spLocks noChangeArrowheads="1"/>
          </p:cNvSpPr>
          <p:nvPr/>
        </p:nvSpPr>
        <p:spPr bwMode="auto">
          <a:xfrm>
            <a:off x="5724525" y="3606800"/>
            <a:ext cx="2232025" cy="427038"/>
          </a:xfrm>
          <a:prstGeom prst="rect">
            <a:avLst/>
          </a:prstGeom>
          <a:solidFill>
            <a:srgbClr val="3333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en-US" sz="1800" b="1" i="1">
                <a:solidFill>
                  <a:schemeClr val="bg1"/>
                </a:solidFill>
                <a:cs typeface="Times New Roman" panose="02020603050405020304" pitchFamily="18" charset="0"/>
              </a:rPr>
              <a:t>y</a:t>
            </a:r>
            <a:r>
              <a:rPr lang="en-US" altLang="en-US" sz="1800" b="1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11733" name="Text Box 21"/>
          <p:cNvSpPr txBox="1">
            <a:spLocks noChangeArrowheads="1"/>
          </p:cNvSpPr>
          <p:nvPr/>
        </p:nvSpPr>
        <p:spPr bwMode="auto">
          <a:xfrm>
            <a:off x="4500563" y="6059488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34" name="Line 22"/>
          <p:cNvSpPr>
            <a:spLocks noChangeShapeType="1"/>
          </p:cNvSpPr>
          <p:nvPr/>
        </p:nvSpPr>
        <p:spPr bwMode="auto">
          <a:xfrm flipV="1">
            <a:off x="5219700" y="6237288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5" name="Line 23"/>
          <p:cNvSpPr>
            <a:spLocks noChangeShapeType="1"/>
          </p:cNvSpPr>
          <p:nvPr/>
        </p:nvSpPr>
        <p:spPr bwMode="auto">
          <a:xfrm>
            <a:off x="-7938" y="58483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6" name="Line 24"/>
          <p:cNvSpPr>
            <a:spLocks noChangeShapeType="1"/>
          </p:cNvSpPr>
          <p:nvPr/>
        </p:nvSpPr>
        <p:spPr bwMode="auto">
          <a:xfrm>
            <a:off x="6350" y="26225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7" name="Text Box 25"/>
          <p:cNvSpPr txBox="1">
            <a:spLocks noChangeArrowheads="1"/>
          </p:cNvSpPr>
          <p:nvPr/>
        </p:nvSpPr>
        <p:spPr bwMode="auto">
          <a:xfrm>
            <a:off x="4500563" y="5267325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38" name="Line 26"/>
          <p:cNvSpPr>
            <a:spLocks noChangeShapeType="1"/>
          </p:cNvSpPr>
          <p:nvPr/>
        </p:nvSpPr>
        <p:spPr bwMode="auto">
          <a:xfrm flipV="1">
            <a:off x="5219700" y="5445125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39" name="Text Box 27"/>
          <p:cNvSpPr txBox="1">
            <a:spLocks noChangeArrowheads="1"/>
          </p:cNvSpPr>
          <p:nvPr/>
        </p:nvSpPr>
        <p:spPr bwMode="auto">
          <a:xfrm>
            <a:off x="8459788" y="5970588"/>
            <a:ext cx="684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Frame Pointer</a:t>
            </a:r>
          </a:p>
        </p:txBody>
      </p:sp>
      <p:sp>
        <p:nvSpPr>
          <p:cNvPr id="1011740" name="Line 28"/>
          <p:cNvSpPr>
            <a:spLocks noChangeShapeType="1"/>
          </p:cNvSpPr>
          <p:nvPr/>
        </p:nvSpPr>
        <p:spPr bwMode="auto">
          <a:xfrm>
            <a:off x="14288" y="3905250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1" name="Text Box 29"/>
          <p:cNvSpPr txBox="1">
            <a:spLocks noChangeArrowheads="1"/>
          </p:cNvSpPr>
          <p:nvPr/>
        </p:nvSpPr>
        <p:spPr bwMode="auto">
          <a:xfrm>
            <a:off x="4500563" y="5627688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42" name="Line 30"/>
          <p:cNvSpPr>
            <a:spLocks noChangeShapeType="1"/>
          </p:cNvSpPr>
          <p:nvPr/>
        </p:nvSpPr>
        <p:spPr bwMode="auto">
          <a:xfrm>
            <a:off x="5219700" y="5805488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4" name="Line 32"/>
          <p:cNvSpPr>
            <a:spLocks noChangeShapeType="1"/>
          </p:cNvSpPr>
          <p:nvPr/>
        </p:nvSpPr>
        <p:spPr bwMode="auto">
          <a:xfrm>
            <a:off x="6350" y="42354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5" name="Line 33"/>
          <p:cNvSpPr>
            <a:spLocks noChangeShapeType="1"/>
          </p:cNvSpPr>
          <p:nvPr/>
        </p:nvSpPr>
        <p:spPr bwMode="auto">
          <a:xfrm>
            <a:off x="0" y="4552950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6" name="Text Box 34"/>
          <p:cNvSpPr txBox="1">
            <a:spLocks noChangeArrowheads="1"/>
          </p:cNvSpPr>
          <p:nvPr/>
        </p:nvSpPr>
        <p:spPr bwMode="auto">
          <a:xfrm>
            <a:off x="4500563" y="4835525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47" name="Line 35"/>
          <p:cNvSpPr>
            <a:spLocks noChangeShapeType="1"/>
          </p:cNvSpPr>
          <p:nvPr/>
        </p:nvSpPr>
        <p:spPr bwMode="auto">
          <a:xfrm flipV="1">
            <a:off x="5219700" y="5013325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49" name="Line 37"/>
          <p:cNvSpPr>
            <a:spLocks noChangeShapeType="1"/>
          </p:cNvSpPr>
          <p:nvPr/>
        </p:nvSpPr>
        <p:spPr bwMode="auto">
          <a:xfrm>
            <a:off x="5219700" y="465296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0" name="Line 38"/>
          <p:cNvSpPr>
            <a:spLocks noChangeShapeType="1"/>
          </p:cNvSpPr>
          <p:nvPr/>
        </p:nvSpPr>
        <p:spPr bwMode="auto">
          <a:xfrm>
            <a:off x="2201863" y="2736850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1" name="Text Box 39"/>
          <p:cNvSpPr txBox="1">
            <a:spLocks noChangeArrowheads="1"/>
          </p:cNvSpPr>
          <p:nvPr/>
        </p:nvSpPr>
        <p:spPr bwMode="auto">
          <a:xfrm>
            <a:off x="8459788" y="4387850"/>
            <a:ext cx="6842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91440" anchor="ctr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Frame Pointer</a:t>
            </a:r>
          </a:p>
        </p:txBody>
      </p:sp>
      <p:sp>
        <p:nvSpPr>
          <p:cNvPr id="1011752" name="Line 40"/>
          <p:cNvSpPr>
            <a:spLocks noChangeShapeType="1"/>
          </p:cNvSpPr>
          <p:nvPr/>
        </p:nvSpPr>
        <p:spPr bwMode="auto">
          <a:xfrm>
            <a:off x="2195513" y="3313113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3" name="Text Box 41"/>
          <p:cNvSpPr txBox="1">
            <a:spLocks noChangeArrowheads="1"/>
          </p:cNvSpPr>
          <p:nvPr/>
        </p:nvSpPr>
        <p:spPr bwMode="auto">
          <a:xfrm>
            <a:off x="4500563" y="404336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54" name="Line 42"/>
          <p:cNvSpPr>
            <a:spLocks noChangeShapeType="1"/>
          </p:cNvSpPr>
          <p:nvPr/>
        </p:nvSpPr>
        <p:spPr bwMode="auto">
          <a:xfrm flipV="1">
            <a:off x="5219700" y="422116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6" name="Line 44"/>
          <p:cNvSpPr>
            <a:spLocks noChangeShapeType="1"/>
          </p:cNvSpPr>
          <p:nvPr/>
        </p:nvSpPr>
        <p:spPr bwMode="auto">
          <a:xfrm>
            <a:off x="2203450" y="3673475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7" name="Text Box 45"/>
          <p:cNvSpPr txBox="1">
            <a:spLocks noChangeArrowheads="1"/>
          </p:cNvSpPr>
          <p:nvPr/>
        </p:nvSpPr>
        <p:spPr bwMode="auto">
          <a:xfrm>
            <a:off x="4500563" y="3611563"/>
            <a:ext cx="7921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600" b="1"/>
              <a:t>Stack Pointer</a:t>
            </a:r>
          </a:p>
        </p:txBody>
      </p:sp>
      <p:sp>
        <p:nvSpPr>
          <p:cNvPr id="1011758" name="Line 46"/>
          <p:cNvSpPr>
            <a:spLocks noChangeShapeType="1"/>
          </p:cNvSpPr>
          <p:nvPr/>
        </p:nvSpPr>
        <p:spPr bwMode="auto">
          <a:xfrm>
            <a:off x="5219700" y="3789363"/>
            <a:ext cx="43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59" name="Line 47"/>
          <p:cNvSpPr>
            <a:spLocks noChangeShapeType="1"/>
          </p:cNvSpPr>
          <p:nvPr/>
        </p:nvSpPr>
        <p:spPr bwMode="auto">
          <a:xfrm>
            <a:off x="2209800" y="4465638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1" name="Line 49"/>
          <p:cNvSpPr>
            <a:spLocks noChangeShapeType="1"/>
          </p:cNvSpPr>
          <p:nvPr/>
        </p:nvSpPr>
        <p:spPr bwMode="auto">
          <a:xfrm>
            <a:off x="2209800" y="5184775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3" name="Line 51"/>
          <p:cNvSpPr>
            <a:spLocks noChangeShapeType="1"/>
          </p:cNvSpPr>
          <p:nvPr/>
        </p:nvSpPr>
        <p:spPr bwMode="auto">
          <a:xfrm>
            <a:off x="2209800" y="5545138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4" name="Line 52"/>
          <p:cNvSpPr>
            <a:spLocks noChangeShapeType="1"/>
          </p:cNvSpPr>
          <p:nvPr/>
        </p:nvSpPr>
        <p:spPr bwMode="auto">
          <a:xfrm>
            <a:off x="2195513" y="5834063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5" name="Line 53"/>
          <p:cNvSpPr>
            <a:spLocks noChangeShapeType="1"/>
          </p:cNvSpPr>
          <p:nvPr/>
        </p:nvSpPr>
        <p:spPr bwMode="auto">
          <a:xfrm>
            <a:off x="2195513" y="6192838"/>
            <a:ext cx="4683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7" name="Line 55"/>
          <p:cNvSpPr>
            <a:spLocks noChangeShapeType="1"/>
          </p:cNvSpPr>
          <p:nvPr/>
        </p:nvSpPr>
        <p:spPr bwMode="auto">
          <a:xfrm>
            <a:off x="0" y="5186363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68" name="Line 56"/>
          <p:cNvSpPr>
            <a:spLocks noChangeShapeType="1"/>
          </p:cNvSpPr>
          <p:nvPr/>
        </p:nvSpPr>
        <p:spPr bwMode="auto">
          <a:xfrm>
            <a:off x="-7938" y="5516563"/>
            <a:ext cx="468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11771" name="Line 59"/>
          <p:cNvSpPr>
            <a:spLocks noChangeShapeType="1"/>
          </p:cNvSpPr>
          <p:nvPr/>
        </p:nvSpPr>
        <p:spPr bwMode="auto">
          <a:xfrm>
            <a:off x="7885113" y="4581525"/>
            <a:ext cx="503237" cy="1655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8027988" y="6237288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 flipH="1" flipV="1">
            <a:off x="8027988" y="4652963"/>
            <a:ext cx="3603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1.11111E-6 L 0.24306 -0.31505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-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3611 -0.18912 " pathEditMode="relative" ptsTypes="AA">
                                      <p:cBhvr>
                                        <p:cTn id="282" dur="2000" fill="hold"/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122 -0.34652 " pathEditMode="relative" ptsTypes="AA">
                                      <p:cBhvr>
                                        <p:cTn id="352" dur="2000" fill="hold"/>
                                        <p:tgtEl>
                                          <p:spTgt spid="1011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48" grpId="0"/>
      <p:bldP spid="1011748" grpId="1"/>
      <p:bldP spid="1011748" grpId="2"/>
      <p:bldP spid="1011748" grpId="3"/>
      <p:bldP spid="1011714" grpId="0" animBg="1"/>
      <p:bldP spid="1011716" grpId="0" build="p"/>
      <p:bldP spid="1011717" grpId="0" animBg="1"/>
      <p:bldP spid="1011718" grpId="0" animBg="1"/>
      <p:bldP spid="1011719" grpId="0"/>
      <p:bldP spid="1011721" grpId="0"/>
      <p:bldP spid="1011721" grpId="1"/>
      <p:bldP spid="1011721" grpId="2"/>
      <p:bldP spid="1011721" grpId="3"/>
      <p:bldP spid="1011724" grpId="0"/>
      <p:bldP spid="1011725" grpId="0" animBg="1"/>
      <p:bldP spid="1011725" grpId="1" animBg="1"/>
      <p:bldP spid="1011726" grpId="0" animBg="1"/>
      <p:bldP spid="1011726" grpId="1" animBg="1"/>
      <p:bldP spid="1011727" grpId="0" animBg="1"/>
      <p:bldP spid="1011727" grpId="1" animBg="1"/>
      <p:bldP spid="1011728" grpId="0" animBg="1"/>
      <p:bldP spid="1011728" grpId="1" animBg="1"/>
      <p:bldP spid="1011729" grpId="0" animBg="1"/>
      <p:bldP spid="1011730" grpId="0" animBg="1"/>
      <p:bldP spid="1011730" grpId="1" animBg="1"/>
      <p:bldP spid="1011731" grpId="0" animBg="1"/>
      <p:bldP spid="1011731" grpId="1" animBg="1"/>
      <p:bldP spid="1011732" grpId="0" animBg="1"/>
      <p:bldP spid="1011732" grpId="1" animBg="1"/>
      <p:bldP spid="1011733" grpId="0"/>
      <p:bldP spid="1011733" grpId="1"/>
      <p:bldP spid="1011733" grpId="2"/>
      <p:bldP spid="1011733" grpId="3"/>
      <p:bldP spid="1011737" grpId="0"/>
      <p:bldP spid="1011737" grpId="1"/>
      <p:bldP spid="1011737" grpId="2"/>
      <p:bldP spid="1011737" grpId="3"/>
      <p:bldP spid="1011739" grpId="0"/>
      <p:bldP spid="1011739" grpId="1"/>
      <p:bldP spid="1011739" grpId="2"/>
      <p:bldP spid="1011739" grpId="3"/>
      <p:bldP spid="1011741" grpId="0"/>
      <p:bldP spid="1011741" grpId="1"/>
      <p:bldP spid="1011741" grpId="2"/>
      <p:bldP spid="1011741" grpId="3"/>
      <p:bldP spid="1011746" grpId="0"/>
      <p:bldP spid="1011746" grpId="1"/>
      <p:bldP spid="1011746" grpId="2"/>
      <p:bldP spid="1011746" grpId="3"/>
      <p:bldP spid="1011751" grpId="0"/>
      <p:bldP spid="1011751" grpId="1"/>
      <p:bldP spid="1011751" grpId="2"/>
      <p:bldP spid="1011753" grpId="0"/>
      <p:bldP spid="1011753" grpId="1"/>
      <p:bldP spid="1011753" grpId="2"/>
      <p:bldP spid="1011753" grpId="3"/>
      <p:bldP spid="1011757" grpId="0"/>
      <p:bldP spid="101175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5"/>
          <p:cNvSpPr>
            <a:spLocks noGrp="1"/>
          </p:cNvSpPr>
          <p:nvPr>
            <p:ph type="title"/>
          </p:nvPr>
        </p:nvSpPr>
        <p:spPr>
          <a:xfrm>
            <a:off x="406400" y="152400"/>
            <a:ext cx="8197850" cy="838200"/>
          </a:xfrm>
        </p:spPr>
        <p:txBody>
          <a:bodyPr/>
          <a:lstStyle/>
          <a:p>
            <a:r>
              <a:rPr lang="en-US" altLang="en-US"/>
              <a:t>7. Transfer of Control – Common Op’s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90845"/>
          <a:stretch>
            <a:fillRect/>
          </a:stretch>
        </p:blipFill>
        <p:spPr bwMode="auto">
          <a:xfrm>
            <a:off x="323850" y="1200150"/>
            <a:ext cx="83518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72353"/>
          <a:stretch>
            <a:fillRect/>
          </a:stretch>
        </p:blipFill>
        <p:spPr bwMode="auto">
          <a:xfrm>
            <a:off x="323850" y="1196975"/>
            <a:ext cx="835183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53918"/>
          <a:stretch>
            <a:fillRect/>
          </a:stretch>
        </p:blipFill>
        <p:spPr bwMode="auto">
          <a:xfrm>
            <a:off x="323850" y="1196975"/>
            <a:ext cx="835183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43385"/>
          <a:stretch>
            <a:fillRect/>
          </a:stretch>
        </p:blipFill>
        <p:spPr bwMode="auto">
          <a:xfrm>
            <a:off x="323850" y="1196975"/>
            <a:ext cx="83518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24953"/>
          <a:stretch>
            <a:fillRect/>
          </a:stretch>
        </p:blipFill>
        <p:spPr bwMode="auto">
          <a:xfrm>
            <a:off x="323850" y="1196975"/>
            <a:ext cx="8351838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7837"/>
          <a:stretch>
            <a:fillRect/>
          </a:stretch>
        </p:blipFill>
        <p:spPr bwMode="auto">
          <a:xfrm>
            <a:off x="323850" y="1196975"/>
            <a:ext cx="8351838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b="-63"/>
          <a:stretch>
            <a:fillRect/>
          </a:stretch>
        </p:blipFill>
        <p:spPr bwMode="auto">
          <a:xfrm>
            <a:off x="323850" y="1196975"/>
            <a:ext cx="8351838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404813"/>
            <a:ext cx="8204200" cy="585787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Byte Order</a:t>
            </a:r>
          </a:p>
        </p:txBody>
      </p:sp>
      <p:sp>
        <p:nvSpPr>
          <p:cNvPr id="961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507413" cy="6156325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/>
              <a:t>In what order do we read numbers that occupy more than one byte? e.g. (numbers in hex) </a:t>
            </a:r>
            <a:r>
              <a:rPr lang="en-US" altLang="en-US" sz="2400" b="1" u="sng">
                <a:solidFill>
                  <a:srgbClr val="CC0000"/>
                </a:solidFill>
              </a:rPr>
              <a:t>12345678</a:t>
            </a:r>
            <a:r>
              <a:rPr lang="en-US" altLang="en-US" sz="2400"/>
              <a:t> can be stored in 4x8-bit locations as follows: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problem is called </a:t>
            </a:r>
            <a:r>
              <a:rPr lang="en-US" altLang="en-US" sz="2400">
                <a:solidFill>
                  <a:srgbClr val="0033CC"/>
                </a:solidFill>
              </a:rPr>
              <a:t>Endian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Highest significant byte in lowest address: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333FF"/>
                </a:solidFill>
                <a:sym typeface="Wingdings" panose="05000000000000000000" pitchFamily="2" charset="2"/>
              </a:rPr>
              <a:t>Big-endian</a:t>
            </a:r>
            <a:r>
              <a:rPr lang="en-US" altLang="en-US">
                <a:sym typeface="Wingdings" panose="05000000000000000000" pitchFamily="2" charset="2"/>
              </a:rPr>
              <a:t>.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Least significant byte in lowest address: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333FF"/>
                </a:solidFill>
              </a:rPr>
              <a:t>Little-endian</a:t>
            </a:r>
            <a:r>
              <a:rPr lang="en-US" altLang="en-US"/>
              <a:t>.</a:t>
            </a:r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1046163" y="2039938"/>
            <a:ext cx="16017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Address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185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latin typeface="Tahoma" panose="020B0604030504040204" pitchFamily="34" charset="0"/>
                <a:cs typeface="Tahoma" panose="020B0604030504040204" pitchFamily="34" charset="0"/>
              </a:rPr>
              <a:t>187</a:t>
            </a:r>
          </a:p>
        </p:txBody>
      </p:sp>
      <p:sp>
        <p:nvSpPr>
          <p:cNvPr id="961543" name="Text Box 7"/>
          <p:cNvSpPr txBox="1">
            <a:spLocks noChangeArrowheads="1"/>
          </p:cNvSpPr>
          <p:nvPr/>
        </p:nvSpPr>
        <p:spPr bwMode="auto">
          <a:xfrm>
            <a:off x="3367088" y="2046288"/>
            <a:ext cx="183515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 (1)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78</a:t>
            </a:r>
          </a:p>
        </p:txBody>
      </p:sp>
      <p:sp>
        <p:nvSpPr>
          <p:cNvPr id="961544" name="Text Box 8"/>
          <p:cNvSpPr txBox="1">
            <a:spLocks noChangeArrowheads="1"/>
          </p:cNvSpPr>
          <p:nvPr/>
        </p:nvSpPr>
        <p:spPr bwMode="auto">
          <a:xfrm>
            <a:off x="6246813" y="2060575"/>
            <a:ext cx="183515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28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 (2)</a:t>
            </a:r>
          </a:p>
          <a:p>
            <a:pPr algn="ctr">
              <a:lnSpc>
                <a:spcPct val="110000"/>
              </a:lnSpc>
            </a:pPr>
            <a:endParaRPr lang="en-US" altLang="en-US" sz="9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78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56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34</a:t>
            </a:r>
          </a:p>
          <a:p>
            <a:pPr algn="ctr">
              <a:lnSpc>
                <a:spcPct val="110000"/>
              </a:lnSpc>
            </a:pPr>
            <a:r>
              <a:rPr lang="en-US" altLang="en-US" sz="280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sp>
        <p:nvSpPr>
          <p:cNvPr id="961545" name="Text Box 9"/>
          <p:cNvSpPr txBox="1">
            <a:spLocks noChangeArrowheads="1"/>
          </p:cNvSpPr>
          <p:nvPr/>
        </p:nvSpPr>
        <p:spPr bwMode="auto">
          <a:xfrm rot="-1795667">
            <a:off x="3081338" y="3287713"/>
            <a:ext cx="2427287" cy="487362"/>
          </a:xfrm>
          <a:prstGeom prst="rect">
            <a:avLst/>
          </a:prstGeom>
          <a:solidFill>
            <a:srgbClr val="FFFF0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33CC"/>
                </a:solidFill>
              </a:rPr>
              <a:t>Big endian</a:t>
            </a:r>
          </a:p>
        </p:txBody>
      </p:sp>
      <p:sp>
        <p:nvSpPr>
          <p:cNvPr id="961546" name="Text Box 10"/>
          <p:cNvSpPr txBox="1">
            <a:spLocks noChangeArrowheads="1"/>
          </p:cNvSpPr>
          <p:nvPr/>
        </p:nvSpPr>
        <p:spPr bwMode="auto">
          <a:xfrm rot="-1795667">
            <a:off x="5961063" y="3314700"/>
            <a:ext cx="2427287" cy="487363"/>
          </a:xfrm>
          <a:prstGeom prst="rect">
            <a:avLst/>
          </a:prstGeom>
          <a:solidFill>
            <a:srgbClr val="FFFF00">
              <a:alpha val="9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0033CC"/>
                </a:solidFill>
              </a:rPr>
              <a:t>Little endian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1" grpId="0" build="p"/>
      <p:bldP spid="961542" grpId="0"/>
      <p:bldP spid="961543" grpId="0"/>
      <p:bldP spid="961544" grpId="0"/>
      <p:bldP spid="961545" grpId="0" animBg="1"/>
      <p:bldP spid="9615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/>
              <a:t>Example of C Data Structure</a:t>
            </a:r>
            <a:endParaRPr lang="en-US" altLang="en-US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196975"/>
            <a:ext cx="7129462" cy="198437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500438"/>
            <a:ext cx="34988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500438"/>
            <a:ext cx="35290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98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188" y="0"/>
            <a:ext cx="877887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44450"/>
            <a:ext cx="8204200" cy="514350"/>
          </a:xfrm>
          <a:noFill/>
        </p:spPr>
        <p:txBody>
          <a:bodyPr lIns="90488" tIns="44450" rIns="90488" bIns="44450"/>
          <a:lstStyle/>
          <a:p>
            <a:r>
              <a:rPr lang="en-US" altLang="en-US" sz="2400"/>
              <a:t>Standard…What Standard?</a:t>
            </a:r>
          </a:p>
        </p:txBody>
      </p:sp>
      <p:sp>
        <p:nvSpPr>
          <p:cNvPr id="965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06413"/>
            <a:ext cx="8178800" cy="6018212"/>
          </a:xfrm>
          <a:solidFill>
            <a:schemeClr val="bg1"/>
          </a:solidFill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X86 and VAX are little-endian.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IBM System 370/390, Sun SPARC, and most RISC  are big-endian.</a:t>
            </a:r>
            <a:endParaRPr lang="ar-SA" altLang="en-US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</a:rPr>
              <a:t>Big-endian is favored for: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Character-string sorting</a:t>
            </a:r>
            <a:r>
              <a:rPr lang="en-US" altLang="en-US">
                <a:cs typeface="Arial" panose="020B0604020202020204" pitchFamily="34" charset="0"/>
              </a:rPr>
              <a:t>: multiple bytes can be compared in parallel.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Decimal/ASCII dumps</a:t>
            </a:r>
            <a:r>
              <a:rPr lang="en-US" altLang="en-US">
                <a:cs typeface="Arial" panose="020B0604020202020204" pitchFamily="34" charset="0"/>
              </a:rPr>
              <a:t>: values can be printed left to right without causing confusion.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Consistent order</a:t>
            </a:r>
            <a:r>
              <a:rPr lang="en-US" altLang="en-US">
                <a:cs typeface="Arial" panose="020B0604020202020204" pitchFamily="34" charset="0"/>
              </a:rPr>
              <a:t>: integers and character strings are stored in the same order.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Little-endian is favored for: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32-to-16-bit integer conversion</a:t>
            </a:r>
            <a:r>
              <a:rPr lang="en-US" altLang="en-US">
                <a:cs typeface="Arial" panose="020B0604020202020204" pitchFamily="34" charset="0"/>
              </a:rPr>
              <a:t>: no need to increment address to access least-significant 2 bytes.</a:t>
            </a:r>
          </a:p>
          <a:p>
            <a:pPr lvl="1">
              <a:lnSpc>
                <a:spcPct val="90000"/>
              </a:lnSpc>
            </a:pPr>
            <a:r>
              <a:rPr lang="en-US" altLang="en-US" u="sng">
                <a:cs typeface="Arial" panose="020B0604020202020204" pitchFamily="34" charset="0"/>
              </a:rPr>
              <a:t>Higher-precision arithmetic</a:t>
            </a:r>
            <a:r>
              <a:rPr lang="en-US" altLang="en-US">
                <a:cs typeface="Arial" panose="020B0604020202020204" pitchFamily="34" charset="0"/>
              </a:rPr>
              <a:t>: no need to find the least-significant byte and move backward.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12: </a:t>
            </a:r>
          </a:p>
          <a:p>
            <a:pPr lvl="1"/>
            <a:r>
              <a:rPr lang="en-US" altLang="en-US"/>
              <a:t>Pages 425 – 431</a:t>
            </a:r>
          </a:p>
          <a:p>
            <a:pPr lvl="1"/>
            <a:r>
              <a:rPr lang="en-US" altLang="en-US"/>
              <a:t>Pages 447 – 450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Due: </a:t>
            </a:r>
            <a:r>
              <a:rPr lang="en-US" altLang="en-US" b="1" dirty="0">
                <a:solidFill>
                  <a:srgbClr val="FF0000"/>
                </a:solidFill>
              </a:rPr>
              <a:t>Today</a:t>
            </a:r>
            <a:endParaRPr lang="en-US" altLang="en-US" dirty="0"/>
          </a:p>
          <a:p>
            <a:pPr lvl="1"/>
            <a:r>
              <a:rPr lang="en-US" altLang="en-US" dirty="0"/>
              <a:t>Solution will be posted tomorrow</a:t>
            </a:r>
          </a:p>
          <a:p>
            <a:r>
              <a:rPr lang="en-US" altLang="en-US" dirty="0"/>
              <a:t>Midterm:</a:t>
            </a:r>
          </a:p>
          <a:p>
            <a:pPr lvl="1"/>
            <a:r>
              <a:rPr lang="en-US" altLang="en-US" dirty="0"/>
              <a:t>New Date: </a:t>
            </a:r>
            <a:r>
              <a:rPr lang="en-US" altLang="en-US" b="1" dirty="0">
                <a:solidFill>
                  <a:srgbClr val="FF0000"/>
                </a:solidFill>
              </a:rPr>
              <a:t>Tuesday, Dec. 5, 2016</a:t>
            </a:r>
            <a:endParaRPr lang="en-US" altLang="en-US" dirty="0"/>
          </a:p>
          <a:p>
            <a:pPr lvl="1"/>
            <a:r>
              <a:rPr lang="en-US" altLang="en-US" dirty="0"/>
              <a:t>New Time: </a:t>
            </a:r>
            <a:r>
              <a:rPr lang="en-US" altLang="en-US" b="1" dirty="0">
                <a:solidFill>
                  <a:srgbClr val="FF0000"/>
                </a:solidFill>
              </a:rPr>
              <a:t>11:00am - 12:30pm</a:t>
            </a:r>
            <a:endParaRPr lang="en-US" altLang="en-US" dirty="0"/>
          </a:p>
          <a:p>
            <a:pPr lvl="1"/>
            <a:r>
              <a:rPr lang="en-US" altLang="en-US" dirty="0"/>
              <a:t>Location: </a:t>
            </a:r>
            <a:r>
              <a:rPr lang="en-US" altLang="en-US" b="1" dirty="0">
                <a:solidFill>
                  <a:srgbClr val="FF0000"/>
                </a:solidFill>
              </a:rPr>
              <a:t>classroom #27321 (</a:t>
            </a:r>
            <a:r>
              <a:rPr lang="ar-EG" altLang="en-US" b="1" dirty="0">
                <a:solidFill>
                  <a:srgbClr val="FF0000"/>
                </a:solidFill>
              </a:rPr>
              <a:t>قاعة 4د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</a:t>
            </a:r>
            <a:endParaRPr lang="en-US" altLang="en-US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http://hshehata.github.io/courses/zu/cse321a/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hours: </a:t>
            </a:r>
            <a:r>
              <a:rPr lang="en-US" altLang="en-US" sz="2000" dirty="0"/>
              <a:t>Sunday 12:00pm – 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1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6725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12. Instruction Sets: Characteristics and Functions 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Instruction Characteristics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Elements of machine instructions, instruction representation, instruction types, number of addresses, instruction set design issues.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 of Operands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Addresses, numbers, characters, logical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Example: x86 data types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 of Operations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transfer, arithmetic, logical,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conversion, input/output, system control, transfer of control</a:t>
            </a:r>
            <a:r>
              <a:rPr lang="en-US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178800" cy="5638800"/>
          </a:xfrm>
        </p:spPr>
        <p:txBody>
          <a:bodyPr/>
          <a:lstStyle/>
          <a:p>
            <a:r>
              <a:rPr lang="en-US" altLang="en-US" sz="2400"/>
              <a:t>Instructions that change the format of data.</a:t>
            </a:r>
          </a:p>
          <a:p>
            <a:pPr lvl="1"/>
            <a:r>
              <a:rPr lang="en-US" altLang="en-US" sz="2000"/>
              <a:t>e. g., convert from binary to BCD.</a:t>
            </a:r>
          </a:p>
          <a:p>
            <a:r>
              <a:rPr lang="en-US" altLang="en-US" sz="2400"/>
              <a:t>Example: Translate (TR) instruction in IBM System 390.</a:t>
            </a:r>
          </a:p>
          <a:p>
            <a:pPr algn="ctr">
              <a:buFontTx/>
              <a:buNone/>
            </a:pPr>
            <a:r>
              <a:rPr lang="en-US" altLang="en-US" sz="2400">
                <a:solidFill>
                  <a:srgbClr val="3333FF"/>
                </a:solidFill>
              </a:rPr>
              <a:t>TR  R1 (L), R2</a:t>
            </a:r>
          </a:p>
          <a:p>
            <a:pPr lvl="1"/>
            <a:r>
              <a:rPr lang="en-US" altLang="en-US" sz="2000"/>
              <a:t>R1: starting address of source; L: number of bytes to be translated; R2: starting address of a table of 8-bit codes.</a:t>
            </a:r>
          </a:p>
          <a:p>
            <a:pPr lvl="1"/>
            <a:r>
              <a:rPr lang="en-US" altLang="en-US" sz="2000"/>
              <a:t>Each byte of the source bytes is replaced by a table entry indexed by that byte.</a:t>
            </a:r>
          </a:p>
          <a:p>
            <a:endParaRPr lang="en-US" altLang="en-US" sz="24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8888" y="6256338"/>
            <a:ext cx="75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162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7050" y="5327650"/>
            <a:ext cx="1639888" cy="468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400" b="1"/>
              <a:t>s  a  m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1138" y="4416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IRA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107950" y="62436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EBCDIC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31913" y="4394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115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690688" y="5748338"/>
            <a:ext cx="215900" cy="5762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2482850" y="5819775"/>
            <a:ext cx="0" cy="5048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130550" y="5762625"/>
            <a:ext cx="215900" cy="576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159125" y="4784725"/>
            <a:ext cx="2159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690688" y="4784725"/>
            <a:ext cx="2159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2482850" y="4811713"/>
            <a:ext cx="0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rot="5400000">
            <a:off x="108745" y="5228431"/>
            <a:ext cx="1008062" cy="72072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-34925" y="5203825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33CC"/>
                </a:solidFill>
              </a:rPr>
              <a:t>Translate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537075" y="4500563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115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537075" y="4811713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97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37075" y="5121275"/>
            <a:ext cx="954088" cy="295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008000"/>
                </a:solidFill>
              </a:rPr>
              <a:t>109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4537075" y="4213225"/>
            <a:ext cx="0" cy="146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487988" y="4213225"/>
            <a:ext cx="0" cy="146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598988" y="3781425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8000"/>
                </a:solidFill>
              </a:rPr>
              <a:t>IRA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267200" y="4667250"/>
            <a:ext cx="231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22700" y="4443413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R1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856413" y="37544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CC0000"/>
                </a:solidFill>
              </a:rPr>
              <a:t>EBCDIC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062788" y="4530725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062788" y="4841875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128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6764338" y="43799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300788" y="4168775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R2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7067550" y="422116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endParaRPr lang="en-US" altLang="en-US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062788" y="5154613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062788" y="5472113"/>
            <a:ext cx="954087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148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7067550" y="5773738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7067550" y="607536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/>
              <a:t>162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7067550" y="6386513"/>
            <a:ext cx="954088" cy="311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/>
              <a:t>: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140200" y="6381750"/>
            <a:ext cx="19843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>
                <a:solidFill>
                  <a:srgbClr val="0033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  R1 (3), R2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8074025" y="4848225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100+97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8102600" y="5502275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100+109</a:t>
            </a:r>
          </a:p>
        </p:txBody>
      </p:sp>
      <p:sp>
        <p:nvSpPr>
          <p:cNvPr id="39" name="Text Box 41"/>
          <p:cNvSpPr txBox="1">
            <a:spLocks noChangeArrowheads="1"/>
          </p:cNvSpPr>
          <p:nvPr/>
        </p:nvSpPr>
        <p:spPr bwMode="auto">
          <a:xfrm>
            <a:off x="8102600" y="6092825"/>
            <a:ext cx="935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100+115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8018463" y="4149725"/>
            <a:ext cx="0" cy="270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7069138" y="4137025"/>
            <a:ext cx="0" cy="270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2122488" y="4408488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97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2987675" y="4394200"/>
            <a:ext cx="72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008000"/>
                </a:solidFill>
              </a:rPr>
              <a:t>109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85975" y="6251575"/>
            <a:ext cx="75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128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2951163" y="6251575"/>
            <a:ext cx="75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CC0000"/>
                </a:solidFill>
              </a:rPr>
              <a:t>148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5489575" y="4284663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162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489575" y="4848225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128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5508625" y="5322888"/>
            <a:ext cx="9540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b="1">
                <a:solidFill>
                  <a:srgbClr val="CC0000"/>
                </a:solidFill>
              </a:rPr>
              <a:t>148</a:t>
            </a: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V="1">
            <a:off x="4699000" y="4451350"/>
            <a:ext cx="1008063" cy="2873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0" name="Line 11"/>
          <p:cNvSpPr>
            <a:spLocks noChangeShapeType="1"/>
          </p:cNvSpPr>
          <p:nvPr/>
        </p:nvSpPr>
        <p:spPr bwMode="auto">
          <a:xfrm>
            <a:off x="4699000" y="4954588"/>
            <a:ext cx="10080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1" name="Line 11"/>
          <p:cNvSpPr>
            <a:spLocks noChangeShapeType="1"/>
          </p:cNvSpPr>
          <p:nvPr/>
        </p:nvSpPr>
        <p:spPr bwMode="auto">
          <a:xfrm>
            <a:off x="4699000" y="5243513"/>
            <a:ext cx="1079500" cy="2159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8080375" y="4221163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100</a:t>
            </a:r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5562600" y="450850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50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4211638" y="5805488"/>
            <a:ext cx="19732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MVI R1</a:t>
            </a:r>
            <a:r>
              <a:rPr lang="en-US" sz="2200" dirty="0">
                <a:latin typeface="+mn-lt"/>
                <a:sym typeface="Wingdings" pitchFamily="2" charset="2"/>
              </a:rPr>
              <a:t>, </a:t>
            </a:r>
            <a:r>
              <a:rPr lang="en-US" sz="2200" dirty="0">
                <a:latin typeface="+mn-lt"/>
              </a:rPr>
              <a:t>50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4211638" y="6115050"/>
            <a:ext cx="20399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2200" dirty="0">
                <a:latin typeface="+mn-lt"/>
              </a:rPr>
              <a:t>MVI R2,</a:t>
            </a:r>
            <a:r>
              <a:rPr lang="en-US" sz="2200" dirty="0">
                <a:latin typeface="+mn-lt"/>
                <a:sym typeface="Wingdings" pitchFamily="2" charset="2"/>
              </a:rPr>
              <a:t> </a:t>
            </a:r>
            <a:r>
              <a:rPr lang="en-US" sz="2200" dirty="0">
                <a:latin typeface="+mn-lt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/>
      <p:bldP spid="8" grpId="0"/>
      <p:bldP spid="16" grpId="0"/>
      <p:bldP spid="17" grpId="0" animBg="1"/>
      <p:bldP spid="18" grpId="0" animBg="1"/>
      <p:bldP spid="19" grpId="0" animBg="1"/>
      <p:bldP spid="22" grpId="0"/>
      <p:bldP spid="24" grpId="0"/>
      <p:bldP spid="25" grpId="0"/>
      <p:bldP spid="26" grpId="0" animBg="1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5. Input/Output</a:t>
            </a:r>
          </a:p>
        </p:txBody>
      </p:sp>
      <p:sp>
        <p:nvSpPr>
          <p:cNvPr id="9973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38238"/>
            <a:ext cx="8178800" cy="3298825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May be done using data movement instructions</a:t>
            </a:r>
          </a:p>
          <a:p>
            <a:pPr lvl="1"/>
            <a:r>
              <a:rPr lang="en-US" altLang="en-US"/>
              <a:t>memory-mapped i/o</a:t>
            </a:r>
          </a:p>
          <a:p>
            <a:r>
              <a:rPr lang="en-US" altLang="en-US"/>
              <a:t>May be using specific i/o instructions</a:t>
            </a:r>
          </a:p>
          <a:p>
            <a:pPr lvl="1"/>
            <a:r>
              <a:rPr lang="en-US" altLang="en-US"/>
              <a:t>isolated i/o</a:t>
            </a:r>
          </a:p>
          <a:p>
            <a:r>
              <a:rPr lang="en-US" altLang="en-US"/>
              <a:t>May be done by a separate controller</a:t>
            </a:r>
          </a:p>
          <a:p>
            <a:pPr lvl="1"/>
            <a:r>
              <a:rPr lang="en-US" altLang="en-US"/>
              <a:t>DMA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5. Input/Output – Common Operations</a:t>
            </a:r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63"/>
          <a:stretch>
            <a:fillRect/>
          </a:stretch>
        </p:blipFill>
        <p:spPr bwMode="auto">
          <a:xfrm>
            <a:off x="144463" y="1557338"/>
            <a:ext cx="88915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23"/>
          <a:stretch>
            <a:fillRect/>
          </a:stretch>
        </p:blipFill>
        <p:spPr bwMode="auto">
          <a:xfrm>
            <a:off x="144463" y="1557338"/>
            <a:ext cx="8891587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44"/>
          <a:stretch>
            <a:fillRect/>
          </a:stretch>
        </p:blipFill>
        <p:spPr bwMode="auto">
          <a:xfrm>
            <a:off x="144463" y="1557338"/>
            <a:ext cx="889158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91"/>
          <a:stretch>
            <a:fillRect/>
          </a:stretch>
        </p:blipFill>
        <p:spPr bwMode="auto">
          <a:xfrm>
            <a:off x="144463" y="1557338"/>
            <a:ext cx="8891587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6. System Control</a:t>
            </a:r>
          </a:p>
        </p:txBody>
      </p:sp>
      <p:sp>
        <p:nvSpPr>
          <p:cNvPr id="10014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ym typeface="Wingdings" panose="05000000000000000000" pitchFamily="2" charset="2"/>
              </a:rPr>
              <a:t>Privileged instructions.</a:t>
            </a:r>
            <a:endParaRPr lang="en-US" altLang="en-US"/>
          </a:p>
          <a:p>
            <a:r>
              <a:rPr lang="en-US" altLang="en-US"/>
              <a:t>Executed only when the processor is in a certain privileged state</a:t>
            </a:r>
          </a:p>
          <a:p>
            <a:pPr lvl="1"/>
            <a:r>
              <a:rPr lang="en-US" altLang="en-US"/>
              <a:t>e.g., ring 0, supervisor mode, kernel mode, ... etc.</a:t>
            </a:r>
          </a:p>
          <a:p>
            <a:r>
              <a:rPr lang="en-US" altLang="en-US"/>
              <a:t>Reserved for operating systems use.</a:t>
            </a:r>
          </a:p>
          <a:p>
            <a:r>
              <a:rPr lang="en-US" altLang="en-US"/>
              <a:t>Example Instructions:</a:t>
            </a:r>
          </a:p>
          <a:p>
            <a:pPr lvl="1"/>
            <a:r>
              <a:rPr lang="en-US" altLang="en-US"/>
              <a:t>Modify storage protection keys.</a:t>
            </a:r>
          </a:p>
          <a:p>
            <a:pPr lvl="1"/>
            <a:r>
              <a:rPr lang="en-US" altLang="en-US"/>
              <a:t>Access process control blocks (ID, address space, priority, … </a:t>
            </a:r>
            <a:r>
              <a:rPr lang="en-US" altLang="en-US" i="1"/>
              <a:t>etc).</a:t>
            </a:r>
          </a:p>
          <a:p>
            <a:pPr lvl="1"/>
            <a:r>
              <a:rPr lang="en-US" altLang="en-US" i="1"/>
              <a:t>…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7. Transfer of Control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Most common transfer-of-control operations: </a:t>
            </a:r>
          </a:p>
          <a:p>
            <a:pPr lvl="1"/>
            <a:r>
              <a:rPr lang="en-US" altLang="en-US"/>
              <a:t>branch, skip, and procedure call/return. </a:t>
            </a:r>
          </a:p>
          <a:p>
            <a:r>
              <a:rPr lang="en-US" altLang="en-US"/>
              <a:t>Branch (jump):</a:t>
            </a:r>
          </a:p>
          <a:p>
            <a:pPr lvl="1"/>
            <a:r>
              <a:rPr lang="en-US" altLang="en-US"/>
              <a:t>Types: unconditional or conditional.</a:t>
            </a:r>
          </a:p>
          <a:p>
            <a:pPr lvl="1"/>
            <a:r>
              <a:rPr lang="en-US" altLang="en-US"/>
              <a:t>Unconditional: always take the branch (update PC to equal address specified in operand).</a:t>
            </a:r>
          </a:p>
          <a:p>
            <a:pPr lvl="2"/>
            <a:r>
              <a:rPr lang="en-US" altLang="en-US"/>
              <a:t>Ex.: BR X </a:t>
            </a:r>
            <a:r>
              <a:rPr lang="en-US" altLang="en-US">
                <a:sym typeface="Wingdings" panose="05000000000000000000" pitchFamily="2" charset="2"/>
              </a:rPr>
              <a:t> branch to location X</a:t>
            </a:r>
            <a:endParaRPr lang="en-US" altLang="en-US"/>
          </a:p>
          <a:p>
            <a:pPr lvl="1"/>
            <a:r>
              <a:rPr lang="en-US" altLang="en-US"/>
              <a:t>Conditional: take the branch if a condition is met, otherwise continue.</a:t>
            </a:r>
          </a:p>
          <a:p>
            <a:pPr lvl="2"/>
            <a:r>
              <a:rPr lang="en-US" altLang="en-US"/>
              <a:t>Condition: test a </a:t>
            </a:r>
            <a:r>
              <a:rPr lang="en-US" altLang="en-US" b="1"/>
              <a:t>flag</a:t>
            </a:r>
            <a:r>
              <a:rPr lang="en-US" altLang="en-US"/>
              <a:t> set as a result of a recent operation, or perform a </a:t>
            </a:r>
            <a:r>
              <a:rPr lang="en-US" altLang="en-US" b="1"/>
              <a:t>comparison</a:t>
            </a:r>
            <a:r>
              <a:rPr lang="en-US" altLang="en-US"/>
              <a:t> (need three-address instruction) </a:t>
            </a:r>
          </a:p>
          <a:p>
            <a:pPr lvl="3"/>
            <a:r>
              <a:rPr lang="en-US" altLang="en-US"/>
              <a:t>Ex.: BRP X </a:t>
            </a:r>
            <a:r>
              <a:rPr lang="en-US" altLang="en-US">
                <a:sym typeface="Wingdings" panose="05000000000000000000" pitchFamily="2" charset="2"/>
              </a:rPr>
              <a:t> Branch to location X if result is positive.</a:t>
            </a:r>
            <a:endParaRPr lang="en-US" altLang="en-US"/>
          </a:p>
          <a:p>
            <a:pPr lvl="3"/>
            <a:r>
              <a:rPr lang="en-US" altLang="en-US"/>
              <a:t>Ex.: BRE R1, R2, X </a:t>
            </a:r>
            <a:r>
              <a:rPr lang="en-US" altLang="en-US">
                <a:sym typeface="Wingdings" panose="05000000000000000000" pitchFamily="2" charset="2"/>
              </a:rPr>
              <a:t> Branch to location X if [R1] equals [R2].</a:t>
            </a:r>
          </a:p>
          <a:p>
            <a:pPr lvl="1"/>
            <a:r>
              <a:rPr lang="en-US" altLang="en-US"/>
              <a:t>Branches can be either forward or backward.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21689</TotalTime>
  <Words>1089</Words>
  <Application>Microsoft Office PowerPoint</Application>
  <PresentationFormat>On-screen Show (4:3)</PresentationFormat>
  <Paragraphs>251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Symbol</vt:lpstr>
      <vt:lpstr>Tahoma</vt:lpstr>
      <vt:lpstr>Times New Roman</vt:lpstr>
      <vt:lpstr>Wingdings</vt:lpstr>
      <vt:lpstr>ajp2</vt:lpstr>
      <vt:lpstr>PowerPoint Presentation</vt:lpstr>
      <vt:lpstr>Administrivia</vt:lpstr>
      <vt:lpstr>PowerPoint Presentation</vt:lpstr>
      <vt:lpstr>Outline</vt:lpstr>
      <vt:lpstr>4. Conversion</vt:lpstr>
      <vt:lpstr>5. Input/Output</vt:lpstr>
      <vt:lpstr>5. Input/Output – Common Operations</vt:lpstr>
      <vt:lpstr>6. System Control</vt:lpstr>
      <vt:lpstr>7. Transfer of Control</vt:lpstr>
      <vt:lpstr>7. Transfer of Control – Branch Instructions</vt:lpstr>
      <vt:lpstr>7. Transfer of Control</vt:lpstr>
      <vt:lpstr>7. Transfer of Control</vt:lpstr>
      <vt:lpstr>7. Transfer of Control – Nested Procedure Calls</vt:lpstr>
      <vt:lpstr>Stack Frame Growth – Parameter Passing</vt:lpstr>
      <vt:lpstr>7. Transfer of Control – Common Op’s</vt:lpstr>
      <vt:lpstr>Byte Order</vt:lpstr>
      <vt:lpstr>Example of C Data Structure</vt:lpstr>
      <vt:lpstr>Standard…What Standard?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710</cp:revision>
  <dcterms:created xsi:type="dcterms:W3CDTF">1998-10-18T09:28:37Z</dcterms:created>
  <dcterms:modified xsi:type="dcterms:W3CDTF">2016-11-26T22:14:47Z</dcterms:modified>
</cp:coreProperties>
</file>