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844" r:id="rId2"/>
    <p:sldId id="842" r:id="rId3"/>
    <p:sldId id="814" r:id="rId4"/>
    <p:sldId id="839" r:id="rId5"/>
    <p:sldId id="816" r:id="rId6"/>
    <p:sldId id="817" r:id="rId7"/>
    <p:sldId id="818" r:id="rId8"/>
    <p:sldId id="819" r:id="rId9"/>
    <p:sldId id="820" r:id="rId10"/>
    <p:sldId id="821" r:id="rId11"/>
    <p:sldId id="822" r:id="rId12"/>
    <p:sldId id="823" r:id="rId13"/>
    <p:sldId id="824" r:id="rId14"/>
    <p:sldId id="825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33CC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5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12" Type="http://schemas.openxmlformats.org/officeDocument/2006/relationships/slide" Target="slides/slide24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23.xml"/><Relationship Id="rId5" Type="http://schemas.openxmlformats.org/officeDocument/2006/relationships/slide" Target="slides/slide10.xml"/><Relationship Id="rId10" Type="http://schemas.openxmlformats.org/officeDocument/2006/relationships/slide" Target="slides/slide20.xml"/><Relationship Id="rId4" Type="http://schemas.openxmlformats.org/officeDocument/2006/relationships/slide" Target="slides/slide7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CC234-4721-456C-BC2C-24F20875EB7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7D6EEB-CB98-4BAB-9FE8-74A9FCD5473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56CABA-CAE0-46E1-80DB-E6367FB6A85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ABD80-ACBD-4D55-831F-32AD7E4221C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D91C2B-2E7B-4B90-B6C1-1E82282F964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FF2018-BC64-4FC7-BA13-E94ED07CF73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B974C0-5DF7-4D86-A731-DA4A763A40B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70B57-EBF7-4BAC-9F7F-B2419E725CA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3170E-49C8-48EF-ADAB-DCEC762916C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28A101-3E28-4213-8470-5CE0722970B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9C3315-597A-4D59-84C0-DE1167E8A69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303322-AE7D-4F2B-9C00-DF8F66CDC69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57DCB4-ED76-4660-B977-55DB5DCF0B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124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2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96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1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3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2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57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2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#3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Organization and Formatting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Tracks</a:t>
            </a:r>
            <a:r>
              <a:rPr lang="en-US" altLang="en-US"/>
              <a:t>: concentric rings</a:t>
            </a:r>
          </a:p>
          <a:p>
            <a:pPr lvl="1"/>
            <a:r>
              <a:rPr lang="en-US" altLang="en-US"/>
              <a:t>Typically thousands per surface</a:t>
            </a:r>
          </a:p>
          <a:p>
            <a:pPr lvl="1"/>
            <a:r>
              <a:rPr lang="en-US" altLang="en-US"/>
              <a:t>Track’s width = head’s width.</a:t>
            </a:r>
          </a:p>
          <a:p>
            <a:pPr lvl="1"/>
            <a:r>
              <a:rPr lang="en-US" altLang="en-US"/>
              <a:t>Inter-track gaps between adjacent tracks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prevent errors due to misalignment of the head or interference.</a:t>
            </a:r>
          </a:p>
          <a:p>
            <a:r>
              <a:rPr lang="en-US" altLang="en-US">
                <a:solidFill>
                  <a:srgbClr val="3333FF"/>
                </a:solidFill>
              </a:rPr>
              <a:t>Sectors</a:t>
            </a:r>
            <a:r>
              <a:rPr lang="en-US" altLang="en-US"/>
              <a:t>: tracks are divided into sectors.</a:t>
            </a:r>
          </a:p>
          <a:p>
            <a:pPr lvl="1"/>
            <a:r>
              <a:rPr lang="en-US" altLang="en-US"/>
              <a:t>Typically hundreds per track.</a:t>
            </a:r>
          </a:p>
          <a:p>
            <a:pPr lvl="1"/>
            <a:r>
              <a:rPr lang="en-US" altLang="en-US"/>
              <a:t>Fixed (512 bytes) or variable length.</a:t>
            </a:r>
          </a:p>
          <a:p>
            <a:pPr lvl="1"/>
            <a:r>
              <a:rPr lang="en-US" altLang="en-US"/>
              <a:t>Inter-sector gaps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relax precision requirements </a:t>
            </a:r>
          </a:p>
          <a:p>
            <a:pPr lvl="1"/>
            <a:r>
              <a:rPr lang="en-US" altLang="en-US"/>
              <a:t>Usually data are read from or written to disks in blocks (of sectors).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Disk Velocity </a:t>
            </a:r>
            <a:r>
              <a:rPr lang="en-GB" altLang="en-US">
                <a:sym typeface="Wingdings" panose="05000000000000000000" pitchFamily="2" charset="2"/>
              </a:rPr>
              <a:t> Disk</a:t>
            </a:r>
            <a:r>
              <a:rPr lang="en-GB" altLang="en-US"/>
              <a:t> Layout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147050" cy="5638800"/>
          </a:xfrm>
        </p:spPr>
        <p:txBody>
          <a:bodyPr/>
          <a:lstStyle/>
          <a:p>
            <a:r>
              <a:rPr lang="en-US" altLang="en-US"/>
              <a:t>Problem: bits on inner tracks pass under head slower than bits on outer tracks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How can we have a constant read/write rate?!</a:t>
            </a:r>
          </a:p>
          <a:p>
            <a:r>
              <a:rPr lang="en-US" altLang="en-US"/>
              <a:t>Solution: increase spacing between bits stored on outer tracks and rotate disk at a fixed speed.</a:t>
            </a:r>
          </a:p>
          <a:p>
            <a:pPr lvl="1"/>
            <a:r>
              <a:rPr lang="en-US" altLang="en-US"/>
              <a:t>This technique is know as </a:t>
            </a:r>
            <a:r>
              <a:rPr lang="en-US" altLang="en-US" b="1"/>
              <a:t>Constant Angular Velocity (CAV).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Angular Velocity (CAV)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Disk rotates at constant speed</a:t>
            </a:r>
          </a:p>
          <a:p>
            <a:pPr lvl="1"/>
            <a:r>
              <a:rPr lang="en-US" altLang="en-US"/>
              <a:t>Constant angular velocity</a:t>
            </a:r>
          </a:p>
          <a:p>
            <a:r>
              <a:rPr lang="en-US" altLang="en-US"/>
              <a:t>All tracks have same capacity</a:t>
            </a:r>
          </a:p>
          <a:p>
            <a:pPr lvl="1"/>
            <a:r>
              <a:rPr lang="en-US" altLang="en-US"/>
              <a:t>Constant bits/track</a:t>
            </a:r>
          </a:p>
          <a:p>
            <a:pPr lvl="1"/>
            <a:r>
              <a:rPr lang="en-US" altLang="en-US"/>
              <a:t>Assuming constant bits/sector</a:t>
            </a:r>
          </a:p>
          <a:p>
            <a:pPr lvl="2"/>
            <a:r>
              <a:rPr lang="en-US" altLang="en-US"/>
              <a:t>Constant sectors/track</a:t>
            </a:r>
          </a:p>
          <a:p>
            <a:pPr lvl="2"/>
            <a:r>
              <a:rPr lang="en-US" altLang="en-US"/>
              <a:t>Pie-shaped sectors</a:t>
            </a:r>
          </a:p>
          <a:p>
            <a:r>
              <a:rPr lang="en-US" altLang="en-US"/>
              <a:t>Outer tracks have lower density</a:t>
            </a:r>
          </a:p>
          <a:p>
            <a:pPr lvl="1"/>
            <a:r>
              <a:rPr lang="en-US" altLang="en-US"/>
              <a:t>Variable bits/meter</a:t>
            </a:r>
          </a:p>
          <a:p>
            <a:r>
              <a:rPr lang="en-US" altLang="en-US" b="1"/>
              <a:t>Pros:</a:t>
            </a:r>
            <a:r>
              <a:rPr lang="en-US" altLang="en-US"/>
              <a:t> Simple to locate sectors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Move head to a given track and wait for a given sector.</a:t>
            </a:r>
          </a:p>
          <a:p>
            <a:r>
              <a:rPr lang="en-US" altLang="en-US" b="1"/>
              <a:t>Cons:</a:t>
            </a:r>
            <a:r>
              <a:rPr lang="en-US" altLang="en-US"/>
              <a:t> Waste of space on outer </a:t>
            </a:r>
            <a:r>
              <a:rPr lang="en-GB" altLang="en-US"/>
              <a:t>tracks </a:t>
            </a:r>
            <a:endParaRPr lang="en-US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 b="12766"/>
          <a:stretch>
            <a:fillRect/>
          </a:stretch>
        </p:blipFill>
        <p:spPr bwMode="auto">
          <a:xfrm>
            <a:off x="6156325" y="1052513"/>
            <a:ext cx="273685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US" altLang="en-US"/>
              <a:t>Multiple Zone Recording (</a:t>
            </a:r>
            <a:r>
              <a:rPr lang="en-US" altLang="en-US" sz="1800"/>
              <a:t>or Zone Bit Recording</a:t>
            </a:r>
            <a:r>
              <a:rPr lang="en-US" altLang="en-US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Tracks are grouped into zones</a:t>
            </a:r>
          </a:p>
          <a:p>
            <a:r>
              <a:rPr lang="en-US" altLang="en-US"/>
              <a:t>Within a zone, tracks have same</a:t>
            </a:r>
          </a:p>
          <a:p>
            <a:pPr>
              <a:buFontTx/>
              <a:buNone/>
            </a:pPr>
            <a:r>
              <a:rPr lang="en-US" altLang="en-US"/>
              <a:t>	capacity</a:t>
            </a:r>
          </a:p>
          <a:p>
            <a:pPr lvl="1"/>
            <a:r>
              <a:rPr lang="en-US" altLang="en-US"/>
              <a:t>Constant sectors/track in each zone</a:t>
            </a:r>
          </a:p>
          <a:p>
            <a:r>
              <a:rPr lang="en-US" altLang="en-US"/>
              <a:t>Tracks in outer zones have</a:t>
            </a:r>
          </a:p>
          <a:p>
            <a:pPr>
              <a:buFontTx/>
              <a:buNone/>
            </a:pPr>
            <a:r>
              <a:rPr lang="en-US" altLang="en-US"/>
              <a:t>	higher capacities</a:t>
            </a:r>
          </a:p>
          <a:p>
            <a:pPr lvl="1"/>
            <a:r>
              <a:rPr lang="en-US" altLang="en-US"/>
              <a:t>Sectors/track increase in outer zones</a:t>
            </a:r>
          </a:p>
          <a:p>
            <a:r>
              <a:rPr lang="en-US" altLang="en-US" b="1"/>
              <a:t>Pros:</a:t>
            </a:r>
            <a:r>
              <a:rPr lang="en-US" altLang="en-US"/>
              <a:t> Higher capacity for outer tracks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Greater overall storage capacities.</a:t>
            </a:r>
          </a:p>
          <a:p>
            <a:r>
              <a:rPr lang="en-US" altLang="en-US" b="1"/>
              <a:t>Cons:</a:t>
            </a:r>
            <a:r>
              <a:rPr lang="en-US" altLang="en-US"/>
              <a:t> Harder to locate sectors </a:t>
            </a:r>
            <a:r>
              <a:rPr lang="en-US" altLang="en-US">
                <a:sym typeface="Wingdings" panose="05000000000000000000" pitchFamily="2" charset="2"/>
              </a:rPr>
              <a:t> more complex circuitry.</a:t>
            </a:r>
            <a:r>
              <a:rPr lang="en-GB" altLang="en-US"/>
              <a:t> </a:t>
            </a:r>
            <a:endParaRPr lang="en-US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0" b="12939"/>
          <a:stretch>
            <a:fillRect/>
          </a:stretch>
        </p:blipFill>
        <p:spPr bwMode="auto">
          <a:xfrm>
            <a:off x="6084888" y="1052513"/>
            <a:ext cx="2811462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33429" r="62633" b="38329"/>
          <a:stretch>
            <a:fillRect/>
          </a:stretch>
        </p:blipFill>
        <p:spPr bwMode="auto">
          <a:xfrm>
            <a:off x="381000" y="4343400"/>
            <a:ext cx="304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Finding Sectors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8686800" cy="2105025"/>
          </a:xfrm>
        </p:spPr>
        <p:txBody>
          <a:bodyPr/>
          <a:lstStyle/>
          <a:p>
            <a:r>
              <a:rPr lang="en-GB" altLang="en-US" sz="2400"/>
              <a:t>Must be able to identify start of track and sector.</a:t>
            </a:r>
          </a:p>
          <a:p>
            <a:r>
              <a:rPr lang="en-GB" altLang="en-US" sz="2400"/>
              <a:t>Disk Format</a:t>
            </a:r>
          </a:p>
          <a:p>
            <a:pPr lvl="1"/>
            <a:r>
              <a:rPr lang="en-GB" altLang="en-US" sz="2000"/>
              <a:t>Extra control data recorded on disk to mark tracks and sectors.</a:t>
            </a:r>
          </a:p>
          <a:p>
            <a:pPr lvl="1"/>
            <a:r>
              <a:rPr lang="en-GB" altLang="en-US" sz="2000"/>
              <a:t>Used only by the disk drives, not accessible to the user.</a:t>
            </a:r>
          </a:p>
          <a:p>
            <a:r>
              <a:rPr lang="en-GB" altLang="en-US" sz="2400"/>
              <a:t>Seagate ST506 format</a:t>
            </a:r>
          </a:p>
          <a:p>
            <a:pPr lvl="1"/>
            <a:endParaRPr lang="en-GB" altLang="en-US" sz="200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0" r="67644"/>
          <a:stretch>
            <a:fillRect/>
          </a:stretch>
        </p:blipFill>
        <p:spPr bwMode="auto">
          <a:xfrm>
            <a:off x="19050" y="5181600"/>
            <a:ext cx="2952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3" t="33429" r="35913" b="38329"/>
          <a:stretch>
            <a:fillRect/>
          </a:stretch>
        </p:blipFill>
        <p:spPr bwMode="auto">
          <a:xfrm>
            <a:off x="3352800" y="4343400"/>
            <a:ext cx="251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53603" r="35913"/>
          <a:stretch>
            <a:fillRect/>
          </a:stretch>
        </p:blipFill>
        <p:spPr bwMode="auto">
          <a:xfrm>
            <a:off x="4267200" y="5105400"/>
            <a:ext cx="1600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2" t="33429" r="8" b="4034"/>
          <a:stretch>
            <a:fillRect/>
          </a:stretch>
        </p:blipFill>
        <p:spPr bwMode="auto">
          <a:xfrm>
            <a:off x="5791200" y="4343400"/>
            <a:ext cx="3352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8" b="58502"/>
          <a:stretch>
            <a:fillRect/>
          </a:stretch>
        </p:blipFill>
        <p:spPr bwMode="auto">
          <a:xfrm>
            <a:off x="19050" y="3810000"/>
            <a:ext cx="9124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09"/>
          <a:stretch>
            <a:fillRect/>
          </a:stretch>
        </p:blipFill>
        <p:spPr bwMode="auto">
          <a:xfrm>
            <a:off x="19050" y="3081338"/>
            <a:ext cx="91249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GB" altLang="en-US"/>
              <a:t>Single or double sided.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GB" altLang="en-US"/>
              <a:t>Removable or not (fixed).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GB" altLang="en-US"/>
              <a:t>Single or multiple platter.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GB" altLang="en-US"/>
              <a:t>Fixed or movable head (w.r.t. radial direction).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GB" altLang="en-US"/>
              <a:t>Head mechanism</a:t>
            </a:r>
          </a:p>
          <a:p>
            <a:pPr lvl="1"/>
            <a:r>
              <a:rPr lang="en-GB" altLang="en-US"/>
              <a:t>Contact (Floppy).</a:t>
            </a:r>
          </a:p>
          <a:p>
            <a:pPr lvl="1"/>
            <a:r>
              <a:rPr lang="en-GB" altLang="en-US"/>
              <a:t>Fixed gap.</a:t>
            </a:r>
          </a:p>
          <a:p>
            <a:pPr lvl="1"/>
            <a:r>
              <a:rPr lang="en-GB" altLang="en-US"/>
              <a:t>Aerodynamic gap (Winchester).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1. Single or double sided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Single-sided</a:t>
            </a:r>
          </a:p>
          <a:p>
            <a:pPr lvl="1"/>
            <a:r>
              <a:rPr lang="en-GB" altLang="en-US"/>
              <a:t>Magnetisable coating applied to one side of platter.</a:t>
            </a:r>
          </a:p>
          <a:p>
            <a:pPr lvl="1"/>
            <a:r>
              <a:rPr lang="en-GB" altLang="en-US"/>
              <a:t>Low expensive disk systems (e.g., floppy disks).</a:t>
            </a:r>
          </a:p>
          <a:p>
            <a:r>
              <a:rPr lang="en-GB" altLang="en-US">
                <a:solidFill>
                  <a:srgbClr val="0033CC"/>
                </a:solidFill>
              </a:rPr>
              <a:t>Double-sided</a:t>
            </a:r>
          </a:p>
          <a:p>
            <a:pPr lvl="1"/>
            <a:r>
              <a:rPr lang="en-GB" altLang="en-US"/>
              <a:t>Magnetisable coating applied to both sides of platter.</a:t>
            </a:r>
          </a:p>
          <a:p>
            <a:pPr lvl="1"/>
            <a:r>
              <a:rPr lang="en-GB" altLang="en-US"/>
              <a:t>Each side has its own head.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11269" name="Picture 5" descr="File:Floppy disk 2009 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05288"/>
            <a:ext cx="40322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File:Laptop-hard-drive-expo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10025"/>
            <a:ext cx="30241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2. Removable or Non-removable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Removable disk</a:t>
            </a:r>
          </a:p>
          <a:p>
            <a:pPr lvl="1"/>
            <a:r>
              <a:rPr lang="en-GB" altLang="en-US"/>
              <a:t>Can be removed from drive and replaced with another disk.</a:t>
            </a:r>
          </a:p>
          <a:p>
            <a:pPr lvl="1"/>
            <a:r>
              <a:rPr lang="en-GB" altLang="en-US"/>
              <a:t>e. g., floppy disks.</a:t>
            </a:r>
          </a:p>
          <a:p>
            <a:pPr lvl="1"/>
            <a:r>
              <a:rPr lang="en-GB" altLang="en-US"/>
              <a:t>Provides unlimited storage capacity.</a:t>
            </a:r>
          </a:p>
          <a:p>
            <a:pPr lvl="1"/>
            <a:r>
              <a:rPr lang="en-GB" altLang="en-US"/>
              <a:t>Easy data transfer between systems.</a:t>
            </a:r>
          </a:p>
          <a:p>
            <a:pPr lvl="1"/>
            <a:r>
              <a:rPr lang="en-GB" altLang="en-US"/>
              <a:t>Obsoleted by CD-R and CD-R/W!</a:t>
            </a:r>
          </a:p>
          <a:p>
            <a:r>
              <a:rPr lang="en-GB" altLang="en-US">
                <a:solidFill>
                  <a:srgbClr val="0033CC"/>
                </a:solidFill>
              </a:rPr>
              <a:t>Non-removable disk</a:t>
            </a:r>
          </a:p>
          <a:p>
            <a:pPr lvl="1"/>
            <a:r>
              <a:rPr lang="en-GB" altLang="en-US"/>
              <a:t>Permanently mounted in the drive.</a:t>
            </a:r>
          </a:p>
          <a:p>
            <a:pPr lvl="1"/>
            <a:r>
              <a:rPr lang="en-GB" altLang="en-US"/>
              <a:t>e. g., hard disks in personal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6"/>
          <a:stretch>
            <a:fillRect/>
          </a:stretch>
        </p:blipFill>
        <p:spPr bwMode="auto">
          <a:xfrm>
            <a:off x="4397375" y="1125538"/>
            <a:ext cx="463867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3. Single or Multiple Platters (1)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43625" y="2160588"/>
            <a:ext cx="1036638" cy="242887"/>
          </a:xfrm>
          <a:custGeom>
            <a:avLst/>
            <a:gdLst>
              <a:gd name="T0" fmla="*/ 55294 w 1156745"/>
              <a:gd name="T1" fmla="*/ 1 h 274179"/>
              <a:gd name="T2" fmla="*/ 92704 w 1156745"/>
              <a:gd name="T3" fmla="*/ 7826 h 274179"/>
              <a:gd name="T4" fmla="*/ 46402 w 1156745"/>
              <a:gd name="T5" fmla="*/ 16699 h 274179"/>
              <a:gd name="T6" fmla="*/ 99 w 1156745"/>
              <a:gd name="T7" fmla="*/ 7826 h 274179"/>
              <a:gd name="T8" fmla="*/ 37930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145213" y="3033713"/>
            <a:ext cx="1036637" cy="242887"/>
          </a:xfrm>
          <a:custGeom>
            <a:avLst/>
            <a:gdLst>
              <a:gd name="T0" fmla="*/ 55293 w 1156745"/>
              <a:gd name="T1" fmla="*/ 1 h 274179"/>
              <a:gd name="T2" fmla="*/ 92703 w 1156745"/>
              <a:gd name="T3" fmla="*/ 7826 h 274179"/>
              <a:gd name="T4" fmla="*/ 46401 w 1156745"/>
              <a:gd name="T5" fmla="*/ 16699 h 274179"/>
              <a:gd name="T6" fmla="*/ 99 w 1156745"/>
              <a:gd name="T7" fmla="*/ 7826 h 274179"/>
              <a:gd name="T8" fmla="*/ 379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146800" y="3902075"/>
            <a:ext cx="1038225" cy="242888"/>
          </a:xfrm>
          <a:custGeom>
            <a:avLst/>
            <a:gdLst>
              <a:gd name="T0" fmla="*/ 57187 w 1156745"/>
              <a:gd name="T1" fmla="*/ 1 h 274179"/>
              <a:gd name="T2" fmla="*/ 95878 w 1156745"/>
              <a:gd name="T3" fmla="*/ 7827 h 274179"/>
              <a:gd name="T4" fmla="*/ 47990 w 1156745"/>
              <a:gd name="T5" fmla="*/ 16700 h 274179"/>
              <a:gd name="T6" fmla="*/ 102 w 1156745"/>
              <a:gd name="T7" fmla="*/ 7827 h 274179"/>
              <a:gd name="T8" fmla="*/ 392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145213" y="4765675"/>
            <a:ext cx="1036637" cy="242888"/>
          </a:xfrm>
          <a:custGeom>
            <a:avLst/>
            <a:gdLst>
              <a:gd name="T0" fmla="*/ 55293 w 1156745"/>
              <a:gd name="T1" fmla="*/ 1 h 274179"/>
              <a:gd name="T2" fmla="*/ 92703 w 1156745"/>
              <a:gd name="T3" fmla="*/ 7827 h 274179"/>
              <a:gd name="T4" fmla="*/ 46401 w 1156745"/>
              <a:gd name="T5" fmla="*/ 16700 h 274179"/>
              <a:gd name="T6" fmla="*/ 99 w 1156745"/>
              <a:gd name="T7" fmla="*/ 7827 h 274179"/>
              <a:gd name="T8" fmla="*/ 379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143625" y="5629275"/>
            <a:ext cx="1036638" cy="242888"/>
          </a:xfrm>
          <a:custGeom>
            <a:avLst/>
            <a:gdLst>
              <a:gd name="T0" fmla="*/ 55294 w 1156745"/>
              <a:gd name="T1" fmla="*/ 1 h 274179"/>
              <a:gd name="T2" fmla="*/ 92704 w 1156745"/>
              <a:gd name="T3" fmla="*/ 7827 h 274179"/>
              <a:gd name="T4" fmla="*/ 46402 w 1156745"/>
              <a:gd name="T5" fmla="*/ 16700 h 274179"/>
              <a:gd name="T6" fmla="*/ 99 w 1156745"/>
              <a:gd name="T7" fmla="*/ 7827 h 274179"/>
              <a:gd name="T8" fmla="*/ 37930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cxnSp>
        <p:nvCxnSpPr>
          <p:cNvPr id="24" name="Straight Connector 23"/>
          <p:cNvCxnSpPr>
            <a:cxnSpLocks noChangeShapeType="1"/>
            <a:endCxn id="18" idx="1"/>
          </p:cNvCxnSpPr>
          <p:nvPr/>
        </p:nvCxnSpPr>
        <p:spPr bwMode="auto">
          <a:xfrm>
            <a:off x="7164388" y="2420938"/>
            <a:ext cx="14287" cy="725487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  <a:endCxn id="20" idx="1"/>
          </p:cNvCxnSpPr>
          <p:nvPr/>
        </p:nvCxnSpPr>
        <p:spPr bwMode="auto">
          <a:xfrm>
            <a:off x="7164388" y="3284538"/>
            <a:ext cx="17462" cy="73025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  <a:endCxn id="21" idx="1"/>
          </p:cNvCxnSpPr>
          <p:nvPr/>
        </p:nvCxnSpPr>
        <p:spPr bwMode="auto">
          <a:xfrm>
            <a:off x="7164388" y="4149725"/>
            <a:ext cx="14287" cy="728663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>
            <a:off x="7164388" y="5013325"/>
            <a:ext cx="14287" cy="728663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  <a:endCxn id="18" idx="3"/>
          </p:cNvCxnSpPr>
          <p:nvPr/>
        </p:nvCxnSpPr>
        <p:spPr bwMode="auto">
          <a:xfrm flipH="1">
            <a:off x="6145213" y="2492375"/>
            <a:ext cx="11112" cy="65405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  <a:endCxn id="20" idx="3"/>
          </p:cNvCxnSpPr>
          <p:nvPr/>
        </p:nvCxnSpPr>
        <p:spPr bwMode="auto">
          <a:xfrm flipH="1">
            <a:off x="6148388" y="3357563"/>
            <a:ext cx="7937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endCxn id="21" idx="3"/>
          </p:cNvCxnSpPr>
          <p:nvPr/>
        </p:nvCxnSpPr>
        <p:spPr bwMode="auto">
          <a:xfrm flipH="1">
            <a:off x="6145213" y="4221163"/>
            <a:ext cx="11112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  <a:endCxn id="22" idx="3"/>
          </p:cNvCxnSpPr>
          <p:nvPr/>
        </p:nvCxnSpPr>
        <p:spPr bwMode="auto">
          <a:xfrm flipH="1">
            <a:off x="6143625" y="5084763"/>
            <a:ext cx="12700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68313" y="1052513"/>
            <a:ext cx="4464050" cy="5805487"/>
          </a:xfrm>
        </p:spPr>
        <p:txBody>
          <a:bodyPr/>
          <a:lstStyle/>
          <a:p>
            <a:r>
              <a:rPr lang="en-US" altLang="en-US"/>
              <a:t>Multiple platters mounted on a spindle.</a:t>
            </a:r>
          </a:p>
          <a:p>
            <a:r>
              <a:rPr lang="en-US" altLang="en-US"/>
              <a:t>Multiple heads</a:t>
            </a:r>
          </a:p>
          <a:p>
            <a:pPr lvl="1"/>
            <a:r>
              <a:rPr lang="en-US" altLang="en-US"/>
              <a:t>joined and aligned</a:t>
            </a:r>
          </a:p>
          <a:p>
            <a:pPr lvl="1"/>
            <a:r>
              <a:rPr lang="en-US" altLang="en-US"/>
              <a:t>One head per side.</a:t>
            </a:r>
          </a:p>
          <a:p>
            <a:r>
              <a:rPr lang="en-US" altLang="en-US"/>
              <a:t>Aligned tracks on each platter form </a:t>
            </a:r>
            <a:r>
              <a:rPr lang="en-US" altLang="en-US" b="1">
                <a:solidFill>
                  <a:srgbClr val="00B050"/>
                </a:solidFill>
              </a:rPr>
              <a:t>cylinder</a:t>
            </a:r>
            <a:r>
              <a:rPr lang="en-US" altLang="en-US"/>
              <a:t>.</a:t>
            </a:r>
          </a:p>
          <a:p>
            <a:r>
              <a:rPr lang="en-US" altLang="en-US"/>
              <a:t>Data is striped by cylinder.</a:t>
            </a:r>
          </a:p>
          <a:p>
            <a:pPr lvl="1"/>
            <a:r>
              <a:rPr lang="en-US" altLang="en-US" sz="2000"/>
              <a:t>i.e., Rd/Wr cylinder by cylinder.</a:t>
            </a:r>
          </a:p>
          <a:p>
            <a:pPr lvl="1"/>
            <a:r>
              <a:rPr lang="en-US" altLang="en-US" sz="2000"/>
              <a:t>Advantages:</a:t>
            </a:r>
          </a:p>
          <a:p>
            <a:pPr lvl="2"/>
            <a:r>
              <a:rPr lang="en-US" altLang="en-US"/>
              <a:t>Reduces head movement.</a:t>
            </a:r>
          </a:p>
          <a:p>
            <a:pPr lvl="2"/>
            <a:r>
              <a:rPr lang="en-US" altLang="en-US"/>
              <a:t>Increases transfer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3. Single or Multiple Platters (2)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6"/>
          <a:stretch>
            <a:fillRect/>
          </a:stretch>
        </p:blipFill>
        <p:spPr bwMode="auto">
          <a:xfrm>
            <a:off x="4397375" y="1125538"/>
            <a:ext cx="463867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Freeform 22"/>
          <p:cNvSpPr>
            <a:spLocks/>
          </p:cNvSpPr>
          <p:nvPr/>
        </p:nvSpPr>
        <p:spPr bwMode="auto">
          <a:xfrm>
            <a:off x="6143625" y="2160588"/>
            <a:ext cx="1036638" cy="242887"/>
          </a:xfrm>
          <a:custGeom>
            <a:avLst/>
            <a:gdLst>
              <a:gd name="T0" fmla="*/ 55294 w 1156745"/>
              <a:gd name="T1" fmla="*/ 1 h 274179"/>
              <a:gd name="T2" fmla="*/ 92704 w 1156745"/>
              <a:gd name="T3" fmla="*/ 7826 h 274179"/>
              <a:gd name="T4" fmla="*/ 46402 w 1156745"/>
              <a:gd name="T5" fmla="*/ 16699 h 274179"/>
              <a:gd name="T6" fmla="*/ 99 w 1156745"/>
              <a:gd name="T7" fmla="*/ 7826 h 274179"/>
              <a:gd name="T8" fmla="*/ 37930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25" name="Freeform 24"/>
          <p:cNvSpPr>
            <a:spLocks/>
          </p:cNvSpPr>
          <p:nvPr/>
        </p:nvSpPr>
        <p:spPr bwMode="auto">
          <a:xfrm>
            <a:off x="6145213" y="3033713"/>
            <a:ext cx="1036637" cy="242887"/>
          </a:xfrm>
          <a:custGeom>
            <a:avLst/>
            <a:gdLst>
              <a:gd name="T0" fmla="*/ 55293 w 1156745"/>
              <a:gd name="T1" fmla="*/ 1 h 274179"/>
              <a:gd name="T2" fmla="*/ 92703 w 1156745"/>
              <a:gd name="T3" fmla="*/ 7826 h 274179"/>
              <a:gd name="T4" fmla="*/ 46401 w 1156745"/>
              <a:gd name="T5" fmla="*/ 16699 h 274179"/>
              <a:gd name="T6" fmla="*/ 99 w 1156745"/>
              <a:gd name="T7" fmla="*/ 7826 h 274179"/>
              <a:gd name="T8" fmla="*/ 379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26" name="Freeform 26"/>
          <p:cNvSpPr>
            <a:spLocks/>
          </p:cNvSpPr>
          <p:nvPr/>
        </p:nvSpPr>
        <p:spPr bwMode="auto">
          <a:xfrm>
            <a:off x="6146800" y="3902075"/>
            <a:ext cx="1038225" cy="242888"/>
          </a:xfrm>
          <a:custGeom>
            <a:avLst/>
            <a:gdLst>
              <a:gd name="T0" fmla="*/ 57187 w 1156745"/>
              <a:gd name="T1" fmla="*/ 1 h 274179"/>
              <a:gd name="T2" fmla="*/ 95878 w 1156745"/>
              <a:gd name="T3" fmla="*/ 7827 h 274179"/>
              <a:gd name="T4" fmla="*/ 47990 w 1156745"/>
              <a:gd name="T5" fmla="*/ 16700 h 274179"/>
              <a:gd name="T6" fmla="*/ 102 w 1156745"/>
              <a:gd name="T7" fmla="*/ 7827 h 274179"/>
              <a:gd name="T8" fmla="*/ 392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27" name="Freeform 27"/>
          <p:cNvSpPr>
            <a:spLocks/>
          </p:cNvSpPr>
          <p:nvPr/>
        </p:nvSpPr>
        <p:spPr bwMode="auto">
          <a:xfrm>
            <a:off x="6145213" y="4765675"/>
            <a:ext cx="1036637" cy="242888"/>
          </a:xfrm>
          <a:custGeom>
            <a:avLst/>
            <a:gdLst>
              <a:gd name="T0" fmla="*/ 55293 w 1156745"/>
              <a:gd name="T1" fmla="*/ 1 h 274179"/>
              <a:gd name="T2" fmla="*/ 92703 w 1156745"/>
              <a:gd name="T3" fmla="*/ 7827 h 274179"/>
              <a:gd name="T4" fmla="*/ 46401 w 1156745"/>
              <a:gd name="T5" fmla="*/ 16700 h 274179"/>
              <a:gd name="T6" fmla="*/ 99 w 1156745"/>
              <a:gd name="T7" fmla="*/ 7827 h 274179"/>
              <a:gd name="T8" fmla="*/ 37929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0728" name="Freeform 29"/>
          <p:cNvSpPr>
            <a:spLocks/>
          </p:cNvSpPr>
          <p:nvPr/>
        </p:nvSpPr>
        <p:spPr bwMode="auto">
          <a:xfrm>
            <a:off x="6143625" y="5629275"/>
            <a:ext cx="1036638" cy="242888"/>
          </a:xfrm>
          <a:custGeom>
            <a:avLst/>
            <a:gdLst>
              <a:gd name="T0" fmla="*/ 55294 w 1156745"/>
              <a:gd name="T1" fmla="*/ 1 h 274179"/>
              <a:gd name="T2" fmla="*/ 92704 w 1156745"/>
              <a:gd name="T3" fmla="*/ 7827 h 274179"/>
              <a:gd name="T4" fmla="*/ 46402 w 1156745"/>
              <a:gd name="T5" fmla="*/ 16700 h 274179"/>
              <a:gd name="T6" fmla="*/ 99 w 1156745"/>
              <a:gd name="T7" fmla="*/ 7827 h 274179"/>
              <a:gd name="T8" fmla="*/ 37930 w 1156745"/>
              <a:gd name="T9" fmla="*/ 0 h 274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6745"/>
              <a:gd name="T16" fmla="*/ 0 h 274179"/>
              <a:gd name="T17" fmla="*/ 1156745 w 1156745"/>
              <a:gd name="T18" fmla="*/ 274179 h 274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6745" h="274179">
                <a:moveTo>
                  <a:pt x="687931" y="1"/>
                </a:moveTo>
                <a:cubicBezTo>
                  <a:pt x="866889" y="6410"/>
                  <a:pt x="1147199" y="40700"/>
                  <a:pt x="1153363" y="127021"/>
                </a:cubicBezTo>
                <a:cubicBezTo>
                  <a:pt x="1156745" y="213110"/>
                  <a:pt x="778158" y="267641"/>
                  <a:pt x="577299" y="271037"/>
                </a:cubicBezTo>
                <a:cubicBezTo>
                  <a:pt x="378419" y="274179"/>
                  <a:pt x="3631" y="216294"/>
                  <a:pt x="1235" y="127021"/>
                </a:cubicBezTo>
                <a:cubicBezTo>
                  <a:pt x="0" y="45813"/>
                  <a:pt x="413284" y="10809"/>
                  <a:pt x="471907" y="0"/>
                </a:cubicBezTo>
              </a:path>
            </a:pathLst>
          </a:cu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cxnSp>
        <p:nvCxnSpPr>
          <p:cNvPr id="30729" name="Straight Connector 30"/>
          <p:cNvCxnSpPr>
            <a:cxnSpLocks noChangeShapeType="1"/>
            <a:endCxn id="30725" idx="1"/>
          </p:cNvCxnSpPr>
          <p:nvPr/>
        </p:nvCxnSpPr>
        <p:spPr bwMode="auto">
          <a:xfrm>
            <a:off x="7164388" y="2420938"/>
            <a:ext cx="14287" cy="725487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Connector 32"/>
          <p:cNvCxnSpPr>
            <a:cxnSpLocks noChangeShapeType="1"/>
            <a:endCxn id="30726" idx="1"/>
          </p:cNvCxnSpPr>
          <p:nvPr/>
        </p:nvCxnSpPr>
        <p:spPr bwMode="auto">
          <a:xfrm>
            <a:off x="7164388" y="3284538"/>
            <a:ext cx="17462" cy="73025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37"/>
          <p:cNvCxnSpPr>
            <a:cxnSpLocks noChangeShapeType="1"/>
            <a:endCxn id="30727" idx="1"/>
          </p:cNvCxnSpPr>
          <p:nvPr/>
        </p:nvCxnSpPr>
        <p:spPr bwMode="auto">
          <a:xfrm>
            <a:off x="7164388" y="4149725"/>
            <a:ext cx="14287" cy="728663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38"/>
          <p:cNvCxnSpPr>
            <a:cxnSpLocks noChangeShapeType="1"/>
          </p:cNvCxnSpPr>
          <p:nvPr/>
        </p:nvCxnSpPr>
        <p:spPr bwMode="auto">
          <a:xfrm>
            <a:off x="7164388" y="5013325"/>
            <a:ext cx="14287" cy="728663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39"/>
          <p:cNvCxnSpPr>
            <a:cxnSpLocks noChangeShapeType="1"/>
            <a:endCxn id="30725" idx="3"/>
          </p:cNvCxnSpPr>
          <p:nvPr/>
        </p:nvCxnSpPr>
        <p:spPr bwMode="auto">
          <a:xfrm flipH="1">
            <a:off x="6145213" y="2492375"/>
            <a:ext cx="11112" cy="654050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Straight Connector 40"/>
          <p:cNvCxnSpPr>
            <a:cxnSpLocks noChangeShapeType="1"/>
            <a:endCxn id="30726" idx="3"/>
          </p:cNvCxnSpPr>
          <p:nvPr/>
        </p:nvCxnSpPr>
        <p:spPr bwMode="auto">
          <a:xfrm flipH="1">
            <a:off x="6148388" y="3357563"/>
            <a:ext cx="7937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Straight Connector 41"/>
          <p:cNvCxnSpPr>
            <a:cxnSpLocks noChangeShapeType="1"/>
            <a:endCxn id="30727" idx="3"/>
          </p:cNvCxnSpPr>
          <p:nvPr/>
        </p:nvCxnSpPr>
        <p:spPr bwMode="auto">
          <a:xfrm flipH="1">
            <a:off x="6145213" y="4221163"/>
            <a:ext cx="11112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Straight Connector 42"/>
          <p:cNvCxnSpPr>
            <a:cxnSpLocks noChangeShapeType="1"/>
            <a:endCxn id="30728" idx="3"/>
          </p:cNvCxnSpPr>
          <p:nvPr/>
        </p:nvCxnSpPr>
        <p:spPr bwMode="auto">
          <a:xfrm flipH="1">
            <a:off x="6143625" y="5084763"/>
            <a:ext cx="12700" cy="657225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468313" y="1052513"/>
            <a:ext cx="4679950" cy="580548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Sector addressing methods: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Physical</a:t>
            </a:r>
          </a:p>
          <a:p>
            <a:pPr marL="1314450" lvl="2" indent="-457200">
              <a:defRPr/>
            </a:pPr>
            <a:r>
              <a:rPr lang="en-US" sz="1800" dirty="0"/>
              <a:t>Cylinder-Head-Sector (CHS)</a:t>
            </a:r>
          </a:p>
          <a:p>
            <a:pPr marL="1314450" lvl="2" indent="-457200">
              <a:defRPr/>
            </a:pPr>
            <a:r>
              <a:rPr lang="en-US" sz="1800" dirty="0"/>
              <a:t>CHS triples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(0</a:t>
            </a:r>
            <a:r>
              <a:rPr lang="en-US" sz="1800" baseline="30000" dirty="0"/>
              <a:t>+</a:t>
            </a:r>
            <a:r>
              <a:rPr lang="en-US" sz="1800" dirty="0"/>
              <a:t>,0</a:t>
            </a:r>
            <a:r>
              <a:rPr lang="en-US" sz="1800" baseline="30000" dirty="0"/>
              <a:t>+</a:t>
            </a:r>
            <a:r>
              <a:rPr lang="en-US" sz="1800" dirty="0"/>
              <a:t>,1</a:t>
            </a:r>
            <a:r>
              <a:rPr lang="en-US" sz="1800" baseline="30000" dirty="0"/>
              <a:t>+</a:t>
            </a:r>
            <a:r>
              <a:rPr lang="en-US" sz="1800" dirty="0"/>
              <a:t>)</a:t>
            </a:r>
          </a:p>
          <a:p>
            <a:pPr marL="1314450" lvl="2" indent="-457200">
              <a:defRPr/>
            </a:pPr>
            <a:r>
              <a:rPr lang="en-US" sz="1800" dirty="0"/>
              <a:t>Obsolete!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FF0000"/>
                </a:solidFill>
              </a:rPr>
              <a:t>Logical</a:t>
            </a:r>
          </a:p>
          <a:p>
            <a:pPr marL="1314450" lvl="2" indent="-457200">
              <a:defRPr/>
            </a:pPr>
            <a:r>
              <a:rPr lang="en-US" sz="1800" dirty="0"/>
              <a:t>Logical Block Address (LBA)</a:t>
            </a:r>
          </a:p>
          <a:p>
            <a:pPr marL="1314450" lvl="2" indent="-457200">
              <a:defRPr/>
            </a:pPr>
            <a:r>
              <a:rPr lang="en-US" sz="1800" dirty="0"/>
              <a:t>Integer number </a:t>
            </a:r>
            <a:r>
              <a:rPr lang="en-US" sz="1800" dirty="0">
                <a:sym typeface="Wingdings" pitchFamily="2" charset="2"/>
              </a:rPr>
              <a:t> 0</a:t>
            </a:r>
            <a:r>
              <a:rPr lang="en-US" sz="1800" baseline="30000" dirty="0">
                <a:sym typeface="Wingdings" pitchFamily="2" charset="2"/>
              </a:rPr>
              <a:t>+</a:t>
            </a:r>
          </a:p>
          <a:p>
            <a:pPr marL="514350" indent="-457200">
              <a:defRPr/>
            </a:pPr>
            <a:r>
              <a:rPr lang="en-US" sz="2400" dirty="0"/>
              <a:t>Given sectors per track (SPT) &amp; heads per cylinder (HPC)</a:t>
            </a:r>
          </a:p>
          <a:p>
            <a:pPr marL="914400" lvl="1" indent="-457200">
              <a:defRPr/>
            </a:pPr>
            <a:r>
              <a:rPr lang="en-US" sz="2000" dirty="0"/>
              <a:t>C</a:t>
            </a:r>
            <a:r>
              <a:rPr lang="en-US" sz="2000" dirty="0">
                <a:sym typeface="Wingdings" pitchFamily="2" charset="2"/>
              </a:rPr>
              <a:t>onvert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physical  logical</a:t>
            </a:r>
            <a:endParaRPr lang="en-US" sz="2000" dirty="0">
              <a:sym typeface="Wingdings" pitchFamily="2" charset="2"/>
            </a:endParaRPr>
          </a:p>
          <a:p>
            <a:pPr marL="914400" lvl="1" indent="-457200">
              <a:buFontTx/>
              <a:buNone/>
              <a:defRPr/>
            </a:pPr>
            <a:r>
              <a:rPr lang="en-US" sz="1800" dirty="0">
                <a:sym typeface="Wingdings" pitchFamily="2" charset="2"/>
              </a:rPr>
              <a:t>LBA = ((C * HPC) + H) * SPT + S – 1</a:t>
            </a:r>
          </a:p>
          <a:p>
            <a:pPr marL="914400" lvl="1" indent="-457200">
              <a:defRPr/>
            </a:pPr>
            <a:r>
              <a:rPr lang="en-US" sz="2000" dirty="0"/>
              <a:t>Convert </a:t>
            </a:r>
            <a:r>
              <a:rPr lang="en-US" sz="2000" b="1" dirty="0">
                <a:solidFill>
                  <a:srgbClr val="FF0000"/>
                </a:solidFill>
              </a:rPr>
              <a:t>logical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FF0000"/>
                </a:solidFill>
              </a:rPr>
              <a:t> physical</a:t>
            </a:r>
          </a:p>
          <a:p>
            <a:pPr marL="914400" lvl="1" indent="-457200">
              <a:buFontTx/>
              <a:buNone/>
              <a:defRPr/>
            </a:pPr>
            <a:r>
              <a:rPr lang="en-US" sz="1800" dirty="0">
                <a:sym typeface="Wingdings" pitchFamily="2" charset="2"/>
              </a:rPr>
              <a:t>C = LBA ÷</a:t>
            </a:r>
            <a:r>
              <a:rPr lang="en-US" sz="1800" baseline="-25000" dirty="0" err="1">
                <a:sym typeface="Wingdings" pitchFamily="2" charset="2"/>
              </a:rPr>
              <a:t>int</a:t>
            </a:r>
            <a:r>
              <a:rPr lang="en-US" sz="1800" dirty="0">
                <a:sym typeface="Wingdings" pitchFamily="2" charset="2"/>
              </a:rPr>
              <a:t> (SPT * HPC)</a:t>
            </a:r>
          </a:p>
          <a:p>
            <a:pPr marL="914400" lvl="1" indent="-457200">
              <a:buFontTx/>
              <a:buNone/>
              <a:defRPr/>
            </a:pPr>
            <a:r>
              <a:rPr lang="en-US" sz="1800" dirty="0">
                <a:sym typeface="Wingdings" pitchFamily="2" charset="2"/>
              </a:rPr>
              <a:t>H = (LBA ÷</a:t>
            </a:r>
            <a:r>
              <a:rPr lang="en-US" sz="1800" baseline="-25000" dirty="0" err="1">
                <a:sym typeface="Wingdings" pitchFamily="2" charset="2"/>
              </a:rPr>
              <a:t>int</a:t>
            </a:r>
            <a:r>
              <a:rPr lang="en-US" sz="1800" dirty="0">
                <a:sym typeface="Wingdings" pitchFamily="2" charset="2"/>
              </a:rPr>
              <a:t> SPT) mod HPC</a:t>
            </a:r>
          </a:p>
          <a:p>
            <a:pPr marL="914400" lvl="1" indent="-457200">
              <a:buFontTx/>
              <a:buNone/>
              <a:defRPr/>
            </a:pPr>
            <a:r>
              <a:rPr lang="en-US" sz="1800" dirty="0">
                <a:sym typeface="Wingdings" pitchFamily="2" charset="2"/>
              </a:rPr>
              <a:t>S = (LBA mod SPT) 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Schedule:</a:t>
            </a:r>
          </a:p>
          <a:p>
            <a:pPr lvl="1"/>
            <a:r>
              <a:rPr lang="en-CA" altLang="en-US" dirty="0"/>
              <a:t>Lectures: Monday 10:15am – 12:45am</a:t>
            </a:r>
          </a:p>
          <a:p>
            <a:pPr lvl="1"/>
            <a:r>
              <a:rPr lang="en-CA" altLang="en-US" dirty="0"/>
              <a:t>Tutorials: Sunday 8:30am – 10:00am</a:t>
            </a:r>
          </a:p>
          <a:p>
            <a:pPr lvl="1"/>
            <a:r>
              <a:rPr lang="en-CA" altLang="en-US" dirty="0"/>
              <a:t>Office hour: TBA</a:t>
            </a:r>
          </a:p>
          <a:p>
            <a:r>
              <a:rPr lang="en-CA" altLang="en-US" dirty="0"/>
              <a:t>Assignment #1:</a:t>
            </a:r>
          </a:p>
          <a:p>
            <a:pPr lvl="1"/>
            <a:r>
              <a:rPr lang="en-CA" altLang="en-US" dirty="0"/>
              <a:t>Released yesterday.</a:t>
            </a:r>
          </a:p>
          <a:p>
            <a:pPr lvl="1"/>
            <a:r>
              <a:rPr lang="en-CA" altLang="en-US" dirty="0"/>
              <a:t>Due: </a:t>
            </a:r>
            <a:r>
              <a:rPr lang="en-CA" altLang="en-US" b="1" dirty="0">
                <a:solidFill>
                  <a:srgbClr val="FF0000"/>
                </a:solidFill>
              </a:rPr>
              <a:t>Wednesday, Mar. 8, 2017</a:t>
            </a:r>
            <a:r>
              <a:rPr lang="en-CA" altLang="en-US" dirty="0"/>
              <a:t>.</a:t>
            </a:r>
          </a:p>
          <a:p>
            <a:pPr lvl="1"/>
            <a:r>
              <a:rPr lang="en-CA" altLang="en-US" dirty="0"/>
              <a:t>Work in groups of two.</a:t>
            </a:r>
          </a:p>
          <a:p>
            <a:pPr lvl="1"/>
            <a:r>
              <a:rPr lang="en-CA" altLang="en-US" dirty="0"/>
              <a:t>Submit one report per group.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</a:t>
            </a:r>
            <a:endParaRPr lang="en-US" altLang="en-US" sz="2000" u="sng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4. Fixed or Movable Head Disk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Fixed head</a:t>
            </a:r>
          </a:p>
          <a:p>
            <a:pPr lvl="1"/>
            <a:r>
              <a:rPr lang="en-GB" altLang="en-US"/>
              <a:t>One read write head per track.</a:t>
            </a:r>
          </a:p>
          <a:p>
            <a:pPr lvl="1"/>
            <a:r>
              <a:rPr lang="en-GB" altLang="en-US"/>
              <a:t>Heads mounted on fixed ridged arm.</a:t>
            </a:r>
          </a:p>
          <a:p>
            <a:pPr lvl="1"/>
            <a:r>
              <a:rPr lang="en-GB" altLang="en-US"/>
              <a:t>Rare!</a:t>
            </a:r>
          </a:p>
          <a:p>
            <a:r>
              <a:rPr lang="en-GB" altLang="en-US">
                <a:solidFill>
                  <a:srgbClr val="0033CC"/>
                </a:solidFill>
              </a:rPr>
              <a:t>Movable head</a:t>
            </a:r>
          </a:p>
          <a:p>
            <a:pPr lvl="1"/>
            <a:r>
              <a:rPr lang="en-GB" altLang="en-US"/>
              <a:t>One read/write head per side</a:t>
            </a:r>
          </a:p>
          <a:p>
            <a:pPr lvl="1"/>
            <a:r>
              <a:rPr lang="en-GB" altLang="en-US"/>
              <a:t>Mounted on a movable 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5. Head Mechanism (1)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Contact</a:t>
            </a:r>
          </a:p>
          <a:p>
            <a:pPr lvl="1"/>
            <a:r>
              <a:rPr lang="en-GB" altLang="en-US"/>
              <a:t>Head comes into physical contact with storage medium during read/write.</a:t>
            </a:r>
          </a:p>
          <a:p>
            <a:pPr lvl="1"/>
            <a:r>
              <a:rPr lang="en-GB" altLang="en-US"/>
              <a:t>Platter needs to be flexible.</a:t>
            </a:r>
          </a:p>
          <a:p>
            <a:pPr lvl="1"/>
            <a:r>
              <a:rPr lang="en-GB" altLang="en-US"/>
              <a:t>Used in floppy disks.</a:t>
            </a:r>
            <a:endParaRPr lang="en-GB" altLang="en-US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Fixed gap</a:t>
            </a:r>
          </a:p>
          <a:p>
            <a:pPr lvl="1"/>
            <a:r>
              <a:rPr lang="en-GB" altLang="en-US"/>
              <a:t>Head positioned a fixed distance above platter.</a:t>
            </a:r>
          </a:p>
          <a:p>
            <a:pPr lvl="1"/>
            <a:r>
              <a:rPr lang="en-GB" altLang="en-US"/>
              <a:t>Used in early generations of hard disks.</a:t>
            </a:r>
            <a:endParaRPr lang="en-GB" altLang="en-US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Aerodynamic gap (Winchester)</a:t>
            </a:r>
          </a:p>
          <a:p>
            <a:pPr lvl="1"/>
            <a:r>
              <a:rPr lang="en-GB" altLang="en-US"/>
              <a:t>&lt;...next slide...&gt;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Head Mechanism (2)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>
                <a:solidFill>
                  <a:srgbClr val="0033CC"/>
                </a:solidFill>
              </a:rPr>
              <a:t>Aerodynamic gap (Winchester)</a:t>
            </a:r>
          </a:p>
          <a:p>
            <a:pPr lvl="1"/>
            <a:r>
              <a:rPr lang="en-GB" altLang="en-US"/>
              <a:t>Developed by IBM in Winchester (USA) </a:t>
            </a:r>
          </a:p>
          <a:p>
            <a:pPr lvl="1"/>
            <a:r>
              <a:rPr lang="en-GB" altLang="en-US"/>
              <a:t>Head rests lightly on platter surface when disk is motionless.</a:t>
            </a:r>
          </a:p>
          <a:p>
            <a:pPr lvl="1"/>
            <a:r>
              <a:rPr lang="en-GB" altLang="en-US"/>
              <a:t>As disk spins, head rises (flies on a thin layer of air) due its aerodynamic design.</a:t>
            </a:r>
          </a:p>
          <a:p>
            <a:pPr lvl="1"/>
            <a:r>
              <a:rPr lang="en-GB" altLang="en-US"/>
              <a:t>Allow very small head-to-surface gap</a:t>
            </a:r>
          </a:p>
          <a:p>
            <a:pPr lvl="2"/>
            <a:r>
              <a:rPr lang="en-GB" altLang="en-US">
                <a:sym typeface="Wingdings" panose="05000000000000000000" pitchFamily="2" charset="2"/>
              </a:rPr>
              <a:t>Smaller heads  narrower tracks  higher density</a:t>
            </a:r>
          </a:p>
          <a:p>
            <a:pPr lvl="2"/>
            <a:r>
              <a:rPr lang="en-GB" altLang="en-US">
                <a:sym typeface="Wingdings" panose="05000000000000000000" pitchFamily="2" charset="2"/>
              </a:rPr>
              <a:t>Closer head proximity  greater risk of errors due to impurities  Winchester heads are housed in sealed containers (free of contaminants)</a:t>
            </a:r>
          </a:p>
          <a:p>
            <a:pPr lvl="1"/>
            <a:r>
              <a:rPr lang="en-GB" altLang="en-US">
                <a:sym typeface="Wingdings" panose="05000000000000000000" pitchFamily="2" charset="2"/>
              </a:rPr>
              <a:t>Used in contemporary hard disks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Disk Performance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Disk operation</a:t>
            </a:r>
          </a:p>
          <a:p>
            <a:pPr lvl="1"/>
            <a:r>
              <a:rPr lang="en-US" altLang="en-US" sz="2200"/>
              <a:t>Disk rotates at a constant speed.</a:t>
            </a:r>
          </a:p>
          <a:p>
            <a:pPr lvl="1"/>
            <a:r>
              <a:rPr lang="en-US" altLang="en-US" sz="2200"/>
              <a:t>To read/write, head is positioned at the desired track and at the beginning of the desired sector on that track.</a:t>
            </a:r>
          </a:p>
          <a:p>
            <a:r>
              <a:rPr lang="en-US" altLang="en-US">
                <a:solidFill>
                  <a:srgbClr val="3333FF"/>
                </a:solidFill>
              </a:rPr>
              <a:t>Seek time</a:t>
            </a:r>
            <a:r>
              <a:rPr lang="en-US" altLang="en-US"/>
              <a:t>: time taken to move the disk arm (head) to the required track.</a:t>
            </a:r>
          </a:p>
          <a:p>
            <a:pPr lvl="1"/>
            <a:r>
              <a:rPr lang="en-US" altLang="en-US" sz="2200"/>
              <a:t>Equals: startup time + traversal time.</a:t>
            </a:r>
          </a:p>
          <a:p>
            <a:pPr lvl="1"/>
            <a:r>
              <a:rPr lang="en-US" altLang="en-US" sz="2200"/>
              <a:t>Average: less than 10 ms.</a:t>
            </a:r>
          </a:p>
          <a:p>
            <a:r>
              <a:rPr lang="en-US" altLang="en-US"/>
              <a:t>Disk controller waits till the desired sector rotates to line up with the head.</a:t>
            </a:r>
          </a:p>
          <a:p>
            <a:r>
              <a:rPr lang="en-US" altLang="en-US">
                <a:solidFill>
                  <a:srgbClr val="3333FF"/>
                </a:solidFill>
              </a:rPr>
              <a:t>Rotational delay (latency)</a:t>
            </a:r>
            <a:r>
              <a:rPr lang="en-US" altLang="en-US"/>
              <a:t>: time taken for the beginning of the sector to reach the head.</a:t>
            </a:r>
          </a:p>
          <a:p>
            <a:pPr lvl="1"/>
            <a:r>
              <a:rPr lang="en-US" altLang="en-US" sz="2200"/>
              <a:t>Average: 1/2r, for r rpm </a:t>
            </a:r>
            <a:r>
              <a:rPr lang="en-US" altLang="en-US" sz="2200">
                <a:sym typeface="Wingdings" panose="05000000000000000000" pitchFamily="2" charset="2"/>
              </a:rPr>
              <a:t></a:t>
            </a:r>
            <a:r>
              <a:rPr lang="en-US" altLang="en-US" sz="2200"/>
              <a:t> less than 5ms if r=7200 rpm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Disk Performance Parameters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400"/>
              </a:spcBef>
              <a:buFontTx/>
              <a:buChar char="•"/>
              <a:defRPr/>
            </a:pPr>
            <a:r>
              <a:rPr lang="en-GB" sz="2800" dirty="0">
                <a:solidFill>
                  <a:srgbClr val="0033CC"/>
                </a:solidFill>
              </a:rPr>
              <a:t>Access time </a:t>
            </a:r>
            <a:r>
              <a:rPr lang="en-GB" sz="2800" dirty="0"/>
              <a:t>= seek time + rotational delay</a:t>
            </a:r>
          </a:p>
          <a:p>
            <a:pPr>
              <a:spcBef>
                <a:spcPts val="400"/>
              </a:spcBef>
              <a:defRPr/>
            </a:pPr>
            <a:r>
              <a:rPr lang="en-GB" dirty="0"/>
              <a:t>Read/write performed as the sector moves under the head.</a:t>
            </a:r>
          </a:p>
          <a:p>
            <a:pPr>
              <a:spcBef>
                <a:spcPts val="400"/>
              </a:spcBef>
              <a:defRPr/>
            </a:pPr>
            <a:r>
              <a:rPr lang="en-GB" dirty="0">
                <a:solidFill>
                  <a:srgbClr val="0033CC"/>
                </a:solidFill>
              </a:rPr>
              <a:t>Transfer time</a:t>
            </a:r>
            <a:r>
              <a:rPr lang="en-GB" dirty="0"/>
              <a:t>: time required for the transfer.</a:t>
            </a:r>
          </a:p>
          <a:p>
            <a:pPr>
              <a:lnSpc>
                <a:spcPts val="2800"/>
              </a:lnSpc>
              <a:spcBef>
                <a:spcPts val="600"/>
              </a:spcBef>
              <a:defRPr/>
            </a:pP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defRPr/>
            </a:pPr>
            <a:endParaRPr lang="en-GB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defRPr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/>
              <a:t> = transfer time,</a:t>
            </a:r>
          </a:p>
          <a:p>
            <a:pPr lvl="1">
              <a:lnSpc>
                <a:spcPts val="2800"/>
              </a:lnSpc>
              <a:spcBef>
                <a:spcPts val="600"/>
              </a:spcBef>
              <a:defRPr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dirty="0"/>
              <a:t> = number of bytes to be transferred,</a:t>
            </a:r>
          </a:p>
          <a:p>
            <a:pPr lvl="1">
              <a:lnSpc>
                <a:spcPts val="2800"/>
              </a:lnSpc>
              <a:spcBef>
                <a:spcPts val="600"/>
              </a:spcBef>
              <a:defRPr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dirty="0"/>
              <a:t> = rotational speed (</a:t>
            </a:r>
            <a:r>
              <a:rPr lang="en-GB" dirty="0" err="1"/>
              <a:t>r.p.s</a:t>
            </a:r>
            <a:r>
              <a:rPr lang="en-GB" dirty="0"/>
              <a:t>.),</a:t>
            </a:r>
          </a:p>
          <a:p>
            <a:pPr lvl="1">
              <a:lnSpc>
                <a:spcPts val="2800"/>
              </a:lnSpc>
              <a:spcBef>
                <a:spcPts val="600"/>
              </a:spcBef>
              <a:defRPr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dirty="0"/>
              <a:t> = number of bytes on a track.</a:t>
            </a:r>
          </a:p>
          <a:p>
            <a:pPr>
              <a:spcBef>
                <a:spcPts val="600"/>
              </a:spcBef>
              <a:defRPr/>
            </a:pPr>
            <a:endParaRPr lang="en-GB" dirty="0"/>
          </a:p>
          <a:p>
            <a:pPr>
              <a:spcBef>
                <a:spcPts val="600"/>
              </a:spcBef>
              <a:buFontTx/>
              <a:buNone/>
              <a:defRPr/>
            </a:pP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507038"/>
            <a:ext cx="76327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65450"/>
            <a:ext cx="1295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Typical Hard Disk Drive Parameters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6:</a:t>
            </a:r>
          </a:p>
          <a:p>
            <a:pPr lvl="1"/>
            <a:r>
              <a:rPr lang="en-US" altLang="en-US"/>
              <a:t>Pages 185 – 195</a:t>
            </a:r>
          </a:p>
          <a:p>
            <a:endParaRPr lang="en-CA" altLang="en-US"/>
          </a:p>
          <a:p>
            <a:pPr lvl="1"/>
            <a:endParaRPr lang="en-US" altLang="en-US"/>
          </a:p>
          <a:p>
            <a:pPr lvl="1"/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6. External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External Memory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3"/>
              </a:lnSpc>
              <a:spcBef>
                <a:spcPts val="2400"/>
              </a:spcBef>
            </a:pPr>
            <a:r>
              <a:rPr lang="en-GB" altLang="en-US">
                <a:solidFill>
                  <a:srgbClr val="FF0000"/>
                </a:solidFill>
              </a:rPr>
              <a:t>Magnetic Disk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Magnetic Read and Write Mechanisms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Data Organization and Formatting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Physical Characteristics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Disk Performance Parameters</a:t>
            </a:r>
            <a:endParaRPr lang="en-GB" altLang="en-US">
              <a:solidFill>
                <a:srgbClr val="FF0000"/>
              </a:solidFill>
            </a:endParaRPr>
          </a:p>
          <a:p>
            <a:pPr>
              <a:lnSpc>
                <a:spcPts val="3363"/>
              </a:lnSpc>
              <a:spcBef>
                <a:spcPts val="2400"/>
              </a:spcBef>
            </a:pPr>
            <a:r>
              <a:rPr lang="en-GB" altLang="en-US"/>
              <a:t>Redundant Array of Independent Disks (RAID)</a:t>
            </a:r>
          </a:p>
          <a:p>
            <a:pPr>
              <a:lnSpc>
                <a:spcPts val="3363"/>
              </a:lnSpc>
              <a:spcBef>
                <a:spcPts val="2400"/>
              </a:spcBef>
            </a:pPr>
            <a:r>
              <a:rPr lang="en-GB" altLang="en-US"/>
              <a:t>Solid-State Drive (SSD)</a:t>
            </a:r>
          </a:p>
          <a:p>
            <a:pPr>
              <a:lnSpc>
                <a:spcPts val="3363"/>
              </a:lnSpc>
              <a:spcBef>
                <a:spcPts val="2400"/>
              </a:spcBef>
            </a:pPr>
            <a:r>
              <a:rPr lang="en-GB" altLang="en-US"/>
              <a:t>Optical Disk</a:t>
            </a:r>
          </a:p>
          <a:p>
            <a:pPr>
              <a:lnSpc>
                <a:spcPts val="3363"/>
              </a:lnSpc>
              <a:spcBef>
                <a:spcPts val="2400"/>
              </a:spcBef>
            </a:pPr>
            <a:r>
              <a:rPr lang="en-GB" altLang="en-US"/>
              <a:t>Magnetic Tape</a:t>
            </a:r>
          </a:p>
        </p:txBody>
      </p:sp>
      <p:pic>
        <p:nvPicPr>
          <p:cNvPr id="4" name="Picture 5" descr="File:Floppy disk 2009 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198563"/>
            <a:ext cx="19208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ile:Laptop-hard-drive-expos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271713"/>
            <a:ext cx="15113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Magnetic Disk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GB" altLang="en-US"/>
              <a:t>Foundation of external memory on computers.</a:t>
            </a:r>
          </a:p>
          <a:p>
            <a:r>
              <a:rPr lang="en-GB" altLang="en-US">
                <a:solidFill>
                  <a:srgbClr val="0033CC"/>
                </a:solidFill>
              </a:rPr>
              <a:t>Disk substrate</a:t>
            </a:r>
            <a:r>
              <a:rPr lang="en-GB" altLang="en-US"/>
              <a:t>: circular platter constructed of nonmagnetic material.</a:t>
            </a:r>
          </a:p>
          <a:p>
            <a:r>
              <a:rPr lang="en-GB" altLang="en-US"/>
              <a:t>Substrate coated with magnetisable material (iron oxide or cobalt oxide).</a:t>
            </a:r>
          </a:p>
          <a:p>
            <a:r>
              <a:rPr lang="en-GB" altLang="en-US"/>
              <a:t>Substrate used to be aluminium or aluminium alloy. Now glass </a:t>
            </a:r>
            <a:r>
              <a:rPr lang="en-GB" altLang="en-US">
                <a:sym typeface="Wingdings" panose="05000000000000000000" pitchFamily="2" charset="2"/>
              </a:rPr>
              <a:t> ...</a:t>
            </a:r>
            <a:endParaRPr lang="en-GB" altLang="en-US"/>
          </a:p>
          <a:p>
            <a:pPr lvl="1"/>
            <a:r>
              <a:rPr lang="en-GB" altLang="en-US"/>
              <a:t>Less </a:t>
            </a:r>
            <a:r>
              <a:rPr lang="en-GB" altLang="en-US" b="1"/>
              <a:t>surface defects</a:t>
            </a:r>
            <a:r>
              <a:rPr lang="en-GB" altLang="en-US"/>
              <a:t> </a:t>
            </a:r>
            <a:r>
              <a:rPr lang="en-GB" altLang="en-US">
                <a:sym typeface="Wingdings" panose="05000000000000000000" pitchFamily="2" charset="2"/>
              </a:rPr>
              <a:t> less </a:t>
            </a:r>
            <a:r>
              <a:rPr lang="en-GB" altLang="en-US"/>
              <a:t>read/write errors.</a:t>
            </a:r>
          </a:p>
          <a:p>
            <a:pPr lvl="1"/>
            <a:r>
              <a:rPr lang="en-GB" altLang="en-US"/>
              <a:t>Better </a:t>
            </a:r>
            <a:r>
              <a:rPr lang="en-GB" altLang="en-US" b="1"/>
              <a:t>uniformity</a:t>
            </a:r>
            <a:r>
              <a:rPr lang="en-GB" altLang="en-US"/>
              <a:t> of magnetic film </a:t>
            </a:r>
            <a:r>
              <a:rPr lang="en-GB" altLang="en-US">
                <a:sym typeface="Wingdings" panose="05000000000000000000" pitchFamily="2" charset="2"/>
              </a:rPr>
              <a:t> more reliability.</a:t>
            </a:r>
          </a:p>
          <a:p>
            <a:pPr lvl="1"/>
            <a:r>
              <a:rPr lang="en-GB" altLang="en-US"/>
              <a:t>Better </a:t>
            </a:r>
            <a:r>
              <a:rPr lang="en-GB" altLang="en-US" b="1"/>
              <a:t>stiffness</a:t>
            </a:r>
            <a:r>
              <a:rPr lang="en-GB" altLang="en-US"/>
              <a:t> to reduce disk dynamics.</a:t>
            </a:r>
          </a:p>
          <a:p>
            <a:pPr lvl="1"/>
            <a:r>
              <a:rPr lang="en-GB" altLang="en-US"/>
              <a:t>Better </a:t>
            </a:r>
            <a:r>
              <a:rPr lang="en-GB" altLang="en-US" b="1"/>
              <a:t>shock/damage</a:t>
            </a:r>
            <a:r>
              <a:rPr lang="en-GB" altLang="en-US"/>
              <a:t> resistance.</a:t>
            </a:r>
          </a:p>
          <a:p>
            <a:pPr lvl="1"/>
            <a:r>
              <a:rPr lang="en-GB" altLang="en-US"/>
              <a:t>Ability to support lower </a:t>
            </a:r>
            <a:r>
              <a:rPr lang="en-GB" altLang="en-US" b="1"/>
              <a:t>fly heights</a:t>
            </a:r>
            <a:r>
              <a:rPr lang="en-GB" altLang="en-US"/>
              <a:t> (see later).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 and Write Mechanisms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33FF"/>
                </a:solidFill>
              </a:rPr>
              <a:t>Head</a:t>
            </a:r>
            <a:r>
              <a:rPr lang="en-US" altLang="en-US"/>
              <a:t>: Small device (conductive coil) that can read from or write to a portion of the platter rotating under it.</a:t>
            </a:r>
          </a:p>
          <a:p>
            <a:pPr lvl="1"/>
            <a:r>
              <a:rPr lang="en-US" altLang="en-US"/>
              <a:t>May be single read/write head or separate ones.</a:t>
            </a:r>
          </a:p>
          <a:p>
            <a:pPr lvl="1"/>
            <a:r>
              <a:rPr lang="en-US" altLang="en-US"/>
              <a:t>During read/write, head is stationary, platter rotates.</a:t>
            </a:r>
          </a:p>
          <a:p>
            <a:r>
              <a:rPr lang="en-US" altLang="en-US" b="1"/>
              <a:t>Write Operation</a:t>
            </a:r>
          </a:p>
          <a:p>
            <a:pPr lvl="1"/>
            <a:r>
              <a:rPr lang="en-US" altLang="en-US"/>
              <a:t>FACT: Current passing through coil produces a magnetic field whose direction depends on current direction.</a:t>
            </a:r>
          </a:p>
          <a:p>
            <a:pPr lvl="1"/>
            <a:r>
              <a:rPr lang="en-US" altLang="en-US"/>
              <a:t>Pulses sent to head.</a:t>
            </a:r>
          </a:p>
          <a:p>
            <a:pPr lvl="1"/>
            <a:r>
              <a:rPr lang="en-US" altLang="en-US"/>
              <a:t>Magnetic pattern recorded on surface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 and Write Mechanisms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Read Operation</a:t>
            </a:r>
          </a:p>
          <a:p>
            <a:pPr lvl="1"/>
            <a:r>
              <a:rPr lang="en-US" altLang="en-US"/>
              <a:t>Traditional - floppy and old disks</a:t>
            </a:r>
          </a:p>
          <a:p>
            <a:pPr lvl="2"/>
            <a:r>
              <a:rPr lang="en-US" altLang="en-US"/>
              <a:t>FACT: Magnetic field moving relative to a coil produces current in the coil.</a:t>
            </a:r>
          </a:p>
          <a:p>
            <a:pPr lvl="2"/>
            <a:r>
              <a:rPr lang="en-US" altLang="en-US"/>
              <a:t>Coil is the same for read and write</a:t>
            </a:r>
          </a:p>
          <a:p>
            <a:pPr lvl="2"/>
            <a:r>
              <a:rPr lang="en-US" altLang="en-US"/>
              <a:t>One read/write head.</a:t>
            </a:r>
          </a:p>
          <a:p>
            <a:pPr lvl="1"/>
            <a:r>
              <a:rPr lang="en-US" altLang="en-US"/>
              <a:t>Contemporary</a:t>
            </a:r>
          </a:p>
          <a:p>
            <a:pPr lvl="2"/>
            <a:r>
              <a:rPr lang="en-US" altLang="en-US"/>
              <a:t>Separate read head, close to write head.</a:t>
            </a:r>
          </a:p>
          <a:p>
            <a:pPr lvl="2"/>
            <a:r>
              <a:rPr lang="en-US" altLang="en-US"/>
              <a:t>Partially shielded magnetoresistive (MR) sensor.</a:t>
            </a:r>
          </a:p>
          <a:p>
            <a:pPr lvl="2"/>
            <a:r>
              <a:rPr lang="en-US" altLang="en-US"/>
              <a:t>Electrical resistance depends on direction of magnetic field.</a:t>
            </a:r>
          </a:p>
          <a:p>
            <a:pPr lvl="2"/>
            <a:r>
              <a:rPr lang="en-US" altLang="en-US"/>
              <a:t>Current passing thru MR and resistance is read as voltage.</a:t>
            </a:r>
          </a:p>
          <a:p>
            <a:pPr lvl="2"/>
            <a:r>
              <a:rPr lang="en-US" altLang="en-US"/>
              <a:t>Much greater storage densities and higher operating speeds could be achieved.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" r="2290"/>
          <a:stretch>
            <a:fillRect/>
          </a:stretch>
        </p:blipFill>
        <p:spPr bwMode="auto">
          <a:xfrm>
            <a:off x="0" y="1143000"/>
            <a:ext cx="91440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Inductive Write - MR Read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"/>
          <a:stretch>
            <a:fillRect/>
          </a:stretch>
        </p:blipFill>
        <p:spPr bwMode="auto">
          <a:xfrm>
            <a:off x="1047750" y="1079500"/>
            <a:ext cx="66929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Disk Data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26429</TotalTime>
  <Words>1373</Words>
  <Application>Microsoft Office PowerPoint</Application>
  <PresentationFormat>On-screen Show (4:3)</PresentationFormat>
  <Paragraphs>227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Times New Roman</vt:lpstr>
      <vt:lpstr>Arial</vt:lpstr>
      <vt:lpstr>Arial Black</vt:lpstr>
      <vt:lpstr>Tahoma</vt:lpstr>
      <vt:lpstr>Wingdings</vt:lpstr>
      <vt:lpstr>ajp2</vt:lpstr>
      <vt:lpstr>PowerPoint Presentation</vt:lpstr>
      <vt:lpstr>Adminstrivia</vt:lpstr>
      <vt:lpstr>Chapter 6. External Memory</vt:lpstr>
      <vt:lpstr>Types of External Memory</vt:lpstr>
      <vt:lpstr>Magnetic Disk</vt:lpstr>
      <vt:lpstr>Read and Write Mechanisms (1)</vt:lpstr>
      <vt:lpstr>Read and Write Mechanisms (2)</vt:lpstr>
      <vt:lpstr>Inductive Write - MR Read Head</vt:lpstr>
      <vt:lpstr>Disk Data Layout</vt:lpstr>
      <vt:lpstr>Data Organization and Formatting</vt:lpstr>
      <vt:lpstr>Disk Velocity  Disk Layout</vt:lpstr>
      <vt:lpstr>Constant Angular Velocity (CAV)</vt:lpstr>
      <vt:lpstr>Multiple Zone Recording (or Zone Bit Recording)</vt:lpstr>
      <vt:lpstr>Finding Sectors</vt:lpstr>
      <vt:lpstr>Physical Characteristics</vt:lpstr>
      <vt:lpstr>1. Single or double sided</vt:lpstr>
      <vt:lpstr>2. Removable or Non-removable</vt:lpstr>
      <vt:lpstr>3. Single or Multiple Platters (1)</vt:lpstr>
      <vt:lpstr>3. Single or Multiple Platters (2)</vt:lpstr>
      <vt:lpstr>4. Fixed or Movable Head Disk</vt:lpstr>
      <vt:lpstr>5. Head Mechanism (1)</vt:lpstr>
      <vt:lpstr>Head Mechanism (2)</vt:lpstr>
      <vt:lpstr>Disk Performance Parameters</vt:lpstr>
      <vt:lpstr>Disk Performance Parameters (2)</vt:lpstr>
      <vt:lpstr>Typical Hard Disk Drive Parameters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752</cp:revision>
  <dcterms:created xsi:type="dcterms:W3CDTF">1998-10-18T09:28:37Z</dcterms:created>
  <dcterms:modified xsi:type="dcterms:W3CDTF">2017-02-28T21:14:45Z</dcterms:modified>
</cp:coreProperties>
</file>