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526" r:id="rId2"/>
    <p:sldId id="806" r:id="rId3"/>
    <p:sldId id="807" r:id="rId4"/>
    <p:sldId id="830" r:id="rId5"/>
    <p:sldId id="808" r:id="rId6"/>
    <p:sldId id="809" r:id="rId7"/>
    <p:sldId id="810" r:id="rId8"/>
    <p:sldId id="811" r:id="rId9"/>
    <p:sldId id="812" r:id="rId10"/>
    <p:sldId id="813" r:id="rId11"/>
    <p:sldId id="829" r:id="rId12"/>
    <p:sldId id="814" r:id="rId13"/>
    <p:sldId id="815" r:id="rId14"/>
    <p:sldId id="816" r:id="rId15"/>
    <p:sldId id="817" r:id="rId16"/>
    <p:sldId id="818" r:id="rId17"/>
    <p:sldId id="819" r:id="rId18"/>
    <p:sldId id="831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27" r:id="rId27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C0C0C0"/>
    <a:srgbClr val="0033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3" autoAdjust="0"/>
    <p:restoredTop sz="94693" autoAdjust="0"/>
  </p:normalViewPr>
  <p:slideViewPr>
    <p:cSldViewPr>
      <p:cViewPr varScale="1">
        <p:scale>
          <a:sx n="68" d="100"/>
          <a:sy n="68" d="100"/>
        </p:scale>
        <p:origin x="12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991876-7194-4187-84CF-8D274E33C06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1E0053-A75D-41B3-84E0-DC4CC5F9014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2856C3BC-8092-423D-8205-D3577FC188A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52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93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40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85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93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92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47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47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86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2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937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457200" y="990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260350"/>
            <a:ext cx="8523288" cy="617061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321a</a:t>
            </a:r>
            <a:endParaRPr lang="ar-EG" altLang="en-US" sz="32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(1)</a:t>
            </a:r>
            <a:endParaRPr lang="ar-SA" altLang="en-US" sz="48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1" eaLnBrk="1" hangingPunct="1">
              <a:lnSpc>
                <a:spcPct val="90000"/>
              </a:lnSpc>
            </a:pP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تنظيم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الحاسب</a:t>
            </a:r>
            <a:r>
              <a:rPr lang="ar-EG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ات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ar-SA" altLang="en-US" sz="4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4800" dirty="0">
                <a:solidFill>
                  <a:srgbClr val="FF3300"/>
                </a:solidFill>
                <a:cs typeface="Arial" panose="020B0604020202020204" pitchFamily="34" charset="0"/>
              </a:rPr>
              <a:t> </a:t>
            </a:r>
            <a:endParaRPr lang="ar-SA" altLang="en-US" sz="48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4000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ar-EG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Computer Engineering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#2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Hazem Ibrahim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Shehata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&amp; Systems Engineering</a:t>
            </a:r>
          </a:p>
          <a:p>
            <a:pPr algn="ctr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 to Dr. Ahmed Abdul-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for the slides</a:t>
            </a:r>
          </a:p>
        </p:txBody>
      </p:sp>
      <p:pic>
        <p:nvPicPr>
          <p:cNvPr id="3075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083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5" descr="circuit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921000"/>
            <a:ext cx="1293813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908050"/>
            <a:ext cx="8675688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pic>
        <p:nvPicPr>
          <p:cNvPr id="2344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73" t="-607" r="2467" b="36043"/>
          <a:stretch>
            <a:fillRect/>
          </a:stretch>
        </p:blipFill>
        <p:spPr bwMode="auto">
          <a:xfrm>
            <a:off x="5561013" y="-100013"/>
            <a:ext cx="2852737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55397" r="60629" b="8522"/>
          <a:stretch>
            <a:fillRect/>
          </a:stretch>
        </p:blipFill>
        <p:spPr bwMode="auto">
          <a:xfrm>
            <a:off x="611188" y="4032250"/>
            <a:ext cx="3090862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1" t="676" r="34373" b="26706"/>
          <a:stretch>
            <a:fillRect/>
          </a:stretch>
        </p:blipFill>
        <p:spPr bwMode="auto">
          <a:xfrm>
            <a:off x="3692525" y="446088"/>
            <a:ext cx="191135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5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7" r="58667" b="51248"/>
          <a:stretch>
            <a:fillRect/>
          </a:stretch>
        </p:blipFill>
        <p:spPr bwMode="auto">
          <a:xfrm>
            <a:off x="315913" y="171450"/>
            <a:ext cx="3535362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5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7" t="79037" r="2626" b="941"/>
          <a:stretch>
            <a:fillRect/>
          </a:stretch>
        </p:blipFill>
        <p:spPr bwMode="auto">
          <a:xfrm>
            <a:off x="4357688" y="5084763"/>
            <a:ext cx="4751387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Computer Structure (Components)</a:t>
            </a:r>
          </a:p>
          <a:p>
            <a:r>
              <a:rPr lang="en-US" dirty="0">
                <a:solidFill>
                  <a:srgbClr val="FF0000"/>
                </a:solidFill>
              </a:rPr>
              <a:t>Computer Function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Instruction Fetch and Execute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Interrupts</a:t>
            </a:r>
          </a:p>
          <a:p>
            <a:r>
              <a:rPr lang="en-US" dirty="0"/>
              <a:t>Interconnection Structures</a:t>
            </a:r>
          </a:p>
          <a:p>
            <a:r>
              <a:rPr lang="en-US" dirty="0"/>
              <a:t>Bus Interconnection</a:t>
            </a:r>
          </a:p>
          <a:p>
            <a:pPr lvl="1"/>
            <a:r>
              <a:rPr lang="en-US" dirty="0"/>
              <a:t>Bus Structure</a:t>
            </a:r>
          </a:p>
          <a:p>
            <a:pPr lvl="1"/>
            <a:r>
              <a:rPr lang="en-US" dirty="0"/>
              <a:t>Multiple-Bus Hierarchies</a:t>
            </a:r>
          </a:p>
          <a:p>
            <a:pPr lvl="1"/>
            <a:r>
              <a:rPr lang="en-US" dirty="0"/>
              <a:t>Elements of Bus Design</a:t>
            </a:r>
          </a:p>
        </p:txBody>
      </p:sp>
    </p:spTree>
    <p:extLst>
      <p:ext uri="{BB962C8B-B14F-4D97-AF65-F5344CB8AC3E}">
        <p14:creationId xmlns:p14="http://schemas.microsoft.com/office/powerpoint/2010/main" val="125872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Cycle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steps: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Fetch</a:t>
            </a:r>
            <a:r>
              <a:rPr lang="en-US" altLang="en-US"/>
              <a:t>: CPU reads instructions from memory, one at a time.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Execute</a:t>
            </a:r>
            <a:r>
              <a:rPr lang="en-US" altLang="en-US"/>
              <a:t>: CPU executes instructions.</a:t>
            </a:r>
          </a:p>
          <a:p>
            <a:pPr>
              <a:buFontTx/>
              <a:buNone/>
            </a:pPr>
            <a:endParaRPr lang="en-US" altLang="en-US"/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22650"/>
            <a:ext cx="9109075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Fetch Cycle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 Counter (PC) holds </a:t>
            </a:r>
            <a:r>
              <a:rPr lang="en-US" altLang="en-US">
                <a:solidFill>
                  <a:srgbClr val="3333FF"/>
                </a:solidFill>
              </a:rPr>
              <a:t>address of next instruction</a:t>
            </a:r>
            <a:r>
              <a:rPr lang="en-US" altLang="en-US"/>
              <a:t> to fetch.</a:t>
            </a:r>
          </a:p>
          <a:p>
            <a:r>
              <a:rPr lang="en-US" altLang="en-US"/>
              <a:t>Processor </a:t>
            </a:r>
            <a:r>
              <a:rPr lang="en-US" altLang="en-US">
                <a:solidFill>
                  <a:srgbClr val="3333FF"/>
                </a:solidFill>
              </a:rPr>
              <a:t>fetches instruction from memory</a:t>
            </a:r>
            <a:r>
              <a:rPr lang="en-US" altLang="en-US"/>
              <a:t> location pointed to by PC.</a:t>
            </a:r>
          </a:p>
          <a:p>
            <a:r>
              <a:rPr lang="en-US" altLang="en-US">
                <a:solidFill>
                  <a:srgbClr val="3333FF"/>
                </a:solidFill>
              </a:rPr>
              <a:t>Increment PC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 Unless told otherwise</a:t>
            </a:r>
          </a:p>
          <a:p>
            <a:r>
              <a:rPr lang="en-US" altLang="en-US"/>
              <a:t>Instruction </a:t>
            </a:r>
            <a:r>
              <a:rPr lang="en-US" altLang="en-US">
                <a:solidFill>
                  <a:srgbClr val="3333FF"/>
                </a:solidFill>
              </a:rPr>
              <a:t>loaded into Instruction Register (IR)</a:t>
            </a:r>
            <a:r>
              <a:rPr lang="en-US" altLang="en-US"/>
              <a:t>.</a:t>
            </a:r>
          </a:p>
          <a:p>
            <a:r>
              <a:rPr lang="en-US" altLang="en-US"/>
              <a:t>Processor </a:t>
            </a:r>
            <a:r>
              <a:rPr lang="en-US" altLang="en-US">
                <a:solidFill>
                  <a:srgbClr val="3333FF"/>
                </a:solidFill>
              </a:rPr>
              <a:t>interprets instruction</a:t>
            </a:r>
            <a:r>
              <a:rPr lang="en-US" altLang="en-US"/>
              <a:t> and performs required actions in execute 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Execute Cycle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3333FF"/>
                </a:solidFill>
              </a:rPr>
              <a:t>Processor-memory</a:t>
            </a:r>
          </a:p>
          <a:p>
            <a:pPr lvl="1"/>
            <a:r>
              <a:rPr lang="en-US" altLang="en-US"/>
              <a:t> Data transfer between CPU and main memory</a:t>
            </a:r>
          </a:p>
          <a:p>
            <a:r>
              <a:rPr lang="en-US" altLang="en-US">
                <a:solidFill>
                  <a:srgbClr val="3333FF"/>
                </a:solidFill>
              </a:rPr>
              <a:t>Processor-I/O</a:t>
            </a:r>
          </a:p>
          <a:p>
            <a:pPr lvl="1"/>
            <a:r>
              <a:rPr lang="en-US" altLang="en-US"/>
              <a:t> Data transfer between CPU and I/O module</a:t>
            </a:r>
          </a:p>
          <a:p>
            <a:r>
              <a:rPr lang="en-US" altLang="en-US">
                <a:solidFill>
                  <a:srgbClr val="3333FF"/>
                </a:solidFill>
              </a:rPr>
              <a:t>Data processing</a:t>
            </a:r>
          </a:p>
          <a:p>
            <a:pPr lvl="1"/>
            <a:r>
              <a:rPr lang="en-US" altLang="en-US"/>
              <a:t>Some arithmetic or logical operation on data</a:t>
            </a:r>
          </a:p>
          <a:p>
            <a:r>
              <a:rPr lang="en-US" altLang="en-US">
                <a:solidFill>
                  <a:srgbClr val="3333FF"/>
                </a:solidFill>
              </a:rPr>
              <a:t>Control</a:t>
            </a:r>
          </a:p>
          <a:p>
            <a:pPr lvl="1"/>
            <a:r>
              <a:rPr lang="en-US" altLang="en-US"/>
              <a:t> Alteration of sequence of operations</a:t>
            </a:r>
          </a:p>
          <a:p>
            <a:pPr lvl="1"/>
            <a:r>
              <a:rPr lang="en-US" altLang="en-US"/>
              <a:t> e.g., jump</a:t>
            </a:r>
          </a:p>
          <a:p>
            <a:r>
              <a:rPr lang="en-US" altLang="en-US">
                <a:solidFill>
                  <a:srgbClr val="3333FF"/>
                </a:solidFill>
              </a:rPr>
              <a:t>Combination of the above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Hypothetical Machine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2595563" y="1531938"/>
            <a:ext cx="5189537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1268413" y="1531938"/>
            <a:ext cx="1330325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3157538" y="2024063"/>
            <a:ext cx="263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Instruction Format</a:t>
            </a:r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1223963" y="10890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8599" name="Text Box 7"/>
          <p:cNvSpPr txBox="1">
            <a:spLocks noChangeArrowheads="1"/>
          </p:cNvSpPr>
          <p:nvPr/>
        </p:nvSpPr>
        <p:spPr bwMode="auto">
          <a:xfrm>
            <a:off x="2316163" y="110331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2608263" y="10890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7351713" y="111442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238602" name="Text Box 10"/>
          <p:cNvSpPr txBox="1">
            <a:spLocks noChangeArrowheads="1"/>
          </p:cNvSpPr>
          <p:nvPr/>
        </p:nvSpPr>
        <p:spPr bwMode="auto">
          <a:xfrm>
            <a:off x="1616075" y="3209925"/>
            <a:ext cx="6156325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</a:p>
        </p:txBody>
      </p:sp>
      <p:sp>
        <p:nvSpPr>
          <p:cNvPr id="238603" name="Text Box 11"/>
          <p:cNvSpPr txBox="1">
            <a:spLocks noChangeArrowheads="1"/>
          </p:cNvSpPr>
          <p:nvPr/>
        </p:nvSpPr>
        <p:spPr bwMode="auto">
          <a:xfrm>
            <a:off x="1250950" y="3209925"/>
            <a:ext cx="36195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1244600" y="27940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1558925" y="2779713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7294563" y="28225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238607" name="Text Box 15"/>
          <p:cNvSpPr txBox="1">
            <a:spLocks noChangeArrowheads="1"/>
          </p:cNvSpPr>
          <p:nvPr/>
        </p:nvSpPr>
        <p:spPr bwMode="auto">
          <a:xfrm>
            <a:off x="3157538" y="3752850"/>
            <a:ext cx="263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Integer Format</a:t>
            </a:r>
          </a:p>
        </p:txBody>
      </p:sp>
      <p:sp>
        <p:nvSpPr>
          <p:cNvPr id="238608" name="Text Box 16"/>
          <p:cNvSpPr txBox="1">
            <a:spLocks noChangeArrowheads="1"/>
          </p:cNvSpPr>
          <p:nvPr/>
        </p:nvSpPr>
        <p:spPr bwMode="auto">
          <a:xfrm>
            <a:off x="250825" y="4360863"/>
            <a:ext cx="35972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Program Counter (PC)</a:t>
            </a:r>
          </a:p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Instruction Register (IR)</a:t>
            </a:r>
          </a:p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Accumulator (AC)</a:t>
            </a:r>
          </a:p>
        </p:txBody>
      </p:sp>
      <p:sp>
        <p:nvSpPr>
          <p:cNvPr id="238609" name="Text Box 17"/>
          <p:cNvSpPr txBox="1">
            <a:spLocks noChangeArrowheads="1"/>
          </p:cNvSpPr>
          <p:nvPr/>
        </p:nvSpPr>
        <p:spPr bwMode="auto">
          <a:xfrm>
            <a:off x="468313" y="5911850"/>
            <a:ext cx="263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CPU Registers</a:t>
            </a:r>
          </a:p>
        </p:txBody>
      </p:sp>
      <p:sp>
        <p:nvSpPr>
          <p:cNvPr id="238610" name="Text Box 18"/>
          <p:cNvSpPr txBox="1">
            <a:spLocks noChangeArrowheads="1"/>
          </p:cNvSpPr>
          <p:nvPr/>
        </p:nvSpPr>
        <p:spPr bwMode="auto">
          <a:xfrm>
            <a:off x="4449763" y="4360863"/>
            <a:ext cx="465931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0001 = Load AC from memory.</a:t>
            </a:r>
          </a:p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0010 = Store AC to memory.</a:t>
            </a:r>
          </a:p>
          <a:p>
            <a:pPr>
              <a:spcBef>
                <a:spcPct val="10000"/>
              </a:spcBef>
            </a:pPr>
            <a:r>
              <a:rPr lang="en-US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0101 = Add to AC from memory.</a:t>
            </a:r>
          </a:p>
        </p:txBody>
      </p:sp>
      <p:sp>
        <p:nvSpPr>
          <p:cNvPr id="238611" name="Text Box 19"/>
          <p:cNvSpPr txBox="1">
            <a:spLocks noChangeArrowheads="1"/>
          </p:cNvSpPr>
          <p:nvPr/>
        </p:nvSpPr>
        <p:spPr bwMode="auto">
          <a:xfrm>
            <a:off x="4859338" y="5949950"/>
            <a:ext cx="3532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Partial List of Opcodes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animBg="1"/>
      <p:bldP spid="238596" grpId="0" animBg="1"/>
      <p:bldP spid="238597" grpId="0"/>
      <p:bldP spid="238598" grpId="0"/>
      <p:bldP spid="238599" grpId="0"/>
      <p:bldP spid="238600" grpId="0"/>
      <p:bldP spid="238601" grpId="0"/>
      <p:bldP spid="238602" grpId="0" animBg="1"/>
      <p:bldP spid="238603" grpId="0" animBg="1"/>
      <p:bldP spid="238604" grpId="0"/>
      <p:bldP spid="238605" grpId="0"/>
      <p:bldP spid="238606" grpId="0"/>
      <p:bldP spid="238607" grpId="0"/>
      <p:bldP spid="238608" grpId="0"/>
      <p:bldP spid="238609" grpId="0"/>
      <p:bldP spid="238610" grpId="0"/>
      <p:bldP spid="2386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84" b="65486"/>
          <a:stretch>
            <a:fillRect/>
          </a:stretch>
        </p:blipFill>
        <p:spPr bwMode="auto">
          <a:xfrm>
            <a:off x="395288" y="333375"/>
            <a:ext cx="32400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57" r="49689" b="32986"/>
          <a:stretch>
            <a:fillRect/>
          </a:stretch>
        </p:blipFill>
        <p:spPr bwMode="auto">
          <a:xfrm>
            <a:off x="395288" y="2492375"/>
            <a:ext cx="32400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88" r="49689" b="156"/>
          <a:stretch>
            <a:fillRect/>
          </a:stretch>
        </p:blipFill>
        <p:spPr bwMode="auto">
          <a:xfrm>
            <a:off x="395288" y="4652963"/>
            <a:ext cx="32400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4" r="493" b="65942"/>
          <a:stretch>
            <a:fillRect/>
          </a:stretch>
        </p:blipFill>
        <p:spPr bwMode="auto">
          <a:xfrm>
            <a:off x="3563938" y="333375"/>
            <a:ext cx="32400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4" t="32957" r="493" b="32985"/>
          <a:stretch>
            <a:fillRect/>
          </a:stretch>
        </p:blipFill>
        <p:spPr bwMode="auto">
          <a:xfrm>
            <a:off x="3563938" y="2492375"/>
            <a:ext cx="32400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4" t="65916" r="493" b="26"/>
          <a:stretch>
            <a:fillRect/>
          </a:stretch>
        </p:blipFill>
        <p:spPr bwMode="auto">
          <a:xfrm>
            <a:off x="3563938" y="4652963"/>
            <a:ext cx="324008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0" t="9888" r="56943" b="87917"/>
          <a:stretch>
            <a:fillRect/>
          </a:stretch>
        </p:blipFill>
        <p:spPr bwMode="auto">
          <a:xfrm>
            <a:off x="2327275" y="1225550"/>
            <a:ext cx="8636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31" t="6592" r="11107" b="91211"/>
          <a:stretch>
            <a:fillRect/>
          </a:stretch>
        </p:blipFill>
        <p:spPr bwMode="auto">
          <a:xfrm>
            <a:off x="2309813" y="765175"/>
            <a:ext cx="649287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2" t="38452" r="11674" b="58253"/>
          <a:stretch>
            <a:fillRect/>
          </a:stretch>
        </p:blipFill>
        <p:spPr bwMode="auto">
          <a:xfrm>
            <a:off x="2339975" y="2852738"/>
            <a:ext cx="5762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82" t="71828" r="10004" b="24876"/>
          <a:stretch>
            <a:fillRect/>
          </a:stretch>
        </p:blipFill>
        <p:spPr bwMode="auto">
          <a:xfrm>
            <a:off x="2339975" y="5054600"/>
            <a:ext cx="682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842125" y="1258888"/>
            <a:ext cx="2266950" cy="3698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First instruction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395288" y="404813"/>
            <a:ext cx="6338887" cy="213677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832600" y="3357563"/>
            <a:ext cx="2266950" cy="369887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Second instruction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395288" y="2492375"/>
            <a:ext cx="6364287" cy="2159000"/>
          </a:xfrm>
          <a:prstGeom prst="rect">
            <a:avLst/>
          </a:prstGeom>
          <a:solidFill>
            <a:srgbClr val="FF00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832600" y="5516563"/>
            <a:ext cx="2266950" cy="3698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Third instruction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395288" y="4683125"/>
            <a:ext cx="6350000" cy="2133600"/>
          </a:xfrm>
          <a:prstGeom prst="rect">
            <a:avLst/>
          </a:prstGeom>
          <a:solidFill>
            <a:srgbClr val="FFFF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3613150" y="433388"/>
            <a:ext cx="3154363" cy="6408737"/>
          </a:xfrm>
          <a:prstGeom prst="rect">
            <a:avLst/>
          </a:prstGeom>
          <a:solidFill>
            <a:srgbClr val="0000FF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971550" y="9525"/>
            <a:ext cx="1935163" cy="369888"/>
          </a:xfrm>
          <a:prstGeom prst="rect">
            <a:avLst/>
          </a:prstGeom>
          <a:solidFill>
            <a:srgbClr val="FF0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Fetch cycle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4211638" y="9525"/>
            <a:ext cx="1935162" cy="369888"/>
          </a:xfrm>
          <a:prstGeom prst="rect">
            <a:avLst/>
          </a:prstGeom>
          <a:solidFill>
            <a:srgbClr val="0000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Execute cycle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444500" y="404813"/>
            <a:ext cx="3163888" cy="6481762"/>
          </a:xfrm>
          <a:prstGeom prst="rect">
            <a:avLst/>
          </a:prstGeom>
          <a:solidFill>
            <a:srgbClr val="FF00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22450"/>
            <a:ext cx="903605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Cycle: State Diagram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34925" y="1844675"/>
            <a:ext cx="8323263" cy="1400175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34925" y="4221163"/>
            <a:ext cx="8296275" cy="1398587"/>
          </a:xfrm>
          <a:prstGeom prst="rect">
            <a:avLst/>
          </a:prstGeom>
          <a:solidFill>
            <a:srgbClr val="3366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40646" name="Text Box 6"/>
          <p:cNvSpPr txBox="1">
            <a:spLocks noChangeArrowheads="1"/>
          </p:cNvSpPr>
          <p:nvPr/>
        </p:nvSpPr>
        <p:spPr bwMode="auto">
          <a:xfrm>
            <a:off x="319088" y="1484313"/>
            <a:ext cx="422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CPU-memory or CPU-I/O operations</a:t>
            </a:r>
          </a:p>
        </p:txBody>
      </p:sp>
      <p:sp>
        <p:nvSpPr>
          <p:cNvPr id="240647" name="Text Box 7"/>
          <p:cNvSpPr txBox="1">
            <a:spLocks noChangeArrowheads="1"/>
          </p:cNvSpPr>
          <p:nvPr/>
        </p:nvSpPr>
        <p:spPr bwMode="auto">
          <a:xfrm>
            <a:off x="319088" y="3854450"/>
            <a:ext cx="291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CPU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nimBg="1"/>
      <p:bldP spid="240645" grpId="0" animBg="1"/>
      <p:bldP spid="240646" grpId="0"/>
      <p:bldP spid="2406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FF"/>
                </a:solidFill>
              </a:rPr>
              <a:t>Computer Structure (Components)</a:t>
            </a:r>
          </a:p>
          <a:p>
            <a:r>
              <a:rPr lang="en-US" dirty="0">
                <a:solidFill>
                  <a:srgbClr val="FF0000"/>
                </a:solidFill>
              </a:rPr>
              <a:t>Computer Function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Instruction Fetch and Execute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Interrupts</a:t>
            </a:r>
          </a:p>
          <a:p>
            <a:r>
              <a:rPr lang="en-US" dirty="0"/>
              <a:t>Interconnection Structures</a:t>
            </a:r>
          </a:p>
          <a:p>
            <a:r>
              <a:rPr lang="en-US" dirty="0"/>
              <a:t>Bus Interconnection</a:t>
            </a:r>
          </a:p>
          <a:p>
            <a:pPr lvl="1"/>
            <a:r>
              <a:rPr lang="en-US" dirty="0"/>
              <a:t>Bus Structure</a:t>
            </a:r>
          </a:p>
          <a:p>
            <a:pPr lvl="1"/>
            <a:r>
              <a:rPr lang="en-US" dirty="0"/>
              <a:t>Multiple-Bus Hierarchies</a:t>
            </a:r>
          </a:p>
          <a:p>
            <a:pPr lvl="1"/>
            <a:r>
              <a:rPr lang="en-US" dirty="0"/>
              <a:t>Elements of Bus Design</a:t>
            </a:r>
          </a:p>
        </p:txBody>
      </p:sp>
    </p:spTree>
    <p:extLst>
      <p:ext uri="{BB962C8B-B14F-4D97-AF65-F5344CB8AC3E}">
        <p14:creationId xmlns:p14="http://schemas.microsoft.com/office/powerpoint/2010/main" val="2156173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Interrupts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435975" cy="5638800"/>
          </a:xfrm>
        </p:spPr>
        <p:txBody>
          <a:bodyPr/>
          <a:lstStyle/>
          <a:p>
            <a:r>
              <a:rPr lang="en-US" altLang="en-US" sz="2600"/>
              <a:t>Interrupts are provided to improve processing efficiency.</a:t>
            </a:r>
          </a:p>
          <a:p>
            <a:r>
              <a:rPr lang="en-US" altLang="en-US" sz="2600"/>
              <a:t>Mechanism by which other modules (e.g. I/O) may interrupt normal sequence of processing</a:t>
            </a:r>
          </a:p>
          <a:p>
            <a:r>
              <a:rPr lang="en-US" altLang="en-US" sz="2600"/>
              <a:t>Most common classes of interrupts:</a:t>
            </a:r>
          </a:p>
          <a:p>
            <a:pPr lvl="1"/>
            <a:r>
              <a:rPr lang="en-US" altLang="en-US" sz="2200"/>
              <a:t>Program</a:t>
            </a:r>
          </a:p>
          <a:p>
            <a:pPr lvl="2"/>
            <a:r>
              <a:rPr lang="en-US" altLang="en-US"/>
              <a:t> e.g. overflow, division by zero</a:t>
            </a:r>
          </a:p>
          <a:p>
            <a:pPr lvl="1"/>
            <a:r>
              <a:rPr lang="en-US" altLang="en-US" sz="2200"/>
              <a:t>Timer</a:t>
            </a:r>
          </a:p>
          <a:p>
            <a:pPr lvl="2"/>
            <a:r>
              <a:rPr lang="en-US" altLang="en-US"/>
              <a:t> Generated by internal processor timer</a:t>
            </a:r>
          </a:p>
          <a:p>
            <a:pPr lvl="2"/>
            <a:r>
              <a:rPr lang="en-US" altLang="en-US"/>
              <a:t> Used in pre-emptive multi-tasking (i.e., CPU time sharing).</a:t>
            </a:r>
          </a:p>
          <a:p>
            <a:pPr lvl="1"/>
            <a:r>
              <a:rPr lang="en-US" altLang="en-US" sz="2200"/>
              <a:t>I/O</a:t>
            </a:r>
          </a:p>
          <a:p>
            <a:pPr lvl="2"/>
            <a:r>
              <a:rPr lang="en-US" altLang="en-US"/>
              <a:t>From I/O controller</a:t>
            </a:r>
          </a:p>
          <a:p>
            <a:pPr lvl="1"/>
            <a:r>
              <a:rPr lang="en-US" altLang="en-US" sz="2200"/>
              <a:t>Hardware failure</a:t>
            </a:r>
          </a:p>
          <a:p>
            <a:pPr lvl="2"/>
            <a:r>
              <a:rPr lang="en-US" altLang="en-US"/>
              <a:t> e.g. memory parity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Administrivia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/>
          <a:lstStyle/>
          <a:p>
            <a:r>
              <a:rPr lang="en-US" altLang="en-US" dirty="0"/>
              <a:t>Website:</a:t>
            </a:r>
          </a:p>
          <a:p>
            <a:pPr lvl="1"/>
            <a:r>
              <a:rPr lang="en-US" altLang="en-US" dirty="0"/>
              <a:t>http://hshehata.github.io/courses/zu/cse321a/</a:t>
            </a:r>
          </a:p>
          <a:p>
            <a:r>
              <a:rPr lang="en-US" altLang="en-US" dirty="0"/>
              <a:t>Lecture Day/Time: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Tuesday 10:15am </a:t>
            </a:r>
            <a:r>
              <a:rPr lang="en-US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- 12:45am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Office Hours: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TBA!</a:t>
            </a:r>
            <a:endParaRPr lang="en-US" altLang="en-US" dirty="0"/>
          </a:p>
          <a:p>
            <a:r>
              <a:rPr lang="en-US" altLang="en-US" dirty="0"/>
              <a:t>Tutorials:</a:t>
            </a:r>
          </a:p>
          <a:p>
            <a:pPr lvl="1"/>
            <a:r>
              <a:rPr lang="en-US" altLang="en-US" dirty="0"/>
              <a:t>Started this week on Sunday at 2:55pm (just once!)</a:t>
            </a:r>
          </a:p>
          <a:p>
            <a:pPr lvl="1"/>
            <a:r>
              <a:rPr lang="en-US" altLang="en-US" dirty="0"/>
              <a:t>Regular day/time: TBA!</a:t>
            </a:r>
          </a:p>
          <a:p>
            <a:r>
              <a:rPr lang="en-US" altLang="en-US" dirty="0"/>
              <a:t>Assignment  #1:</a:t>
            </a:r>
          </a:p>
          <a:p>
            <a:pPr lvl="1"/>
            <a:r>
              <a:rPr lang="en-US" altLang="en-US" dirty="0"/>
              <a:t>To be released early next week. </a:t>
            </a:r>
          </a:p>
          <a:p>
            <a:pPr lvl="1"/>
            <a:r>
              <a:rPr lang="en-US" altLang="en-US" dirty="0"/>
              <a:t>Work in groups of two.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12746" r="54901" b="35559"/>
          <a:stretch>
            <a:fillRect/>
          </a:stretch>
        </p:blipFill>
        <p:spPr bwMode="auto">
          <a:xfrm>
            <a:off x="250825" y="1119188"/>
            <a:ext cx="4378325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2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12746" r="28029" b="35559"/>
          <a:stretch>
            <a:fillRect/>
          </a:stretch>
        </p:blipFill>
        <p:spPr bwMode="auto">
          <a:xfrm>
            <a:off x="4556125" y="1147763"/>
            <a:ext cx="3817938" cy="566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Transfer of Control via Interrupts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06" b="16499"/>
          <a:stretch>
            <a:fillRect/>
          </a:stretch>
        </p:blipFill>
        <p:spPr bwMode="auto">
          <a:xfrm>
            <a:off x="34925" y="1152525"/>
            <a:ext cx="303530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2" r="33113" b="13890"/>
          <a:stretch>
            <a:fillRect/>
          </a:stretch>
        </p:blipFill>
        <p:spPr bwMode="auto">
          <a:xfrm>
            <a:off x="3073400" y="1152525"/>
            <a:ext cx="3041650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5" b="16499"/>
          <a:stretch>
            <a:fillRect/>
          </a:stretch>
        </p:blipFill>
        <p:spPr bwMode="auto">
          <a:xfrm>
            <a:off x="6116638" y="1152525"/>
            <a:ext cx="3030537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Flow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Timing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" t="7576" r="58664" b="21211"/>
          <a:stretch>
            <a:fillRect/>
          </a:stretch>
        </p:blipFill>
        <p:spPr bwMode="auto">
          <a:xfrm>
            <a:off x="0" y="1052513"/>
            <a:ext cx="225266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09" t="7576" r="11765" b="33275"/>
          <a:stretch>
            <a:fillRect/>
          </a:stretch>
        </p:blipFill>
        <p:spPr bwMode="auto">
          <a:xfrm>
            <a:off x="2295525" y="1052513"/>
            <a:ext cx="177958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" t="7576" r="57858" b="12122"/>
          <a:stretch>
            <a:fillRect/>
          </a:stretch>
        </p:blipFill>
        <p:spPr bwMode="auto">
          <a:xfrm>
            <a:off x="5267325" y="1050925"/>
            <a:ext cx="19113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47" t="8522" r="11765" b="20883"/>
          <a:stretch>
            <a:fillRect/>
          </a:stretch>
        </p:blipFill>
        <p:spPr bwMode="auto">
          <a:xfrm>
            <a:off x="7391400" y="1106488"/>
            <a:ext cx="1587500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Interrupt Cycle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Added to instruction cycle.</a:t>
            </a:r>
          </a:p>
          <a:p>
            <a:r>
              <a:rPr lang="en-US" altLang="en-US"/>
              <a:t>Processor checks for interrupt</a:t>
            </a:r>
          </a:p>
          <a:p>
            <a:pPr lvl="1"/>
            <a:r>
              <a:rPr lang="en-US" altLang="en-US"/>
              <a:t>Indicated by an interrupt signal</a:t>
            </a:r>
          </a:p>
          <a:p>
            <a:r>
              <a:rPr lang="en-US" altLang="en-US"/>
              <a:t>If no interrupt:</a:t>
            </a:r>
          </a:p>
          <a:p>
            <a:pPr lvl="1"/>
            <a:r>
              <a:rPr lang="en-US" altLang="en-US"/>
              <a:t>fetch next instruction</a:t>
            </a:r>
          </a:p>
          <a:p>
            <a:r>
              <a:rPr lang="en-US" altLang="en-US"/>
              <a:t>If interrupt pending:</a:t>
            </a:r>
          </a:p>
          <a:p>
            <a:pPr lvl="1"/>
            <a:r>
              <a:rPr lang="en-US" altLang="en-US"/>
              <a:t>Suspend execution of current program.</a:t>
            </a:r>
          </a:p>
          <a:p>
            <a:pPr lvl="1"/>
            <a:r>
              <a:rPr lang="en-US" altLang="en-US"/>
              <a:t>Save context (PC &amp; relevant data).</a:t>
            </a:r>
          </a:p>
          <a:p>
            <a:pPr lvl="1"/>
            <a:r>
              <a:rPr lang="en-US" altLang="en-US"/>
              <a:t>Set PC to start address of interrupt handler routine.</a:t>
            </a:r>
          </a:p>
          <a:p>
            <a:pPr lvl="1"/>
            <a:r>
              <a:rPr lang="en-US" altLang="en-US"/>
              <a:t>Process interrupt.</a:t>
            </a:r>
          </a:p>
          <a:p>
            <a:pPr lvl="1"/>
            <a:r>
              <a:rPr lang="en-US" altLang="en-US"/>
              <a:t>Restore context and continue interrupted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Cycle (with interrupts)</a:t>
            </a:r>
            <a:endParaRPr lang="en-US" altLang="en-US">
              <a:cs typeface="Times New Roman" panose="02020603050405020304" pitchFamily="18" charset="0"/>
            </a:endParaRPr>
          </a:p>
        </p:txBody>
      </p:sp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1" t="28494" r="8333" b="30392"/>
          <a:stretch>
            <a:fillRect/>
          </a:stretch>
        </p:blipFill>
        <p:spPr bwMode="auto">
          <a:xfrm>
            <a:off x="34925" y="2247900"/>
            <a:ext cx="90741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7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24510" r="8333" b="71385"/>
          <a:stretch>
            <a:fillRect/>
          </a:stretch>
        </p:blipFill>
        <p:spPr bwMode="auto">
          <a:xfrm>
            <a:off x="293688" y="1485900"/>
            <a:ext cx="83820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28"/>
          <a:stretch>
            <a:fillRect/>
          </a:stretch>
        </p:blipFill>
        <p:spPr bwMode="auto">
          <a:xfrm>
            <a:off x="0" y="1643063"/>
            <a:ext cx="9144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6654800" y="3355975"/>
            <a:ext cx="2525713" cy="1423988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458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Cycle: State Diagram</a:t>
            </a:r>
            <a:br>
              <a:rPr lang="en-US" altLang="en-US"/>
            </a:br>
            <a:r>
              <a:rPr lang="en-US" altLang="en-US"/>
              <a:t>(with interrupts)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Reading Material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/>
              <a:t>Stallings, Chapter 3:</a:t>
            </a:r>
          </a:p>
          <a:p>
            <a:pPr lvl="1"/>
            <a:r>
              <a:rPr lang="en-CA" altLang="en-US"/>
              <a:t>Pages </a:t>
            </a:r>
            <a:r>
              <a:rPr lang="en-US" altLang="en-US"/>
              <a:t>66 – 80</a:t>
            </a:r>
            <a:endParaRPr lang="en-C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 anchor="t"/>
          <a:lstStyle/>
          <a:p>
            <a:pPr algn="ctr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sz="3600" dirty="0">
                <a:cs typeface="Times New Roman" panose="02020603050405020304" pitchFamily="18" charset="0"/>
              </a:rPr>
              <a:t>Ch. 3: A Top-Level View of Computer Function and Interconnection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Computer Structure (Components)</a:t>
            </a:r>
          </a:p>
          <a:p>
            <a:r>
              <a:rPr lang="en-US" dirty="0">
                <a:solidFill>
                  <a:srgbClr val="3333FF"/>
                </a:solidFill>
              </a:rPr>
              <a:t>Computer Function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Instruction Fetch and Execute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Interrupts</a:t>
            </a:r>
          </a:p>
          <a:p>
            <a:r>
              <a:rPr lang="en-US" dirty="0"/>
              <a:t>Interconnection Structures</a:t>
            </a:r>
          </a:p>
          <a:p>
            <a:r>
              <a:rPr lang="en-US" dirty="0"/>
              <a:t>Bus Interconnection</a:t>
            </a:r>
          </a:p>
          <a:p>
            <a:pPr lvl="1"/>
            <a:r>
              <a:rPr lang="en-US" dirty="0"/>
              <a:t>Bus Structure</a:t>
            </a:r>
          </a:p>
          <a:p>
            <a:pPr lvl="1"/>
            <a:r>
              <a:rPr lang="en-US" dirty="0"/>
              <a:t>Multiple-Bus Hierarchies</a:t>
            </a:r>
          </a:p>
          <a:p>
            <a:pPr lvl="1"/>
            <a:r>
              <a:rPr lang="en-US" dirty="0"/>
              <a:t>Elements of Bus Design</a:t>
            </a:r>
          </a:p>
        </p:txBody>
      </p:sp>
    </p:spTree>
    <p:extLst>
      <p:ext uri="{BB962C8B-B14F-4D97-AF65-F5344CB8AC3E}">
        <p14:creationId xmlns:p14="http://schemas.microsoft.com/office/powerpoint/2010/main" val="18674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Von Neumann (Princeton)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Almost all contemporary computer designs are based on </a:t>
            </a:r>
            <a:r>
              <a:rPr lang="en-US" altLang="en-US" dirty="0">
                <a:solidFill>
                  <a:srgbClr val="FF0000"/>
                </a:solidFill>
              </a:rPr>
              <a:t>three basic concepts</a:t>
            </a:r>
            <a:r>
              <a:rPr lang="en-US" altLang="en-US" dirty="0"/>
              <a:t> introduced by </a:t>
            </a:r>
            <a:r>
              <a:rPr lang="en-US" altLang="en-US" dirty="0">
                <a:solidFill>
                  <a:srgbClr val="FF0000"/>
                </a:solidFill>
              </a:rPr>
              <a:t>John von Neumann</a:t>
            </a:r>
            <a:r>
              <a:rPr lang="en-US" altLang="en-US" dirty="0"/>
              <a:t> in 1945: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dirty="0"/>
              <a:t>Data and instructions are stored in a </a:t>
            </a:r>
            <a:r>
              <a:rPr lang="en-US" altLang="en-US" dirty="0">
                <a:solidFill>
                  <a:srgbClr val="3333FF"/>
                </a:solidFill>
              </a:rPr>
              <a:t>single read-write memory</a:t>
            </a:r>
            <a:r>
              <a:rPr lang="en-US" altLang="en-US" dirty="0"/>
              <a:t>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dirty="0"/>
              <a:t>The contents of this memory are </a:t>
            </a:r>
            <a:r>
              <a:rPr lang="en-US" altLang="en-US" dirty="0">
                <a:solidFill>
                  <a:srgbClr val="3333FF"/>
                </a:solidFill>
              </a:rPr>
              <a:t>addressable by location, without regard to the type of data</a:t>
            </a:r>
            <a:r>
              <a:rPr lang="en-US" altLang="en-US" dirty="0"/>
              <a:t> contained there.</a:t>
            </a:r>
          </a:p>
          <a:p>
            <a:pPr marL="514350" indent="-514350">
              <a:buFont typeface="Arial Black" panose="020B0A04020102020204" pitchFamily="34" charset="0"/>
              <a:buAutoNum type="arabicPeriod"/>
            </a:pPr>
            <a:r>
              <a:rPr lang="en-US" altLang="en-US" dirty="0">
                <a:solidFill>
                  <a:srgbClr val="3333FF"/>
                </a:solidFill>
              </a:rPr>
              <a:t>Execution occurs in a sequential fashion</a:t>
            </a:r>
            <a:r>
              <a:rPr lang="en-US" altLang="en-US" dirty="0"/>
              <a:t> (unless modified) from one instruction to the next.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Program Concept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638800"/>
          </a:xfrm>
        </p:spPr>
        <p:txBody>
          <a:bodyPr/>
          <a:lstStyle/>
          <a:p>
            <a:r>
              <a:rPr lang="en-US" altLang="en-US"/>
              <a:t>Using a fixed set of logic components, there are </a:t>
            </a:r>
            <a:r>
              <a:rPr lang="en-US" altLang="en-US">
                <a:solidFill>
                  <a:srgbClr val="FF0000"/>
                </a:solidFill>
              </a:rPr>
              <a:t>two ways</a:t>
            </a:r>
            <a:r>
              <a:rPr lang="en-US" altLang="en-US"/>
              <a:t> to build a system that performs a specific computation on some input data: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Special-purpose (customized) hardware</a:t>
            </a:r>
            <a:r>
              <a:rPr lang="en-US" altLang="en-US"/>
              <a:t>:</a:t>
            </a:r>
          </a:p>
          <a:p>
            <a:pPr marL="1314450" lvl="2" indent="-457200"/>
            <a:r>
              <a:rPr lang="en-US" altLang="en-US"/>
              <a:t>Logic components are connected and configured specifically to perform a particular computation.</a:t>
            </a:r>
          </a:p>
          <a:p>
            <a:pPr marL="1314450" lvl="2" indent="-457200"/>
            <a:r>
              <a:rPr lang="en-US" altLang="en-US"/>
              <a:t>Type of computation is specified by way in which components are connected/configured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hardwired programming</a:t>
            </a:r>
            <a:r>
              <a:rPr lang="en-US" altLang="en-US">
                <a:sym typeface="Wingdings" panose="05000000000000000000" pitchFamily="2" charset="2"/>
              </a:rPr>
              <a:t>.</a:t>
            </a:r>
          </a:p>
          <a:p>
            <a:pPr marL="1314450" lvl="2" indent="-457200"/>
            <a:r>
              <a:rPr lang="en-US" altLang="en-US">
                <a:sym typeface="Wingdings" panose="05000000000000000000" pitchFamily="2" charset="2"/>
              </a:rPr>
              <a:t>To change </a:t>
            </a:r>
            <a:r>
              <a:rPr lang="en-US" altLang="en-US"/>
              <a:t>computation, rewire components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inflexible</a:t>
            </a:r>
            <a:r>
              <a:rPr lang="en-US" altLang="en-US">
                <a:sym typeface="Wingdings" panose="05000000000000000000" pitchFamily="2" charset="2"/>
              </a:rPr>
              <a:t>!</a:t>
            </a:r>
            <a:r>
              <a:rPr lang="en-US" altLang="en-US"/>
              <a:t> 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General-purpose hardware</a:t>
            </a:r>
            <a:r>
              <a:rPr lang="en-US" altLang="en-US"/>
              <a:t>:</a:t>
            </a:r>
          </a:p>
          <a:p>
            <a:pPr marL="1314450" lvl="2" indent="-457200"/>
            <a:r>
              <a:rPr lang="en-US" altLang="en-US"/>
              <a:t>Logic components are connected to form a general-purpose hardware that gets configured using set of input control signals.</a:t>
            </a:r>
          </a:p>
          <a:p>
            <a:pPr marL="1314450" lvl="2" indent="-457200"/>
            <a:r>
              <a:rPr lang="en-US" altLang="en-US"/>
              <a:t>Type of computation (reflected by control signals values) is specified by sequence of input codes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software programming</a:t>
            </a:r>
            <a:r>
              <a:rPr lang="en-US" altLang="en-US">
                <a:sym typeface="Wingdings" panose="05000000000000000000" pitchFamily="2" charset="2"/>
              </a:rPr>
              <a:t>.</a:t>
            </a:r>
          </a:p>
          <a:p>
            <a:pPr marL="1314450" lvl="2" indent="-457200"/>
            <a:r>
              <a:rPr lang="en-US" altLang="en-US">
                <a:sym typeface="Wingdings" panose="05000000000000000000" pitchFamily="2" charset="2"/>
              </a:rPr>
              <a:t>To change </a:t>
            </a:r>
            <a:r>
              <a:rPr lang="en-US" altLang="en-US"/>
              <a:t>computation, change code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>
                <a:solidFill>
                  <a:srgbClr val="FF0000"/>
                </a:solidFill>
                <a:sym typeface="Wingdings" panose="05000000000000000000" pitchFamily="2" charset="2"/>
              </a:rPr>
              <a:t>flexible</a:t>
            </a:r>
            <a:r>
              <a:rPr lang="en-US" altLang="en-US">
                <a:sym typeface="Wingdings" panose="05000000000000000000" pitchFamily="2" charset="2"/>
              </a:rPr>
              <a:t>!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95288" y="908050"/>
            <a:ext cx="8208962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03" name="Text Box 3"/>
          <p:cNvSpPr txBox="1">
            <a:spLocks noChangeArrowheads="1"/>
          </p:cNvSpPr>
          <p:nvPr/>
        </p:nvSpPr>
        <p:spPr bwMode="auto">
          <a:xfrm>
            <a:off x="4056063" y="660400"/>
            <a:ext cx="2798762" cy="1358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Sequence of arithmetic and logic functions</a:t>
            </a:r>
          </a:p>
          <a:p>
            <a:pPr>
              <a:spcBef>
                <a:spcPct val="50000"/>
              </a:spcBef>
            </a:pPr>
            <a:endParaRPr lang="en-US" altLang="en-US" sz="300"/>
          </a:p>
        </p:txBody>
      </p:sp>
      <p:sp>
        <p:nvSpPr>
          <p:cNvPr id="230404" name="AutoShape 4"/>
          <p:cNvSpPr>
            <a:spLocks noChangeArrowheads="1"/>
          </p:cNvSpPr>
          <p:nvPr/>
        </p:nvSpPr>
        <p:spPr bwMode="auto">
          <a:xfrm>
            <a:off x="2536825" y="1174750"/>
            <a:ext cx="1519238" cy="309563"/>
          </a:xfrm>
          <a:prstGeom prst="rightArrow">
            <a:avLst>
              <a:gd name="adj1" fmla="val 50000"/>
              <a:gd name="adj2" fmla="val 122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05" name="AutoShape 5"/>
          <p:cNvSpPr>
            <a:spLocks noChangeArrowheads="1"/>
          </p:cNvSpPr>
          <p:nvPr/>
        </p:nvSpPr>
        <p:spPr bwMode="auto">
          <a:xfrm>
            <a:off x="6864350" y="1174750"/>
            <a:ext cx="1519238" cy="309563"/>
          </a:xfrm>
          <a:prstGeom prst="rightArrow">
            <a:avLst>
              <a:gd name="adj1" fmla="val 50000"/>
              <a:gd name="adj2" fmla="val 1226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2366963" y="893763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Data</a:t>
            </a:r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7396163" y="836613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Results</a:t>
            </a:r>
          </a:p>
        </p:txBody>
      </p: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3824288" y="260350"/>
            <a:ext cx="3284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Customized hardware</a:t>
            </a:r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4011613" y="5251450"/>
            <a:ext cx="2871787" cy="1289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91440" rIns="0" bIns="9144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General-purpose arithmetic and logic functions</a:t>
            </a:r>
          </a:p>
        </p:txBody>
      </p:sp>
      <p:sp>
        <p:nvSpPr>
          <p:cNvPr id="230410" name="AutoShape 10"/>
          <p:cNvSpPr>
            <a:spLocks noChangeArrowheads="1"/>
          </p:cNvSpPr>
          <p:nvPr/>
        </p:nvSpPr>
        <p:spPr bwMode="auto">
          <a:xfrm>
            <a:off x="2476500" y="5784850"/>
            <a:ext cx="1519238" cy="307975"/>
          </a:xfrm>
          <a:prstGeom prst="rightArrow">
            <a:avLst>
              <a:gd name="adj1" fmla="val 50000"/>
              <a:gd name="adj2" fmla="val 1233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11" name="AutoShape 11"/>
          <p:cNvSpPr>
            <a:spLocks noChangeArrowheads="1"/>
          </p:cNvSpPr>
          <p:nvPr/>
        </p:nvSpPr>
        <p:spPr bwMode="auto">
          <a:xfrm>
            <a:off x="6878638" y="5797550"/>
            <a:ext cx="1519237" cy="295275"/>
          </a:xfrm>
          <a:prstGeom prst="rightArrow">
            <a:avLst>
              <a:gd name="adj1" fmla="val 50000"/>
              <a:gd name="adj2" fmla="val 1286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12" name="Text Box 12"/>
          <p:cNvSpPr txBox="1">
            <a:spLocks noChangeArrowheads="1"/>
          </p:cNvSpPr>
          <p:nvPr/>
        </p:nvSpPr>
        <p:spPr bwMode="auto">
          <a:xfrm>
            <a:off x="2320925" y="5503863"/>
            <a:ext cx="83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Data</a:t>
            </a:r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7396163" y="5445125"/>
            <a:ext cx="113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Results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4622800" y="3460750"/>
            <a:ext cx="1735138" cy="83185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Instruction Interpreter</a:t>
            </a:r>
          </a:p>
        </p:txBody>
      </p:sp>
      <p:sp>
        <p:nvSpPr>
          <p:cNvPr id="230415" name="AutoShape 15"/>
          <p:cNvSpPr>
            <a:spLocks noChangeArrowheads="1"/>
          </p:cNvSpPr>
          <p:nvPr/>
        </p:nvSpPr>
        <p:spPr bwMode="auto">
          <a:xfrm>
            <a:off x="5076825" y="2492375"/>
            <a:ext cx="719138" cy="950913"/>
          </a:xfrm>
          <a:prstGeom prst="downArrow">
            <a:avLst>
              <a:gd name="adj1" fmla="val 33333"/>
              <a:gd name="adj2" fmla="val 36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16" name="Line 16"/>
          <p:cNvSpPr>
            <a:spLocks noChangeShapeType="1"/>
          </p:cNvSpPr>
          <p:nvPr/>
        </p:nvSpPr>
        <p:spPr bwMode="auto">
          <a:xfrm>
            <a:off x="334963" y="2276475"/>
            <a:ext cx="83899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417" name="Text Box 17"/>
          <p:cNvSpPr txBox="1">
            <a:spLocks noChangeArrowheads="1"/>
          </p:cNvSpPr>
          <p:nvPr/>
        </p:nvSpPr>
        <p:spPr bwMode="auto">
          <a:xfrm>
            <a:off x="5551488" y="2508250"/>
            <a:ext cx="1519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Instruction codes</a:t>
            </a:r>
          </a:p>
        </p:txBody>
      </p: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5537200" y="4329113"/>
            <a:ext cx="122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Control signals</a:t>
            </a:r>
          </a:p>
        </p:txBody>
      </p:sp>
      <p:sp>
        <p:nvSpPr>
          <p:cNvPr id="230419" name="Text Box 19"/>
          <p:cNvSpPr txBox="1">
            <a:spLocks noChangeArrowheads="1"/>
          </p:cNvSpPr>
          <p:nvPr/>
        </p:nvSpPr>
        <p:spPr bwMode="auto">
          <a:xfrm rot="-2168297">
            <a:off x="-157163" y="852488"/>
            <a:ext cx="304165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3399"/>
                </a:solidFill>
              </a:rPr>
              <a:t>Programming in H/W</a:t>
            </a:r>
          </a:p>
        </p:txBody>
      </p:sp>
      <p:sp>
        <p:nvSpPr>
          <p:cNvPr id="230420" name="Text Box 20"/>
          <p:cNvSpPr txBox="1">
            <a:spLocks noChangeArrowheads="1"/>
          </p:cNvSpPr>
          <p:nvPr/>
        </p:nvSpPr>
        <p:spPr bwMode="auto">
          <a:xfrm rot="-2110948">
            <a:off x="-146050" y="2973388"/>
            <a:ext cx="306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3399"/>
                </a:solidFill>
              </a:rPr>
              <a:t>Programming in S/W</a:t>
            </a: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7235825" y="2492375"/>
            <a:ext cx="1868488" cy="22159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Each code is an instruction.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sequence of codes (or instructions) is called </a:t>
            </a:r>
            <a:r>
              <a:rPr lang="en-US" altLang="en-US" sz="20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program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30422" name="AutoShape 22"/>
          <p:cNvSpPr>
            <a:spLocks/>
          </p:cNvSpPr>
          <p:nvPr/>
        </p:nvSpPr>
        <p:spPr bwMode="auto">
          <a:xfrm>
            <a:off x="2051050" y="3500438"/>
            <a:ext cx="360363" cy="3024187"/>
          </a:xfrm>
          <a:prstGeom prst="leftBrace">
            <a:avLst>
              <a:gd name="adj1" fmla="val 69934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  <p:sp>
        <p:nvSpPr>
          <p:cNvPr id="230423" name="Text Box 23"/>
          <p:cNvSpPr txBox="1">
            <a:spLocks noChangeArrowheads="1"/>
          </p:cNvSpPr>
          <p:nvPr/>
        </p:nvSpPr>
        <p:spPr bwMode="auto">
          <a:xfrm>
            <a:off x="1474788" y="4184650"/>
            <a:ext cx="739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FF3300"/>
                </a:solidFill>
              </a:rPr>
              <a:t>CPU</a:t>
            </a:r>
          </a:p>
        </p:txBody>
      </p:sp>
      <p:sp>
        <p:nvSpPr>
          <p:cNvPr id="230424" name="AutoShape 24"/>
          <p:cNvSpPr>
            <a:spLocks noChangeArrowheads="1"/>
          </p:cNvSpPr>
          <p:nvPr/>
        </p:nvSpPr>
        <p:spPr bwMode="auto">
          <a:xfrm>
            <a:off x="5076825" y="4292600"/>
            <a:ext cx="719138" cy="950913"/>
          </a:xfrm>
          <a:prstGeom prst="downArrow">
            <a:avLst>
              <a:gd name="adj1" fmla="val 33333"/>
              <a:gd name="adj2" fmla="val 36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nimBg="1"/>
      <p:bldP spid="230404" grpId="0" animBg="1"/>
      <p:bldP spid="230405" grpId="0" animBg="1"/>
      <p:bldP spid="230406" grpId="0"/>
      <p:bldP spid="230407" grpId="0"/>
      <p:bldP spid="230408" grpId="0"/>
      <p:bldP spid="230409" grpId="0" animBg="1"/>
      <p:bldP spid="230410" grpId="0" animBg="1"/>
      <p:bldP spid="230411" grpId="0" animBg="1"/>
      <p:bldP spid="230412" grpId="0"/>
      <p:bldP spid="230413" grpId="0"/>
      <p:bldP spid="230414" grpId="0" animBg="1"/>
      <p:bldP spid="230415" grpId="0" animBg="1"/>
      <p:bldP spid="230418" grpId="0"/>
      <p:bldP spid="230419" grpId="0"/>
      <p:bldP spid="230420" grpId="0"/>
      <p:bldP spid="230421" grpId="0" build="allAtOnce" animBg="1"/>
      <p:bldP spid="230422" grpId="0" animBg="1"/>
      <p:bldP spid="230423" grpId="0"/>
      <p:bldP spid="2304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program?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sequence of steps.</a:t>
            </a:r>
          </a:p>
          <a:p>
            <a:r>
              <a:rPr lang="en-US" altLang="en-US"/>
              <a:t>For each step, an arithmetic or logical operation could be done.</a:t>
            </a:r>
          </a:p>
          <a:p>
            <a:r>
              <a:rPr lang="en-US" altLang="en-US"/>
              <a:t>For each operation, a different set of control signals are generated.</a:t>
            </a:r>
          </a:p>
          <a:p>
            <a:pPr lvl="1"/>
            <a:r>
              <a:rPr lang="en-US" altLang="en-US"/>
              <a:t>Each operation is assigned a unique code.</a:t>
            </a:r>
          </a:p>
          <a:p>
            <a:pPr lvl="2"/>
            <a:r>
              <a:rPr lang="en-US" altLang="en-US"/>
              <a:t>e.g., ADD </a:t>
            </a:r>
            <a:r>
              <a:rPr lang="en-US" altLang="en-US">
                <a:sym typeface="Wingdings" panose="05000000000000000000" pitchFamily="2" charset="2"/>
              </a:rPr>
              <a:t> 9D</a:t>
            </a:r>
            <a:r>
              <a:rPr lang="en-US" altLang="en-US"/>
              <a:t>, MOVE </a:t>
            </a:r>
            <a:r>
              <a:rPr lang="en-US" altLang="en-US">
                <a:sym typeface="Wingdings" panose="05000000000000000000" pitchFamily="2" charset="2"/>
              </a:rPr>
              <a:t> E3, … etc.</a:t>
            </a:r>
            <a:endParaRPr lang="en-US" altLang="en-US"/>
          </a:p>
          <a:p>
            <a:pPr lvl="1"/>
            <a:r>
              <a:rPr lang="en-US" altLang="en-US"/>
              <a:t>A hardware segment accepts the code and issues the control signals.</a:t>
            </a:r>
          </a:p>
          <a:p>
            <a:r>
              <a:rPr lang="en-US" altLang="en-US">
                <a:solidFill>
                  <a:srgbClr val="3333FF"/>
                </a:solidFill>
              </a:rPr>
              <a:t>That’s it. We have a computer!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Components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362950" cy="5638800"/>
          </a:xfrm>
        </p:spPr>
        <p:txBody>
          <a:bodyPr/>
          <a:lstStyle/>
          <a:p>
            <a:r>
              <a:rPr lang="en-US" altLang="en-US" dirty="0"/>
              <a:t>Each computer component takes some part in implementing the “s/w programming” approach:</a:t>
            </a:r>
          </a:p>
          <a:p>
            <a:pPr lvl="1"/>
            <a:r>
              <a:rPr lang="en-US" altLang="en-US" dirty="0"/>
              <a:t>Control unit (CU) acts as instruction interpreter.</a:t>
            </a:r>
          </a:p>
          <a:p>
            <a:pPr lvl="1"/>
            <a:r>
              <a:rPr lang="en-US" altLang="en-US" dirty="0"/>
              <a:t>Arithmetic and logic unit (ALU) implements general-purpose arithmetic and logic functions.</a:t>
            </a:r>
          </a:p>
          <a:p>
            <a:pPr lvl="1"/>
            <a:r>
              <a:rPr lang="en-US" altLang="en-US" dirty="0"/>
              <a:t>Both CU and ALU constitute most of </a:t>
            </a:r>
            <a:r>
              <a:rPr lang="en-US" altLang="en-US" dirty="0">
                <a:solidFill>
                  <a:srgbClr val="FF0000"/>
                </a:solidFill>
              </a:rPr>
              <a:t>central processing unit (CPU)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Data/code get into system, and results get out through </a:t>
            </a:r>
            <a:r>
              <a:rPr lang="en-US" altLang="en-US" dirty="0">
                <a:solidFill>
                  <a:srgbClr val="FF0000"/>
                </a:solidFill>
              </a:rPr>
              <a:t>input/output (I/O)</a:t>
            </a:r>
            <a:r>
              <a:rPr lang="en-US" altLang="en-US" dirty="0"/>
              <a:t> units.</a:t>
            </a:r>
          </a:p>
          <a:p>
            <a:pPr lvl="1"/>
            <a:r>
              <a:rPr lang="en-US" altLang="en-US" dirty="0"/>
              <a:t>Data, code, and results are stored temporarily while being processed in </a:t>
            </a:r>
            <a:r>
              <a:rPr lang="en-US" altLang="en-US" dirty="0">
                <a:solidFill>
                  <a:srgbClr val="FF0000"/>
                </a:solidFill>
              </a:rPr>
              <a:t>main memory (MM)</a:t>
            </a:r>
            <a:r>
              <a:rPr lang="en-US" altLang="en-US" dirty="0"/>
              <a:t> unit.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ajp2">
  <a:themeElements>
    <a:clrScheme name="ajp2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ajp2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jp2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p2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p2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Settings\adrian\Application Data\Microsoft\Templates\ajp2.pot</Template>
  <TotalTime>23676</TotalTime>
  <Words>1021</Words>
  <Application>Microsoft Office PowerPoint</Application>
  <PresentationFormat>On-screen Show (4:3)</PresentationFormat>
  <Paragraphs>188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Tahoma</vt:lpstr>
      <vt:lpstr>Times New Roman</vt:lpstr>
      <vt:lpstr>Wingdings</vt:lpstr>
      <vt:lpstr>ajp2</vt:lpstr>
      <vt:lpstr>PowerPoint Presentation</vt:lpstr>
      <vt:lpstr>Administrivia</vt:lpstr>
      <vt:lpstr>Ch. 3: A Top-Level View of Computer Function and Interconnection</vt:lpstr>
      <vt:lpstr>Overview</vt:lpstr>
      <vt:lpstr>Von Neumann (Princeton) Architecture</vt:lpstr>
      <vt:lpstr>Program Concept</vt:lpstr>
      <vt:lpstr>PowerPoint Presentation</vt:lpstr>
      <vt:lpstr>What is a program?</vt:lpstr>
      <vt:lpstr>Computer Components</vt:lpstr>
      <vt:lpstr>PowerPoint Presentation</vt:lpstr>
      <vt:lpstr>Overview</vt:lpstr>
      <vt:lpstr>Instruction Cycle</vt:lpstr>
      <vt:lpstr>Fetch Cycle</vt:lpstr>
      <vt:lpstr>Execute Cycle</vt:lpstr>
      <vt:lpstr>Hypothetical Machine</vt:lpstr>
      <vt:lpstr>PowerPoint Presentation</vt:lpstr>
      <vt:lpstr>Instruction Cycle: State Diagram</vt:lpstr>
      <vt:lpstr>Overview</vt:lpstr>
      <vt:lpstr>Interrupts</vt:lpstr>
      <vt:lpstr>Transfer of Control via Interrupts</vt:lpstr>
      <vt:lpstr>Program Flow Control</vt:lpstr>
      <vt:lpstr>Program Timing</vt:lpstr>
      <vt:lpstr>Interrupt Cycle</vt:lpstr>
      <vt:lpstr>Instruction Cycle (with interrupts)</vt:lpstr>
      <vt:lpstr>Instruction Cycle: State Diagram (with interrupts)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Adrian &amp; Wendy</dc:creator>
  <cp:lastModifiedBy>Hazem</cp:lastModifiedBy>
  <cp:revision>674</cp:revision>
  <dcterms:created xsi:type="dcterms:W3CDTF">1998-10-18T09:28:37Z</dcterms:created>
  <dcterms:modified xsi:type="dcterms:W3CDTF">2017-09-25T19:59:05Z</dcterms:modified>
</cp:coreProperties>
</file>