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957" r:id="rId2"/>
    <p:sldId id="956" r:id="rId3"/>
    <p:sldId id="952" r:id="rId4"/>
    <p:sldId id="945" r:id="rId5"/>
    <p:sldId id="928" r:id="rId6"/>
    <p:sldId id="929" r:id="rId7"/>
    <p:sldId id="930" r:id="rId8"/>
    <p:sldId id="931" r:id="rId9"/>
    <p:sldId id="932" r:id="rId10"/>
    <p:sldId id="933" r:id="rId11"/>
    <p:sldId id="934" r:id="rId12"/>
    <p:sldId id="935" r:id="rId13"/>
    <p:sldId id="936" r:id="rId14"/>
    <p:sldId id="948" r:id="rId15"/>
    <p:sldId id="946" r:id="rId16"/>
    <p:sldId id="949" r:id="rId17"/>
    <p:sldId id="939" r:id="rId18"/>
    <p:sldId id="940" r:id="rId19"/>
    <p:sldId id="941" r:id="rId20"/>
    <p:sldId id="942" r:id="rId21"/>
    <p:sldId id="947" r:id="rId22"/>
    <p:sldId id="954" r:id="rId23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33FF"/>
    <a:srgbClr val="CC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93" autoAdjust="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0.xml"/><Relationship Id="rId3" Type="http://schemas.openxmlformats.org/officeDocument/2006/relationships/slide" Target="slides/slide7.xml"/><Relationship Id="rId7" Type="http://schemas.openxmlformats.org/officeDocument/2006/relationships/slide" Target="slides/slide19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3.xml"/><Relationship Id="rId5" Type="http://schemas.openxmlformats.org/officeDocument/2006/relationships/slide" Target="slides/slide10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A5DDDF-94E4-4971-A4AF-85F1BF93CD85}" type="slidenum">
              <a:rPr lang="en-US" altLang="en-US">
                <a:cs typeface="Arial" panose="020B0604020202020204" pitchFamily="34" charset="0"/>
              </a:rPr>
              <a:pPr/>
              <a:t>1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47A258-3729-48E4-8532-C4953AF1E0F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6A6498E-864D-4EDF-BB71-8F16B051AC6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591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96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70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043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928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76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93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41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26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64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65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3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shehata.github.io/courses/zu/cse321b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321b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(2)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 (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Winter 2017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#9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4099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 Ranges (32-bit)</a:t>
            </a: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3313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32-bit FP number, 8-bit exponent, 23-bit mantissa.</a:t>
            </a:r>
          </a:p>
          <a:p>
            <a:pPr>
              <a:lnSpc>
                <a:spcPct val="90000"/>
              </a:lnSpc>
            </a:pPr>
            <a:r>
              <a:rPr lang="en-US" altLang="en-US"/>
              <a:t>Largest +ve number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Largest true exponent: 128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Largest mantissa: 1 + (1 – 2</a:t>
            </a:r>
            <a:r>
              <a:rPr lang="en-US" altLang="en-US" baseline="40000"/>
              <a:t>–23</a:t>
            </a:r>
            <a:r>
              <a:rPr lang="en-US" altLang="en-US"/>
              <a:t>)= 2 – 2</a:t>
            </a:r>
            <a:r>
              <a:rPr lang="en-US" altLang="en-US" baseline="40000"/>
              <a:t>–23</a:t>
            </a:r>
          </a:p>
          <a:p>
            <a:pPr>
              <a:lnSpc>
                <a:spcPct val="90000"/>
              </a:lnSpc>
            </a:pPr>
            <a:r>
              <a:rPr lang="en-US" altLang="en-US"/>
              <a:t>Smallest +ve number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Smallest true exponent: –127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Smallst mantissa: 1</a:t>
            </a:r>
            <a:endParaRPr lang="en-US" altLang="en-US" baseline="40000"/>
          </a:p>
          <a:p>
            <a:pPr>
              <a:lnSpc>
                <a:spcPct val="90000"/>
              </a:lnSpc>
            </a:pPr>
            <a:r>
              <a:rPr lang="en-US" altLang="en-US"/>
              <a:t>Smallest –ve number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Largest –ve number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Accuracy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effect of changing LSB of mantissa.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23-bit mantissa 2</a:t>
            </a:r>
            <a:r>
              <a:rPr lang="en-US" altLang="en-US" baseline="30000"/>
              <a:t>-23 </a:t>
            </a:r>
            <a:r>
              <a:rPr lang="en-US" altLang="en-US">
                <a:sym typeface="Symbol" panose="05050102010706020507" pitchFamily="18" charset="2"/>
              </a:rPr>
              <a:t></a:t>
            </a:r>
            <a:r>
              <a:rPr lang="en-US" altLang="en-US"/>
              <a:t> 1.2 x 10</a:t>
            </a:r>
            <a:r>
              <a:rPr lang="en-US" altLang="en-US" baseline="30000"/>
              <a:t>-7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About 6 decimal places.</a:t>
            </a:r>
          </a:p>
        </p:txBody>
      </p:sp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4219575" y="1557338"/>
            <a:ext cx="2439988" cy="457200"/>
          </a:xfrm>
          <a:prstGeom prst="rect">
            <a:avLst/>
          </a:prstGeom>
          <a:solidFill>
            <a:srgbClr val="CC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009900"/>
                </a:solidFill>
                <a:cs typeface="Tahoma" panose="020B0604030504040204" pitchFamily="34" charset="0"/>
              </a:rPr>
              <a:t>(2–2</a:t>
            </a:r>
            <a:r>
              <a:rPr kumimoji="0" lang="en-US" altLang="en-US" sz="2400" b="1" baseline="40000">
                <a:solidFill>
                  <a:srgbClr val="009900"/>
                </a:solidFill>
                <a:cs typeface="Tahoma" panose="020B0604030504040204" pitchFamily="34" charset="0"/>
              </a:rPr>
              <a:t>–23</a:t>
            </a:r>
            <a:r>
              <a:rPr kumimoji="0" lang="en-US" altLang="en-US" sz="2400" b="1">
                <a:solidFill>
                  <a:srgbClr val="009900"/>
                </a:solidFill>
                <a:cs typeface="Tahoma" panose="020B0604030504040204" pitchFamily="34" charset="0"/>
              </a:rPr>
              <a:t>) × 2</a:t>
            </a:r>
            <a:r>
              <a:rPr kumimoji="0" lang="en-US" altLang="en-US" sz="2400" b="1" baseline="40000">
                <a:solidFill>
                  <a:srgbClr val="009900"/>
                </a:solidFill>
                <a:cs typeface="Tahoma" panose="020B0604030504040204" pitchFamily="34" charset="0"/>
              </a:rPr>
              <a:t>128</a:t>
            </a:r>
          </a:p>
        </p:txBody>
      </p:sp>
      <p:sp>
        <p:nvSpPr>
          <p:cNvPr id="868357" name="Oval 5"/>
          <p:cNvSpPr>
            <a:spLocks noChangeArrowheads="1"/>
          </p:cNvSpPr>
          <p:nvPr/>
        </p:nvSpPr>
        <p:spPr bwMode="auto">
          <a:xfrm>
            <a:off x="4298950" y="2378075"/>
            <a:ext cx="1382713" cy="517525"/>
          </a:xfrm>
          <a:prstGeom prst="ellipse">
            <a:avLst/>
          </a:prstGeom>
          <a:solidFill>
            <a:srgbClr val="FF99CC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68358" name="Text Box 6"/>
          <p:cNvSpPr txBox="1">
            <a:spLocks noChangeArrowheads="1"/>
          </p:cNvSpPr>
          <p:nvPr/>
        </p:nvSpPr>
        <p:spPr bwMode="auto">
          <a:xfrm>
            <a:off x="5205413" y="2190750"/>
            <a:ext cx="12239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 b="1">
                <a:solidFill>
                  <a:srgbClr val="009900"/>
                </a:solidFill>
                <a:cs typeface="Tahoma" panose="020B0604030504040204" pitchFamily="34" charset="0"/>
              </a:rPr>
              <a:t>0.111…11</a:t>
            </a:r>
          </a:p>
        </p:txBody>
      </p:sp>
      <p:sp>
        <p:nvSpPr>
          <p:cNvPr id="868359" name="Text Box 7"/>
          <p:cNvSpPr txBox="1">
            <a:spLocks noChangeArrowheads="1"/>
          </p:cNvSpPr>
          <p:nvPr/>
        </p:nvSpPr>
        <p:spPr bwMode="auto">
          <a:xfrm>
            <a:off x="4313238" y="2852738"/>
            <a:ext cx="895350" cy="457200"/>
          </a:xfrm>
          <a:prstGeom prst="rect">
            <a:avLst/>
          </a:prstGeom>
          <a:solidFill>
            <a:srgbClr val="CC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009900"/>
                </a:solidFill>
                <a:cs typeface="Tahoma" panose="020B0604030504040204" pitchFamily="34" charset="0"/>
              </a:rPr>
              <a:t>2</a:t>
            </a:r>
            <a:r>
              <a:rPr kumimoji="0" lang="en-US" altLang="en-US" sz="2400" b="1" baseline="40000">
                <a:solidFill>
                  <a:srgbClr val="009900"/>
                </a:solidFill>
                <a:cs typeface="Tahoma" panose="020B0604030504040204" pitchFamily="34" charset="0"/>
              </a:rPr>
              <a:t>–127</a:t>
            </a:r>
          </a:p>
        </p:txBody>
      </p:sp>
      <p:sp>
        <p:nvSpPr>
          <p:cNvPr id="868360" name="Text Box 8"/>
          <p:cNvSpPr txBox="1">
            <a:spLocks noChangeArrowheads="1"/>
          </p:cNvSpPr>
          <p:nvPr/>
        </p:nvSpPr>
        <p:spPr bwMode="auto">
          <a:xfrm>
            <a:off x="4284663" y="4124325"/>
            <a:ext cx="2592387" cy="457200"/>
          </a:xfrm>
          <a:prstGeom prst="rect">
            <a:avLst/>
          </a:prstGeom>
          <a:solidFill>
            <a:srgbClr val="CC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009900"/>
                </a:solidFill>
                <a:cs typeface="Tahoma" panose="020B0604030504040204" pitchFamily="34" charset="0"/>
              </a:rPr>
              <a:t>– (2–2</a:t>
            </a:r>
            <a:r>
              <a:rPr kumimoji="0" lang="en-US" altLang="en-US" sz="2400" b="1" baseline="40000">
                <a:solidFill>
                  <a:srgbClr val="009900"/>
                </a:solidFill>
                <a:cs typeface="Tahoma" panose="020B0604030504040204" pitchFamily="34" charset="0"/>
              </a:rPr>
              <a:t>23</a:t>
            </a:r>
            <a:r>
              <a:rPr kumimoji="0" lang="en-US" altLang="en-US" sz="2400" b="1">
                <a:solidFill>
                  <a:srgbClr val="009900"/>
                </a:solidFill>
                <a:cs typeface="Tahoma" panose="020B0604030504040204" pitchFamily="34" charset="0"/>
              </a:rPr>
              <a:t>) × 2</a:t>
            </a:r>
            <a:r>
              <a:rPr kumimoji="0" lang="en-US" altLang="en-US" sz="2400" b="1" baseline="40000">
                <a:solidFill>
                  <a:srgbClr val="009900"/>
                </a:solidFill>
                <a:cs typeface="Tahoma" panose="020B0604030504040204" pitchFamily="34" charset="0"/>
              </a:rPr>
              <a:t>128</a:t>
            </a:r>
          </a:p>
        </p:txBody>
      </p:sp>
      <p:sp>
        <p:nvSpPr>
          <p:cNvPr id="868361" name="Text Box 9"/>
          <p:cNvSpPr txBox="1">
            <a:spLocks noChangeArrowheads="1"/>
          </p:cNvSpPr>
          <p:nvPr/>
        </p:nvSpPr>
        <p:spPr bwMode="auto">
          <a:xfrm>
            <a:off x="4203700" y="4627563"/>
            <a:ext cx="1089025" cy="457200"/>
          </a:xfrm>
          <a:prstGeom prst="rect">
            <a:avLst/>
          </a:prstGeom>
          <a:solidFill>
            <a:srgbClr val="CC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009900"/>
                </a:solidFill>
                <a:cs typeface="Tahoma" panose="020B0604030504040204" pitchFamily="34" charset="0"/>
              </a:rPr>
              <a:t>–2</a:t>
            </a:r>
            <a:r>
              <a:rPr kumimoji="0" lang="en-US" altLang="en-US" sz="2400" b="1" baseline="40000">
                <a:solidFill>
                  <a:srgbClr val="009900"/>
                </a:solidFill>
                <a:cs typeface="Tahoma" panose="020B0604030504040204" pitchFamily="34" charset="0"/>
              </a:rPr>
              <a:t>–127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5" grpId="0" build="p"/>
      <p:bldP spid="868356" grpId="0" animBg="1"/>
      <p:bldP spid="868357" grpId="0" animBg="1"/>
      <p:bldP spid="868358" grpId="0"/>
      <p:bldP spid="868359" grpId="0" animBg="1"/>
      <p:bldP spid="868360" grpId="0" animBg="1"/>
      <p:bldP spid="8683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Expressible Numbers (32-bit)</a:t>
            </a:r>
          </a:p>
        </p:txBody>
      </p:sp>
      <p:pic>
        <p:nvPicPr>
          <p:cNvPr id="8704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268413"/>
            <a:ext cx="6049963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214813"/>
            <a:ext cx="9072562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Density of Floating Point Numbers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r>
              <a:rPr lang="en-US" altLang="en-US" sz="2600"/>
              <a:t>32-bit FP number </a:t>
            </a:r>
            <a:r>
              <a:rPr lang="en-US" altLang="en-US" sz="2600">
                <a:sym typeface="Wingdings" panose="05000000000000000000" pitchFamily="2" charset="2"/>
              </a:rPr>
              <a:t></a:t>
            </a:r>
            <a:r>
              <a:rPr lang="en-US" altLang="en-US" sz="2600"/>
              <a:t> 2</a:t>
            </a:r>
            <a:r>
              <a:rPr lang="en-US" altLang="en-US" sz="2600" baseline="30000"/>
              <a:t>32</a:t>
            </a:r>
            <a:r>
              <a:rPr lang="en-US" altLang="en-US" sz="2600"/>
              <a:t> different values represented.</a:t>
            </a:r>
          </a:p>
          <a:p>
            <a:r>
              <a:rPr lang="en-US" altLang="en-US" sz="2600"/>
              <a:t>No more individual values are represented with floating-point numbers. Numbers are just spread out.</a:t>
            </a:r>
          </a:p>
          <a:p>
            <a:r>
              <a:rPr lang="en-US" altLang="en-US" sz="2600"/>
              <a:t>Numbers represented in the FP representation are not spaced evenly along the line number. Why?</a:t>
            </a:r>
          </a:p>
          <a:p>
            <a:r>
              <a:rPr lang="en-US" altLang="en-US" sz="2600"/>
              <a:t>Range-precision tradeoff</a:t>
            </a:r>
          </a:p>
          <a:p>
            <a:pPr lvl="1"/>
            <a:r>
              <a:rPr lang="en-US" altLang="en-US" sz="2200"/>
              <a:t>More bits for exponent </a:t>
            </a:r>
            <a:r>
              <a:rPr lang="en-US" altLang="en-US" sz="2200">
                <a:sym typeface="Wingdings" panose="05000000000000000000" pitchFamily="2" charset="2"/>
              </a:rPr>
              <a:t></a:t>
            </a:r>
            <a:r>
              <a:rPr lang="en-US" altLang="en-US" sz="2200"/>
              <a:t> wider range &amp; less precision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Reason</a:t>
            </a:r>
            <a:r>
              <a:rPr lang="en-US" altLang="en-US" sz="2200"/>
              <a:t>: there is a fixed number of values that can be represented!</a:t>
            </a:r>
          </a:p>
          <a:p>
            <a:pPr lvl="1"/>
            <a:r>
              <a:rPr lang="en-US" altLang="en-US" sz="2200"/>
              <a:t>To increase both range and precision </a:t>
            </a:r>
            <a:r>
              <a:rPr lang="en-US" altLang="en-US" sz="2200">
                <a:sym typeface="Wingdings" panose="05000000000000000000" pitchFamily="2" charset="2"/>
              </a:rPr>
              <a:t></a:t>
            </a:r>
            <a:r>
              <a:rPr lang="en-US" altLang="en-US" sz="2200"/>
              <a:t> use more bits!!!</a:t>
            </a:r>
          </a:p>
        </p:txBody>
      </p:sp>
      <p:pic>
        <p:nvPicPr>
          <p:cNvPr id="8724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5516563"/>
            <a:ext cx="86042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IEEE 754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78800" cy="2578100"/>
          </a:xfrm>
        </p:spPr>
        <p:txBody>
          <a:bodyPr/>
          <a:lstStyle/>
          <a:p>
            <a:r>
              <a:rPr lang="en-US" altLang="en-US"/>
              <a:t>Standard for floating-point representation.</a:t>
            </a:r>
          </a:p>
          <a:p>
            <a:r>
              <a:rPr lang="en-US" altLang="en-US"/>
              <a:t>Adopted 1985 and revised 2008.</a:t>
            </a:r>
          </a:p>
          <a:p>
            <a:r>
              <a:rPr lang="en-US" altLang="en-US"/>
              <a:t>IEEE 754-2008 defines many FP formats for different purposes: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068638"/>
            <a:ext cx="7666038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088" y="4046538"/>
            <a:ext cx="7561262" cy="188912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7088" y="4292600"/>
            <a:ext cx="7561262" cy="188913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7088" y="4551363"/>
            <a:ext cx="7561262" cy="187325"/>
          </a:xfrm>
          <a:prstGeom prst="rect">
            <a:avLst/>
          </a:prstGeom>
          <a:solidFill>
            <a:srgbClr val="3333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5" grpId="0" build="p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IEEE 754 - Binary</a:t>
            </a:r>
            <a:r>
              <a:rPr lang="en-US" altLang="en-US">
                <a:solidFill>
                  <a:srgbClr val="FF0000"/>
                </a:solidFill>
              </a:rPr>
              <a:t>32</a:t>
            </a:r>
            <a:r>
              <a:rPr lang="en-US" altLang="en-US"/>
              <a:t>/</a:t>
            </a:r>
            <a:r>
              <a:rPr lang="en-US" altLang="en-US">
                <a:solidFill>
                  <a:srgbClr val="00B050"/>
                </a:solidFill>
              </a:rPr>
              <a:t>64</a:t>
            </a:r>
            <a:r>
              <a:rPr lang="en-US" altLang="en-US"/>
              <a:t>/</a:t>
            </a:r>
            <a:r>
              <a:rPr lang="en-US" altLang="en-US">
                <a:solidFill>
                  <a:srgbClr val="3333FF"/>
                </a:solidFill>
              </a:rPr>
              <a:t>128</a:t>
            </a:r>
            <a:r>
              <a:rPr lang="en-US" altLang="en-US">
                <a:solidFill>
                  <a:schemeClr val="tx1"/>
                </a:solidFill>
              </a:rPr>
              <a:t> Formats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41" b="74417"/>
          <a:stretch>
            <a:fillRect/>
          </a:stretch>
        </p:blipFill>
        <p:spPr>
          <a:xfrm>
            <a:off x="457200" y="1257300"/>
            <a:ext cx="2098675" cy="1384300"/>
          </a:xfr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9" r="49689" b="37158"/>
          <a:stretch>
            <a:fillRect/>
          </a:stretch>
        </p:blipFill>
        <p:spPr bwMode="auto">
          <a:xfrm>
            <a:off x="457200" y="2786063"/>
            <a:ext cx="41148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18" r="386"/>
          <a:stretch>
            <a:fillRect/>
          </a:stretch>
        </p:blipFill>
        <p:spPr bwMode="auto">
          <a:xfrm>
            <a:off x="457200" y="4659313"/>
            <a:ext cx="81470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987675" y="1646238"/>
            <a:ext cx="2879725" cy="708025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Binary32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(Single-precision)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76825" y="3217863"/>
            <a:ext cx="2879725" cy="708025"/>
          </a:xfrm>
          <a:prstGeom prst="rect">
            <a:avLst/>
          </a:prstGeom>
          <a:solidFill>
            <a:srgbClr val="00B050">
              <a:alpha val="50196"/>
            </a:srgb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Binary64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(Double-precision)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56325" y="4797425"/>
            <a:ext cx="2879725" cy="708025"/>
          </a:xfrm>
          <a:prstGeom prst="rect">
            <a:avLst/>
          </a:prstGeom>
          <a:solidFill>
            <a:srgbClr val="3333FF">
              <a:alpha val="50196"/>
            </a:srgb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Binary128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(Quadruple-precision)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413750" cy="838200"/>
          </a:xfrm>
        </p:spPr>
        <p:txBody>
          <a:bodyPr/>
          <a:lstStyle/>
          <a:p>
            <a:r>
              <a:rPr lang="en-US" altLang="en-US"/>
              <a:t>IEEE 754 - Binary</a:t>
            </a:r>
            <a:r>
              <a:rPr lang="en-US" altLang="en-US">
                <a:solidFill>
                  <a:srgbClr val="FF0000"/>
                </a:solidFill>
              </a:rPr>
              <a:t>32</a:t>
            </a:r>
            <a:r>
              <a:rPr lang="en-US" altLang="en-US"/>
              <a:t>/</a:t>
            </a:r>
            <a:r>
              <a:rPr lang="en-US" altLang="en-US">
                <a:solidFill>
                  <a:srgbClr val="00B050"/>
                </a:solidFill>
              </a:rPr>
              <a:t>64</a:t>
            </a:r>
            <a:r>
              <a:rPr lang="en-US" altLang="en-US"/>
              <a:t>/</a:t>
            </a:r>
            <a:r>
              <a:rPr lang="en-US" altLang="en-US">
                <a:solidFill>
                  <a:srgbClr val="3333FF"/>
                </a:solidFill>
              </a:rPr>
              <a:t>128</a:t>
            </a:r>
            <a:r>
              <a:rPr lang="en-US" altLang="en-US"/>
              <a:t> Interpretations</a:t>
            </a:r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44"/>
          <a:stretch>
            <a:fillRect/>
          </a:stretch>
        </p:blipFill>
        <p:spPr>
          <a:xfrm>
            <a:off x="457200" y="1096963"/>
            <a:ext cx="8178800" cy="430212"/>
          </a:xfr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54"/>
          <a:stretch>
            <a:fillRect/>
          </a:stretch>
        </p:blipFill>
        <p:spPr bwMode="auto">
          <a:xfrm>
            <a:off x="457200" y="4292600"/>
            <a:ext cx="81788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48"/>
          <a:stretch>
            <a:fillRect/>
          </a:stretch>
        </p:blipFill>
        <p:spPr bwMode="auto">
          <a:xfrm>
            <a:off x="457200" y="5516563"/>
            <a:ext cx="81788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38" b="18463"/>
          <a:stretch>
            <a:fillRect/>
          </a:stretch>
        </p:blipFill>
        <p:spPr bwMode="auto">
          <a:xfrm>
            <a:off x="457200" y="3068638"/>
            <a:ext cx="8178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27"/>
          <a:stretch>
            <a:fillRect/>
          </a:stretch>
        </p:blipFill>
        <p:spPr bwMode="auto">
          <a:xfrm>
            <a:off x="457200" y="1096963"/>
            <a:ext cx="81788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35"/>
          <a:stretch>
            <a:fillRect/>
          </a:stretch>
        </p:blipFill>
        <p:spPr bwMode="auto">
          <a:xfrm>
            <a:off x="457200" y="1096963"/>
            <a:ext cx="8178800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11"/>
          <a:stretch>
            <a:fillRect/>
          </a:stretch>
        </p:blipFill>
        <p:spPr bwMode="auto">
          <a:xfrm>
            <a:off x="457200" y="1096963"/>
            <a:ext cx="81788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8313" y="4292600"/>
            <a:ext cx="8135937" cy="1152525"/>
          </a:xfrm>
          <a:prstGeom prst="rect">
            <a:avLst/>
          </a:prstGeom>
          <a:noFill/>
          <a:ln w="762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8313" y="5516563"/>
            <a:ext cx="8135937" cy="1152525"/>
          </a:xfrm>
          <a:prstGeom prst="rect">
            <a:avLst/>
          </a:prstGeom>
          <a:noFill/>
          <a:ln w="76200" algn="ctr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604250" y="3341688"/>
            <a:ext cx="504825" cy="519112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32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8604250" y="4565650"/>
            <a:ext cx="504825" cy="519113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64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8604250" y="5805488"/>
            <a:ext cx="504825" cy="503237"/>
          </a:xfrm>
          <a:prstGeom prst="ellipse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 anchorCtr="1"/>
          <a:lstStyle/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128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38"/>
          <a:stretch>
            <a:fillRect/>
          </a:stretch>
        </p:blipFill>
        <p:spPr bwMode="auto">
          <a:xfrm>
            <a:off x="457200" y="3068638"/>
            <a:ext cx="81788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68313" y="3068638"/>
            <a:ext cx="8135937" cy="1152525"/>
          </a:xfrm>
          <a:prstGeom prst="rect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  <p:bldP spid="21" grpId="0" animBg="1"/>
      <p:bldP spid="2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IEEE 754 - Binary</a:t>
            </a:r>
            <a:r>
              <a:rPr lang="en-US" altLang="en-US">
                <a:solidFill>
                  <a:srgbClr val="FF0000"/>
                </a:solidFill>
              </a:rPr>
              <a:t>32</a:t>
            </a:r>
            <a:r>
              <a:rPr lang="en-US" altLang="en-US"/>
              <a:t>/</a:t>
            </a:r>
            <a:r>
              <a:rPr lang="en-US" altLang="en-US">
                <a:solidFill>
                  <a:srgbClr val="00B050"/>
                </a:solidFill>
              </a:rPr>
              <a:t>64</a:t>
            </a:r>
            <a:r>
              <a:rPr lang="en-US" altLang="en-US"/>
              <a:t>/</a:t>
            </a:r>
            <a:r>
              <a:rPr lang="en-US" altLang="en-US">
                <a:solidFill>
                  <a:srgbClr val="3333FF"/>
                </a:solidFill>
              </a:rPr>
              <a:t>128</a:t>
            </a:r>
            <a:r>
              <a:rPr lang="en-US" altLang="en-US">
                <a:solidFill>
                  <a:schemeClr val="tx1"/>
                </a:solidFill>
              </a:rPr>
              <a:t> Parameters</a:t>
            </a:r>
            <a:endParaRPr lang="en-US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17" b="5827"/>
          <a:stretch>
            <a:fillRect/>
          </a:stretch>
        </p:blipFill>
        <p:spPr bwMode="auto">
          <a:xfrm>
            <a:off x="457200" y="1470025"/>
            <a:ext cx="2746375" cy="455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85"/>
          <a:stretch>
            <a:fillRect/>
          </a:stretch>
        </p:blipFill>
        <p:spPr bwMode="auto">
          <a:xfrm>
            <a:off x="457200" y="1470025"/>
            <a:ext cx="8178800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73"/>
          <a:stretch>
            <a:fillRect/>
          </a:stretch>
        </p:blipFill>
        <p:spPr bwMode="auto">
          <a:xfrm>
            <a:off x="457200" y="6021388"/>
            <a:ext cx="81788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2" t="15215" r="44408"/>
          <a:stretch>
            <a:fillRect/>
          </a:stretch>
        </p:blipFill>
        <p:spPr bwMode="auto">
          <a:xfrm>
            <a:off x="3203575" y="2205038"/>
            <a:ext cx="1800225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0025"/>
            <a:ext cx="81788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IEEE 754 - NaNs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NaN:</a:t>
            </a:r>
          </a:p>
          <a:p>
            <a:pPr lvl="1"/>
            <a:r>
              <a:rPr lang="en-US" altLang="en-US"/>
              <a:t>Symbolic entity encoded in FP format</a:t>
            </a:r>
          </a:p>
          <a:p>
            <a:pPr lvl="1"/>
            <a:r>
              <a:rPr lang="en-US" altLang="en-US"/>
              <a:t>Types: Signaling (sNaN) or Quiet (qNaN)</a:t>
            </a:r>
          </a:p>
          <a:p>
            <a:pPr lvl="1"/>
            <a:r>
              <a:rPr lang="en-US" altLang="en-US"/>
              <a:t>Both types have the same format:</a:t>
            </a:r>
          </a:p>
          <a:p>
            <a:pPr lvl="1">
              <a:buFontTx/>
              <a:buNone/>
            </a:pPr>
            <a:endParaRPr lang="en-US" altLang="en-US"/>
          </a:p>
          <a:p>
            <a:pPr lvl="1"/>
            <a:r>
              <a:rPr lang="en-US" altLang="en-US"/>
              <a:t>F distinguishes between the two types:</a:t>
            </a:r>
          </a:p>
          <a:p>
            <a:pPr lvl="2"/>
            <a:r>
              <a:rPr lang="en-US" altLang="en-US"/>
              <a:t>F=</a:t>
            </a:r>
            <a:r>
              <a:rPr lang="en-US" altLang="en-US" b="1"/>
              <a:t>0</a:t>
            </a:r>
            <a:r>
              <a:rPr lang="en-US" altLang="en-US"/>
              <a:t>xxxx..xx </a:t>
            </a:r>
            <a:r>
              <a:rPr lang="en-US" altLang="en-US">
                <a:sym typeface="Wingdings" panose="05000000000000000000" pitchFamily="2" charset="2"/>
              </a:rPr>
              <a:t> sNaN, </a:t>
            </a:r>
            <a:r>
              <a:rPr lang="en-US" altLang="en-US"/>
              <a:t>F=</a:t>
            </a:r>
            <a:r>
              <a:rPr lang="en-US" altLang="en-US" b="1"/>
              <a:t>1</a:t>
            </a:r>
            <a:r>
              <a:rPr lang="en-US" altLang="en-US"/>
              <a:t>xxxx..xx </a:t>
            </a:r>
            <a:r>
              <a:rPr lang="en-US" altLang="en-US">
                <a:sym typeface="Wingdings" panose="05000000000000000000" pitchFamily="2" charset="2"/>
              </a:rPr>
              <a:t> qNaN</a:t>
            </a:r>
            <a:endParaRPr lang="en-US" altLang="en-US"/>
          </a:p>
          <a:p>
            <a:r>
              <a:rPr lang="en-US" altLang="en-US"/>
              <a:t>Signaling NaN:</a:t>
            </a:r>
          </a:p>
          <a:p>
            <a:pPr lvl="1"/>
            <a:r>
              <a:rPr lang="en-US" altLang="en-US"/>
              <a:t>Signals an invalid operation exception whenever it appears as an operand. Ex.: uninitialized variables</a:t>
            </a:r>
          </a:p>
          <a:p>
            <a:r>
              <a:rPr lang="en-US" altLang="en-US"/>
              <a:t>Quite NaN:</a:t>
            </a:r>
          </a:p>
          <a:p>
            <a:pPr lvl="1"/>
            <a:r>
              <a:rPr lang="en-US" altLang="en-US"/>
              <a:t>Propagates without signaling exceptions.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47813" y="2924175"/>
          <a:ext cx="684053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0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S= 0 or 1</a:t>
                      </a:r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E=</a:t>
                      </a:r>
                      <a:r>
                        <a:rPr lang="en-US" sz="1800" b="1" baseline="0" dirty="0"/>
                        <a:t> 1111…11</a:t>
                      </a:r>
                      <a:endParaRPr lang="en-US" sz="1800" b="1" dirty="0"/>
                    </a:p>
                  </a:txBody>
                  <a:tcPr marL="91437" marR="91437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 ≠ 0000..00</a:t>
                      </a:r>
                    </a:p>
                  </a:txBody>
                  <a:tcPr marL="91437" marR="91437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8" r="13280"/>
          <a:stretch>
            <a:fillRect/>
          </a:stretch>
        </p:blipFill>
        <p:spPr bwMode="auto">
          <a:xfrm>
            <a:off x="395288" y="1341438"/>
            <a:ext cx="83359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IEEE 754 - Quiet NaN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IEEE 754 - Effect of Subnormal Numbers</a:t>
            </a:r>
          </a:p>
        </p:txBody>
      </p:sp>
      <p:pic>
        <p:nvPicPr>
          <p:cNvPr id="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15"/>
          <a:stretch>
            <a:fillRect/>
          </a:stretch>
        </p:blipFill>
        <p:spPr>
          <a:xfrm>
            <a:off x="457200" y="1628775"/>
            <a:ext cx="8178800" cy="1528763"/>
          </a:xfrm>
          <a:noFill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24"/>
          <a:stretch>
            <a:fillRect/>
          </a:stretch>
        </p:blipFill>
        <p:spPr bwMode="auto">
          <a:xfrm>
            <a:off x="457200" y="3933825"/>
            <a:ext cx="8178800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Adminstrivia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638800"/>
          </a:xfrm>
        </p:spPr>
        <p:txBody>
          <a:bodyPr/>
          <a:lstStyle/>
          <a:p>
            <a:r>
              <a:rPr lang="en-CA" altLang="en-US" dirty="0"/>
              <a:t>Midterm:</a:t>
            </a:r>
          </a:p>
          <a:p>
            <a:pPr lvl="1"/>
            <a:r>
              <a:rPr lang="en-CA" altLang="en-US" dirty="0"/>
              <a:t>New date: </a:t>
            </a:r>
            <a:r>
              <a:rPr lang="en-CA" altLang="en-US" dirty="0">
                <a:solidFill>
                  <a:srgbClr val="FF0000"/>
                </a:solidFill>
              </a:rPr>
              <a:t>Wednesday, April 26, 2017</a:t>
            </a:r>
          </a:p>
          <a:p>
            <a:pPr lvl="1"/>
            <a:r>
              <a:rPr lang="en-CA" altLang="en-US" dirty="0"/>
              <a:t>New time: </a:t>
            </a:r>
            <a:r>
              <a:rPr lang="en-CA" altLang="en-US" dirty="0">
                <a:solidFill>
                  <a:srgbClr val="FF0000"/>
                </a:solidFill>
              </a:rPr>
              <a:t>10:30pm – 12:00pm</a:t>
            </a:r>
          </a:p>
          <a:p>
            <a:pPr lvl="1"/>
            <a:r>
              <a:rPr lang="en-CA" altLang="en-US" dirty="0"/>
              <a:t>Location: classroom #27309</a:t>
            </a:r>
          </a:p>
          <a:p>
            <a:pPr lvl="1"/>
            <a:r>
              <a:rPr lang="en-CA" altLang="en-US" dirty="0"/>
              <a:t>Coverage: lectures #1 </a:t>
            </a:r>
            <a:r>
              <a:rPr lang="en-CA" altLang="en-US" dirty="0">
                <a:sym typeface="Wingdings" panose="05000000000000000000" pitchFamily="2" charset="2"/>
              </a:rPr>
              <a:t> #6</a:t>
            </a:r>
            <a:endParaRPr lang="en-CA" altLang="en-US" dirty="0"/>
          </a:p>
          <a:p>
            <a:r>
              <a:rPr lang="en-CA" altLang="en-US" dirty="0">
                <a:sym typeface="Wingdings" panose="05000000000000000000" pitchFamily="2" charset="2"/>
              </a:rPr>
              <a:t>Assignment #2:</a:t>
            </a:r>
          </a:p>
          <a:p>
            <a:pPr lvl="1"/>
            <a:r>
              <a:rPr lang="en-CA" altLang="en-US" dirty="0">
                <a:sym typeface="Wingdings" panose="05000000000000000000" pitchFamily="2" charset="2"/>
              </a:rPr>
              <a:t>Final due date: </a:t>
            </a:r>
            <a:r>
              <a:rPr lang="en-CA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Sunday, April 23, 2017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spcBef>
                <a:spcPct val="20000"/>
              </a:spcBef>
              <a:buClr>
                <a:srgbClr val="FF0000"/>
              </a:buClr>
              <a:buChar char="•"/>
              <a:tabLst>
                <a:tab pos="46355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tabLst>
                <a:tab pos="46355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tabLst>
                <a:tab pos="46355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Website: </a:t>
            </a:r>
            <a:r>
              <a:rPr kumimoji="0" lang="en-CA" altLang="en-US" sz="2000" dirty="0">
                <a:latin typeface="Times New Roman" panose="02020603050405020304" pitchFamily="18" charset="0"/>
                <a:hlinkClick r:id="rId2"/>
              </a:rPr>
              <a:t>http://hshehata.github.io/courses/zu/cse321b/</a:t>
            </a:r>
            <a:endParaRPr kumimoji="0" lang="en-CA" altLang="en-US" sz="2000" dirty="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Office hours: TBA</a:t>
            </a:r>
          </a:p>
        </p:txBody>
      </p:sp>
      <p:sp>
        <p:nvSpPr>
          <p:cNvPr id="7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 Arithmetic +/-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Algorithm: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Check for zeros.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Align significands (adjusting exponents).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Add or subtract significands.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Normalize result.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/>
              <a:t>Round result.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FP Addition &amp; Subtraction Flowchart</a:t>
            </a:r>
            <a:endParaRPr lang="en-US" altLang="en-US"/>
          </a:p>
        </p:txBody>
      </p:sp>
      <p:pic>
        <p:nvPicPr>
          <p:cNvPr id="522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36"/>
          <a:stretch>
            <a:fillRect/>
          </a:stretch>
        </p:blipFill>
        <p:spPr>
          <a:xfrm>
            <a:off x="457200" y="1298575"/>
            <a:ext cx="2819400" cy="5183188"/>
          </a:xfr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71"/>
          <a:stretch>
            <a:fillRect/>
          </a:stretch>
        </p:blipFill>
        <p:spPr bwMode="auto">
          <a:xfrm>
            <a:off x="457200" y="1298575"/>
            <a:ext cx="4043363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58"/>
          <a:stretch>
            <a:fillRect/>
          </a:stretch>
        </p:blipFill>
        <p:spPr bwMode="auto">
          <a:xfrm>
            <a:off x="457200" y="1298575"/>
            <a:ext cx="6202363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51"/>
          <a:stretch>
            <a:fillRect/>
          </a:stretch>
        </p:blipFill>
        <p:spPr bwMode="auto">
          <a:xfrm>
            <a:off x="457200" y="1298575"/>
            <a:ext cx="7283450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8575"/>
            <a:ext cx="8178800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145017" y="2679303"/>
            <a:ext cx="2202847" cy="461665"/>
          </a:xfrm>
          <a:prstGeom prst="rect">
            <a:avLst/>
          </a:prstGeom>
          <a:solidFill>
            <a:srgbClr val="FF0000">
              <a:alpha val="50196"/>
            </a:srgbClr>
          </a:solidFill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Zero Check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89469" y="3975447"/>
            <a:ext cx="1282531" cy="461665"/>
          </a:xfrm>
          <a:prstGeom prst="rect">
            <a:avLst/>
          </a:prstGeom>
          <a:solidFill>
            <a:srgbClr val="FF0000">
              <a:alpha val="50196"/>
            </a:srgbClr>
          </a:solidFill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Align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64088" y="2831703"/>
            <a:ext cx="1112612" cy="461665"/>
          </a:xfrm>
          <a:prstGeom prst="rect">
            <a:avLst/>
          </a:prstGeom>
          <a:solidFill>
            <a:srgbClr val="FF0000">
              <a:alpha val="50196"/>
            </a:srgbClr>
          </a:solidFill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Add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8184" y="3543399"/>
            <a:ext cx="1997663" cy="461665"/>
          </a:xfrm>
          <a:prstGeom prst="rect">
            <a:avLst/>
          </a:prstGeom>
          <a:solidFill>
            <a:srgbClr val="FF0000">
              <a:alpha val="50196"/>
            </a:srgbClr>
          </a:solidFill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 Normalize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20" y="1844824"/>
            <a:ext cx="1499128" cy="461665"/>
          </a:xfrm>
          <a:prstGeom prst="rect">
            <a:avLst/>
          </a:prstGeom>
          <a:solidFill>
            <a:srgbClr val="FF0000">
              <a:alpha val="50196"/>
            </a:srgbClr>
          </a:solidFill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 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Reading Material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Stallings, Chapter 10:</a:t>
            </a:r>
          </a:p>
          <a:p>
            <a:pPr lvl="1"/>
            <a:r>
              <a:rPr lang="en-US" altLang="en-US"/>
              <a:t>Pages 341-352</a:t>
            </a:r>
          </a:p>
          <a:p>
            <a:pPr lvl="1"/>
            <a:r>
              <a:rPr lang="en-US" altLang="en-US"/>
              <a:t>Pages 356-358</a:t>
            </a:r>
          </a:p>
          <a:p>
            <a:endParaRPr lang="en-CA" altLang="en-US"/>
          </a:p>
          <a:p>
            <a:pPr lvl="1"/>
            <a:endParaRPr lang="en-US" altLang="en-US"/>
          </a:p>
          <a:p>
            <a:pPr lvl="1"/>
            <a:endParaRPr lang="en-CA" altLang="en-US"/>
          </a:p>
          <a:p>
            <a:pPr>
              <a:buFontTx/>
              <a:buNone/>
            </a:pPr>
            <a:endParaRPr lang="en-CA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489075"/>
            <a:ext cx="8135937" cy="1254125"/>
          </a:xfrm>
        </p:spPr>
        <p:txBody>
          <a:bodyPr anchor="ctr"/>
          <a:lstStyle/>
          <a:p>
            <a:pPr algn="ctr"/>
            <a:r>
              <a:rPr lang="en-US" altLang="en-US"/>
              <a:t>Chapter 10. Computer Arithmetic (</a:t>
            </a:r>
            <a:r>
              <a:rPr lang="en-US" altLang="en-US" i="1"/>
              <a:t>Cont.</a:t>
            </a:r>
            <a:r>
              <a:rPr lang="en-US" altLang="en-US"/>
              <a:t>)</a:t>
            </a:r>
            <a:endParaRPr lang="en-US" altLang="en-US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 Representation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Sign-Magnitude, Two’s Complement, Biased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Integer Arithmetic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Negation, Addition, Subtraction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Multiplication, Division</a:t>
            </a:r>
          </a:p>
          <a:p>
            <a:pPr>
              <a:defRPr/>
            </a:pPr>
            <a:r>
              <a:rPr lang="en-US" sz="3200" dirty="0">
                <a:solidFill>
                  <a:srgbClr val="FF0000"/>
                </a:solidFill>
              </a:rPr>
              <a:t>Floating-Point Representation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IEEE 754</a:t>
            </a:r>
          </a:p>
          <a:p>
            <a:pPr>
              <a:defRPr/>
            </a:pPr>
            <a:r>
              <a:rPr lang="en-US" sz="3200" dirty="0">
                <a:solidFill>
                  <a:srgbClr val="FF0000"/>
                </a:solidFill>
              </a:rPr>
              <a:t>Floating-Point Arithmetic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Addition, Subtraction</a:t>
            </a:r>
          </a:p>
          <a:p>
            <a:pPr lvl="1">
              <a:defRPr/>
            </a:pPr>
            <a:r>
              <a:rPr lang="en-US" dirty="0"/>
              <a:t>Multiplication, Division</a:t>
            </a:r>
          </a:p>
          <a:p>
            <a:pPr lvl="1">
              <a:defRPr/>
            </a:pPr>
            <a:r>
              <a:rPr lang="en-US" dirty="0"/>
              <a:t>Rounding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Real Numbers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2363"/>
            <a:ext cx="8178800" cy="6034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Numbers with fractions.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Could be done in pure binary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 1001.1010 = 2</a:t>
            </a:r>
            <a:r>
              <a:rPr lang="en-US" altLang="en-US" baseline="30000"/>
              <a:t>3</a:t>
            </a:r>
            <a:r>
              <a:rPr lang="en-US" altLang="en-US"/>
              <a:t> + 2</a:t>
            </a:r>
            <a:r>
              <a:rPr lang="en-US" altLang="en-US" baseline="30000"/>
              <a:t>0</a:t>
            </a:r>
            <a:r>
              <a:rPr lang="en-US" altLang="en-US"/>
              <a:t> +2</a:t>
            </a:r>
            <a:r>
              <a:rPr lang="en-US" altLang="en-US" baseline="30000"/>
              <a:t>-1</a:t>
            </a:r>
            <a:r>
              <a:rPr lang="en-US" altLang="en-US"/>
              <a:t> + 2</a:t>
            </a:r>
            <a:r>
              <a:rPr lang="en-US" altLang="en-US" baseline="30000"/>
              <a:t>-3 </a:t>
            </a:r>
            <a:r>
              <a:rPr lang="en-US" altLang="en-US"/>
              <a:t>=9.625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Where is the binary point?</a:t>
            </a:r>
          </a:p>
          <a:p>
            <a:pPr>
              <a:lnSpc>
                <a:spcPct val="90000"/>
              </a:lnSpc>
            </a:pPr>
            <a:r>
              <a:rPr lang="en-US" altLang="en-US"/>
              <a:t>Fixed?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Very large/small numbers cannot be represented.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e.g., 0.0000001, 10000000000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Fractional part of the quotient in dividing very large numbers will be lost.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Moving/floating?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How do you show where it is?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976,000,000,000,000 = 9.76 </a:t>
            </a:r>
            <a:r>
              <a:rPr lang="en-US" altLang="en-US">
                <a:cs typeface="Tahoma" panose="020B0604030504040204" pitchFamily="34" charset="0"/>
              </a:rPr>
              <a:t>×</a:t>
            </a:r>
            <a:r>
              <a:rPr lang="en-US" altLang="en-US"/>
              <a:t> 10</a:t>
            </a:r>
            <a:r>
              <a:rPr lang="en-US" altLang="en-US" baseline="40000"/>
              <a:t>14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0.0000000000000976 = 9.76 </a:t>
            </a:r>
            <a:r>
              <a:rPr lang="en-US" altLang="en-US">
                <a:cs typeface="Tahoma" panose="020B0604030504040204" pitchFamily="34" charset="0"/>
              </a:rPr>
              <a:t>×</a:t>
            </a:r>
            <a:r>
              <a:rPr lang="en-US" altLang="en-US"/>
              <a:t> 10</a:t>
            </a:r>
            <a:r>
              <a:rPr lang="en-US" altLang="en-US" baseline="40000"/>
              <a:t>–14</a:t>
            </a:r>
          </a:p>
        </p:txBody>
      </p:sp>
      <p:sp>
        <p:nvSpPr>
          <p:cNvPr id="757764" name="AutoShape 4"/>
          <p:cNvSpPr>
            <a:spLocks/>
          </p:cNvSpPr>
          <p:nvPr/>
        </p:nvSpPr>
        <p:spPr bwMode="auto">
          <a:xfrm>
            <a:off x="6343650" y="5516563"/>
            <a:ext cx="136525" cy="835025"/>
          </a:xfrm>
          <a:prstGeom prst="rightBrace">
            <a:avLst>
              <a:gd name="adj1" fmla="val 5096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57765" name="Text Box 5"/>
          <p:cNvSpPr txBox="1">
            <a:spLocks noChangeArrowheads="1"/>
          </p:cNvSpPr>
          <p:nvPr/>
        </p:nvSpPr>
        <p:spPr bwMode="auto">
          <a:xfrm>
            <a:off x="6567488" y="5373688"/>
            <a:ext cx="2613025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700" b="1">
                <a:solidFill>
                  <a:srgbClr val="CC0000"/>
                </a:solidFill>
                <a:latin typeface="Arial" panose="020B0604020202020204" pitchFamily="34" charset="0"/>
              </a:rPr>
              <a:t>Can do the same with binary numbers.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700" b="1">
                <a:solidFill>
                  <a:srgbClr val="CC0000"/>
                </a:solidFill>
                <a:latin typeface="Arial" panose="020B0604020202020204" pitchFamily="34" charset="0"/>
              </a:rPr>
              <a:t>What do we need to store?</a:t>
            </a:r>
          </a:p>
        </p:txBody>
      </p:sp>
      <p:sp>
        <p:nvSpPr>
          <p:cNvPr id="757766" name="Rectangle 6"/>
          <p:cNvSpPr>
            <a:spLocks noChangeArrowheads="1"/>
          </p:cNvSpPr>
          <p:nvPr/>
        </p:nvSpPr>
        <p:spPr bwMode="auto">
          <a:xfrm>
            <a:off x="2051050" y="2984500"/>
            <a:ext cx="4159250" cy="374650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57767" name="Text Box 7"/>
          <p:cNvSpPr txBox="1">
            <a:spLocks noChangeArrowheads="1"/>
          </p:cNvSpPr>
          <p:nvPr/>
        </p:nvSpPr>
        <p:spPr bwMode="auto">
          <a:xfrm>
            <a:off x="4481513" y="2738438"/>
            <a:ext cx="320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4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768" name="Text Box 8"/>
          <p:cNvSpPr txBox="1">
            <a:spLocks noChangeArrowheads="1"/>
          </p:cNvSpPr>
          <p:nvPr/>
        </p:nvSpPr>
        <p:spPr bwMode="auto">
          <a:xfrm>
            <a:off x="2065338" y="2982913"/>
            <a:ext cx="4157662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0033CC"/>
                </a:solidFill>
                <a:latin typeface="Arial" panose="020B0604020202020204" pitchFamily="34" charset="0"/>
              </a:rPr>
              <a:t> 0 0 1 0 1 1 0 1 0 0 1 1 1 0 1 0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3" grpId="0" build="p"/>
      <p:bldP spid="757764" grpId="0" animBg="1"/>
      <p:bldP spid="757765" grpId="0"/>
      <p:bldP spid="757766" grpId="0" animBg="1"/>
      <p:bldP spid="757767" grpId="0"/>
      <p:bldP spid="7577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Floating-Point Representation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1750" y="2233613"/>
            <a:ext cx="9356725" cy="4795837"/>
          </a:xfrm>
        </p:spPr>
        <p:txBody>
          <a:bodyPr/>
          <a:lstStyle/>
          <a:p>
            <a:r>
              <a:rPr lang="en-US" altLang="en-US" sz="2400"/>
              <a:t>The base 2 is the same for all numbers </a:t>
            </a:r>
            <a:r>
              <a:rPr lang="en-US" altLang="en-US" sz="2400">
                <a:sym typeface="Wingdings" panose="05000000000000000000" pitchFamily="2" charset="2"/>
              </a:rPr>
              <a:t> </a:t>
            </a:r>
            <a:r>
              <a:rPr lang="en-US" altLang="en-US" sz="2400"/>
              <a:t>need not be stored.</a:t>
            </a:r>
          </a:p>
          <a:p>
            <a:r>
              <a:rPr lang="en-US" altLang="en-US" sz="2400"/>
              <a:t>Number is stored in a binary word with 3 fields:</a:t>
            </a:r>
          </a:p>
          <a:p>
            <a:pPr lvl="1"/>
            <a:r>
              <a:rPr lang="en-US" altLang="en-US" sz="2000"/>
              <a:t>Sign: +/–</a:t>
            </a:r>
          </a:p>
          <a:p>
            <a:pPr lvl="1"/>
            <a:r>
              <a:rPr lang="en-US" altLang="en-US" sz="2000"/>
              <a:t>Significand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lvl="1"/>
            <a:r>
              <a:rPr lang="en-US" altLang="en-US" sz="2000"/>
              <a:t>Exponent E</a:t>
            </a:r>
          </a:p>
          <a:p>
            <a:r>
              <a:rPr lang="en-US" altLang="en-US" sz="2400">
                <a:solidFill>
                  <a:srgbClr val="0033CC"/>
                </a:solidFill>
              </a:rPr>
              <a:t>Normal number</a:t>
            </a:r>
            <a:r>
              <a:rPr lang="en-US" altLang="en-US" sz="2400"/>
              <a:t>: most significant digit of the significand (mantissa) is nonzero </a:t>
            </a:r>
            <a:r>
              <a:rPr lang="en-US" altLang="en-US" sz="2400">
                <a:sym typeface="Wingdings" panose="05000000000000000000" pitchFamily="2" charset="2"/>
              </a:rPr>
              <a:t> </a:t>
            </a:r>
            <a:r>
              <a:rPr lang="en-US" altLang="en-US" sz="2400" u="sng">
                <a:sym typeface="Wingdings" panose="05000000000000000000" pitchFamily="2" charset="2"/>
              </a:rPr>
              <a:t>1</a:t>
            </a:r>
            <a:r>
              <a:rPr lang="en-US" altLang="en-US" sz="2400">
                <a:sym typeface="Wingdings" panose="05000000000000000000" pitchFamily="2" charset="2"/>
              </a:rPr>
              <a:t> for base 2 (binary)</a:t>
            </a:r>
            <a:r>
              <a:rPr lang="en-US" altLang="en-US" sz="2400"/>
              <a:t>.</a:t>
            </a:r>
          </a:p>
          <a:p>
            <a:r>
              <a:rPr lang="en-US" altLang="en-US" sz="2400"/>
              <a:t>What number to store in the significand field?</a:t>
            </a:r>
          </a:p>
          <a:p>
            <a:pPr lvl="1"/>
            <a:r>
              <a:rPr lang="en-US" altLang="en-US" sz="2000"/>
              <a:t>Normal form: </a:t>
            </a:r>
            <a:r>
              <a:rPr lang="en-US" altLang="en-US" sz="2000">
                <a:cs typeface="Tahoma" panose="020B0604030504040204" pitchFamily="34" charset="0"/>
              </a:rPr>
              <a:t>1.011</a:t>
            </a:r>
            <a:r>
              <a:rPr lang="en-US" altLang="en-US" sz="2000"/>
              <a:t> </a:t>
            </a:r>
            <a:r>
              <a:rPr lang="en-US" altLang="en-US" sz="2000">
                <a:cs typeface="Tahoma" panose="020B0604030504040204" pitchFamily="34" charset="0"/>
              </a:rPr>
              <a:t>× 2</a:t>
            </a:r>
            <a:r>
              <a:rPr lang="en-US" altLang="en-US" sz="2000" baseline="40000">
                <a:cs typeface="Tahoma" panose="020B0604030504040204" pitchFamily="34" charset="0"/>
              </a:rPr>
              <a:t>–3</a:t>
            </a:r>
            <a:r>
              <a:rPr lang="en-US" altLang="en-US" sz="2000">
                <a:cs typeface="Tahoma" panose="020B0604030504040204" pitchFamily="34" charset="0"/>
              </a:rPr>
              <a:t> </a:t>
            </a:r>
            <a:r>
              <a:rPr lang="en-US" altLang="en-US" sz="2000">
                <a:cs typeface="Tahoma" panose="020B0604030504040204" pitchFamily="34" charset="0"/>
                <a:sym typeface="Wingdings" panose="05000000000000000000" pitchFamily="2" charset="2"/>
              </a:rPr>
              <a:t></a:t>
            </a:r>
            <a:endParaRPr lang="en-US" altLang="en-US" sz="2000"/>
          </a:p>
          <a:p>
            <a:r>
              <a:rPr lang="en-US" altLang="en-US" sz="2400"/>
              <a:t>There is an implicit 1 to the left of the binary point (normalized).</a:t>
            </a:r>
          </a:p>
          <a:p>
            <a:r>
              <a:rPr lang="en-US" altLang="en-US" sz="2400"/>
              <a:t>Exponent indicates place value (floating-point position).</a:t>
            </a:r>
          </a:p>
        </p:txBody>
      </p:sp>
      <p:sp>
        <p:nvSpPr>
          <p:cNvPr id="759812" name="Rectangle 4"/>
          <p:cNvSpPr>
            <a:spLocks noChangeArrowheads="1"/>
          </p:cNvSpPr>
          <p:nvPr/>
        </p:nvSpPr>
        <p:spPr bwMode="auto">
          <a:xfrm>
            <a:off x="398463" y="1603375"/>
            <a:ext cx="457200" cy="6477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59813" name="Rectangle 5"/>
          <p:cNvSpPr>
            <a:spLocks noChangeArrowheads="1"/>
          </p:cNvSpPr>
          <p:nvPr/>
        </p:nvSpPr>
        <p:spPr bwMode="auto">
          <a:xfrm>
            <a:off x="855663" y="1603375"/>
            <a:ext cx="1371600" cy="6477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59814" name="Text Box 6"/>
          <p:cNvSpPr txBox="1">
            <a:spLocks noChangeArrowheads="1"/>
          </p:cNvSpPr>
          <p:nvPr/>
        </p:nvSpPr>
        <p:spPr bwMode="auto">
          <a:xfrm rot="-5400000">
            <a:off x="243682" y="1726406"/>
            <a:ext cx="735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Sign</a:t>
            </a:r>
          </a:p>
        </p:txBody>
      </p:sp>
      <p:sp>
        <p:nvSpPr>
          <p:cNvPr id="759815" name="Text Box 7"/>
          <p:cNvSpPr txBox="1">
            <a:spLocks noChangeArrowheads="1"/>
          </p:cNvSpPr>
          <p:nvPr/>
        </p:nvSpPr>
        <p:spPr bwMode="auto">
          <a:xfrm>
            <a:off x="866775" y="1722438"/>
            <a:ext cx="1343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Exponent</a:t>
            </a:r>
          </a:p>
        </p:txBody>
      </p:sp>
      <p:sp>
        <p:nvSpPr>
          <p:cNvPr id="759816" name="Rectangle 8"/>
          <p:cNvSpPr>
            <a:spLocks noChangeArrowheads="1"/>
          </p:cNvSpPr>
          <p:nvPr/>
        </p:nvSpPr>
        <p:spPr bwMode="auto">
          <a:xfrm>
            <a:off x="2227263" y="1603375"/>
            <a:ext cx="6477000" cy="6477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59817" name="Text Box 9"/>
          <p:cNvSpPr txBox="1">
            <a:spLocks noChangeArrowheads="1"/>
          </p:cNvSpPr>
          <p:nvPr/>
        </p:nvSpPr>
        <p:spPr bwMode="auto">
          <a:xfrm>
            <a:off x="3676650" y="1703388"/>
            <a:ext cx="341630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Significand (Mantissa)</a:t>
            </a:r>
          </a:p>
        </p:txBody>
      </p:sp>
      <p:sp>
        <p:nvSpPr>
          <p:cNvPr id="759818" name="Text Box 10"/>
          <p:cNvSpPr txBox="1">
            <a:spLocks noChangeArrowheads="1"/>
          </p:cNvSpPr>
          <p:nvPr/>
        </p:nvSpPr>
        <p:spPr bwMode="auto">
          <a:xfrm>
            <a:off x="3484563" y="1012825"/>
            <a:ext cx="1446212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±S × 2</a:t>
            </a:r>
            <a:r>
              <a:rPr kumimoji="0" lang="en-US" altLang="en-US" sz="3200" b="1" baseline="4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59819" name="Text Box 11"/>
          <p:cNvSpPr txBox="1">
            <a:spLocks noChangeArrowheads="1"/>
          </p:cNvSpPr>
          <p:nvPr/>
        </p:nvSpPr>
        <p:spPr bwMode="auto">
          <a:xfrm>
            <a:off x="6624638" y="4987925"/>
            <a:ext cx="2254250" cy="457200"/>
          </a:xfrm>
          <a:prstGeom prst="rect">
            <a:avLst/>
          </a:prstGeom>
          <a:solidFill>
            <a:srgbClr val="CC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009900"/>
                </a:solidFill>
                <a:cs typeface="Tahoma" panose="020B0604030504040204" pitchFamily="34" charset="0"/>
              </a:rPr>
              <a:t>0 . 0 0 1 0 1 1</a:t>
            </a:r>
          </a:p>
        </p:txBody>
      </p:sp>
      <p:sp>
        <p:nvSpPr>
          <p:cNvPr id="759820" name="Text Box 12"/>
          <p:cNvSpPr txBox="1">
            <a:spLocks noChangeArrowheads="1"/>
          </p:cNvSpPr>
          <p:nvPr/>
        </p:nvSpPr>
        <p:spPr bwMode="auto">
          <a:xfrm>
            <a:off x="4140200" y="5408613"/>
            <a:ext cx="50038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cs typeface="Tahoma" panose="020B0604030504040204" pitchFamily="34" charset="0"/>
                <a:sym typeface="Wingdings" panose="05000000000000000000" pitchFamily="2" charset="2"/>
              </a:rPr>
              <a:t>Store only 011 in the significand field!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  <p:bldP spid="759812" grpId="0" animBg="1"/>
      <p:bldP spid="759813" grpId="0" animBg="1"/>
      <p:bldP spid="759814" grpId="0"/>
      <p:bldP spid="759815" grpId="0"/>
      <p:bldP spid="759816" grpId="0" animBg="1"/>
      <p:bldP spid="759817" grpId="0" animBg="1"/>
      <p:bldP spid="759818" grpId="0" animBg="1"/>
      <p:bldP spid="759819" grpId="0" animBg="1"/>
      <p:bldP spid="7598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204200" cy="990600"/>
          </a:xfrm>
        </p:spPr>
        <p:txBody>
          <a:bodyPr/>
          <a:lstStyle/>
          <a:p>
            <a:r>
              <a:rPr lang="en-US" altLang="en-US"/>
              <a:t>Floating-Point Representation</a:t>
            </a:r>
            <a:br>
              <a:rPr lang="en-US" altLang="en-US"/>
            </a:br>
            <a:r>
              <a:rPr lang="en-US" altLang="en-US" sz="2400"/>
              <a:t>Biased Exponent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2419350"/>
            <a:ext cx="8420100" cy="4581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k-bit unsigned exponent E’ ranges from    to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 e.g., 8-bit exponent: 0 </a:t>
            </a:r>
            <a:r>
              <a:rPr lang="en-US" altLang="en-US">
                <a:cs typeface="Tahoma" panose="020B0604030504040204" pitchFamily="34" charset="0"/>
              </a:rPr>
              <a:t>≤ E’ ≤ 255</a:t>
            </a:r>
          </a:p>
          <a:p>
            <a:pPr>
              <a:lnSpc>
                <a:spcPct val="90000"/>
              </a:lnSpc>
            </a:pPr>
            <a:r>
              <a:rPr lang="en-US" altLang="en-US">
                <a:cs typeface="Tahoma" panose="020B0604030504040204" pitchFamily="34" charset="0"/>
              </a:rPr>
              <a:t>The stored exponent E’ is a </a:t>
            </a:r>
            <a:r>
              <a:rPr lang="en-US" altLang="en-US">
                <a:solidFill>
                  <a:srgbClr val="0033CC"/>
                </a:solidFill>
                <a:cs typeface="Tahoma" panose="020B0604030504040204" pitchFamily="34" charset="0"/>
              </a:rPr>
              <a:t>biased exponent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cs typeface="Tahoma" panose="020B0604030504040204" pitchFamily="34" charset="0"/>
              </a:rPr>
              <a:t> </a:t>
            </a:r>
            <a:r>
              <a:rPr lang="en-US" altLang="en-US">
                <a:solidFill>
                  <a:srgbClr val="0033CC"/>
                </a:solidFill>
                <a:cs typeface="Tahoma" panose="020B0604030504040204" pitchFamily="34" charset="0"/>
              </a:rPr>
              <a:t>E’ = E </a:t>
            </a:r>
            <a:r>
              <a:rPr lang="en-US" altLang="en-US">
                <a:solidFill>
                  <a:srgbClr val="0033CC"/>
                </a:solidFill>
              </a:rPr>
              <a:t>+</a:t>
            </a:r>
            <a:r>
              <a:rPr lang="en-US" altLang="en-US">
                <a:solidFill>
                  <a:srgbClr val="0033CC"/>
                </a:solidFill>
                <a:cs typeface="Tahoma" panose="020B0604030504040204" pitchFamily="34" charset="0"/>
              </a:rPr>
              <a:t> (</a:t>
            </a:r>
            <a:r>
              <a:rPr lang="en-US" altLang="en-US">
                <a:solidFill>
                  <a:srgbClr val="0033CC"/>
                </a:solidFill>
              </a:rPr>
              <a:t>2</a:t>
            </a:r>
            <a:r>
              <a:rPr lang="en-US" altLang="en-US" baseline="40000">
                <a:solidFill>
                  <a:srgbClr val="0033CC"/>
                </a:solidFill>
              </a:rPr>
              <a:t>k–1</a:t>
            </a:r>
            <a:r>
              <a:rPr lang="en-US" altLang="en-US">
                <a:solidFill>
                  <a:srgbClr val="0033CC"/>
                </a:solidFill>
              </a:rPr>
              <a:t>–1)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 e.g., for 8-bit exponent, </a:t>
            </a:r>
            <a:r>
              <a:rPr lang="en-US" altLang="en-US">
                <a:cs typeface="Tahoma" panose="020B0604030504040204" pitchFamily="34" charset="0"/>
              </a:rPr>
              <a:t>E’ = E </a:t>
            </a:r>
            <a:r>
              <a:rPr lang="en-US" altLang="en-US"/>
              <a:t>+ 127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         </a:t>
            </a:r>
            <a:r>
              <a:rPr lang="en-US" altLang="en-US">
                <a:cs typeface="Tahoma" panose="020B0604030504040204" pitchFamily="34" charset="0"/>
              </a:rPr>
              <a:t>≤ E ≤</a:t>
            </a:r>
          </a:p>
          <a:p>
            <a:pPr>
              <a:lnSpc>
                <a:spcPct val="90000"/>
              </a:lnSpc>
            </a:pPr>
            <a:r>
              <a:rPr lang="en-US" altLang="en-US">
                <a:cs typeface="Tahoma" panose="020B0604030504040204" pitchFamily="34" charset="0"/>
              </a:rPr>
              <a:t>Why?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cs typeface="Tahoma" panose="020B0604030504040204" pitchFamily="34" charset="0"/>
              </a:rPr>
              <a:t>Nonnegative floating-point numbers can be treated as unsigned integers for comparison purposes.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cs typeface="Tahoma" panose="020B0604030504040204" pitchFamily="34" charset="0"/>
              </a:rPr>
              <a:t>This is not true for 2’s comp. or sign-magnitude representations.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98463" y="1603375"/>
            <a:ext cx="457200" cy="6477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855663" y="1603375"/>
            <a:ext cx="1371600" cy="6477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 rot="-5400000">
            <a:off x="243682" y="1726406"/>
            <a:ext cx="735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Sign</a:t>
            </a:r>
          </a:p>
        </p:txBody>
      </p:sp>
      <p:sp>
        <p:nvSpPr>
          <p:cNvPr id="761863" name="Text Box 7"/>
          <p:cNvSpPr txBox="1">
            <a:spLocks noChangeArrowheads="1"/>
          </p:cNvSpPr>
          <p:nvPr/>
        </p:nvSpPr>
        <p:spPr bwMode="auto">
          <a:xfrm>
            <a:off x="866775" y="1722438"/>
            <a:ext cx="1343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Exponent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227263" y="1603375"/>
            <a:ext cx="6477000" cy="6477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676650" y="1703388"/>
            <a:ext cx="341630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Significand (Mantissa)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3484563" y="1012825"/>
            <a:ext cx="1446212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±S × 2</a:t>
            </a:r>
            <a:r>
              <a:rPr kumimoji="0" lang="en-US" altLang="en-US" sz="3200" b="1" baseline="4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61867" name="Text Box 11"/>
          <p:cNvSpPr txBox="1">
            <a:spLocks noChangeArrowheads="1"/>
          </p:cNvSpPr>
          <p:nvPr/>
        </p:nvSpPr>
        <p:spPr bwMode="auto">
          <a:xfrm>
            <a:off x="866775" y="1557338"/>
            <a:ext cx="1343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Biased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Exponent</a:t>
            </a:r>
          </a:p>
        </p:txBody>
      </p:sp>
      <p:sp>
        <p:nvSpPr>
          <p:cNvPr id="761868" name="Oval 12"/>
          <p:cNvSpPr>
            <a:spLocks noChangeArrowheads="1"/>
          </p:cNvSpPr>
          <p:nvPr/>
        </p:nvSpPr>
        <p:spPr bwMode="auto">
          <a:xfrm>
            <a:off x="784225" y="1457325"/>
            <a:ext cx="1512888" cy="936625"/>
          </a:xfrm>
          <a:prstGeom prst="ellipse">
            <a:avLst/>
          </a:prstGeom>
          <a:solidFill>
            <a:srgbClr val="00FFFF">
              <a:alpha val="1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61869" name="Oval 13"/>
          <p:cNvSpPr>
            <a:spLocks noChangeArrowheads="1"/>
          </p:cNvSpPr>
          <p:nvPr/>
        </p:nvSpPr>
        <p:spPr bwMode="auto">
          <a:xfrm>
            <a:off x="2325688" y="3687763"/>
            <a:ext cx="1152525" cy="576262"/>
          </a:xfrm>
          <a:prstGeom prst="ellipse">
            <a:avLst/>
          </a:prstGeom>
          <a:solidFill>
            <a:srgbClr val="FF00FF">
              <a:alpha val="1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61870" name="Text Box 14"/>
          <p:cNvSpPr txBox="1">
            <a:spLocks noChangeArrowheads="1"/>
          </p:cNvSpPr>
          <p:nvPr/>
        </p:nvSpPr>
        <p:spPr bwMode="auto">
          <a:xfrm>
            <a:off x="3390900" y="3587750"/>
            <a:ext cx="700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>
                <a:solidFill>
                  <a:schemeClr val="accent1"/>
                </a:solidFill>
                <a:cs typeface="Tahoma" panose="020B0604030504040204" pitchFamily="34" charset="0"/>
              </a:rPr>
              <a:t>bias</a:t>
            </a:r>
          </a:p>
        </p:txBody>
      </p:sp>
      <p:sp>
        <p:nvSpPr>
          <p:cNvPr id="761871" name="Text Box 15"/>
          <p:cNvSpPr txBox="1">
            <a:spLocks noChangeArrowheads="1"/>
          </p:cNvSpPr>
          <p:nvPr/>
        </p:nvSpPr>
        <p:spPr bwMode="auto">
          <a:xfrm>
            <a:off x="7693025" y="2390775"/>
            <a:ext cx="88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33CC"/>
                </a:solidFill>
                <a:cs typeface="Tahoma" panose="020B0604030504040204" pitchFamily="34" charset="0"/>
              </a:rPr>
              <a:t>2</a:t>
            </a:r>
            <a:r>
              <a:rPr lang="en-US" altLang="en-US" baseline="40000">
                <a:solidFill>
                  <a:srgbClr val="0033CC"/>
                </a:solidFill>
                <a:cs typeface="Tahoma" panose="020B0604030504040204" pitchFamily="34" charset="0"/>
              </a:rPr>
              <a:t>k</a:t>
            </a:r>
            <a:r>
              <a:rPr lang="en-US" altLang="en-US">
                <a:solidFill>
                  <a:srgbClr val="0033CC"/>
                </a:solidFill>
                <a:cs typeface="Tahoma" panose="020B0604030504040204" pitchFamily="34" charset="0"/>
              </a:rPr>
              <a:t>–1</a:t>
            </a:r>
          </a:p>
        </p:txBody>
      </p:sp>
      <p:sp>
        <p:nvSpPr>
          <p:cNvPr id="761872" name="Text Box 16"/>
          <p:cNvSpPr txBox="1">
            <a:spLocks noChangeArrowheads="1"/>
          </p:cNvSpPr>
          <p:nvPr/>
        </p:nvSpPr>
        <p:spPr bwMode="auto">
          <a:xfrm>
            <a:off x="6889750" y="2390775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chemeClr val="accent1"/>
                </a:solidFill>
                <a:cs typeface="Tahoma" panose="020B0604030504040204" pitchFamily="34" charset="0"/>
              </a:rPr>
              <a:t>?</a:t>
            </a:r>
          </a:p>
        </p:txBody>
      </p:sp>
      <p:sp>
        <p:nvSpPr>
          <p:cNvPr id="761873" name="Text Box 17"/>
          <p:cNvSpPr txBox="1">
            <a:spLocks noChangeArrowheads="1"/>
          </p:cNvSpPr>
          <p:nvPr/>
        </p:nvSpPr>
        <p:spPr bwMode="auto">
          <a:xfrm>
            <a:off x="7645400" y="240665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chemeClr val="accent1"/>
                </a:solidFill>
                <a:cs typeface="Tahoma" panose="020B0604030504040204" pitchFamily="34" charset="0"/>
              </a:rPr>
              <a:t>?</a:t>
            </a:r>
          </a:p>
        </p:txBody>
      </p:sp>
      <p:sp>
        <p:nvSpPr>
          <p:cNvPr id="761874" name="Text Box 18"/>
          <p:cNvSpPr txBox="1">
            <a:spLocks noChangeArrowheads="1"/>
          </p:cNvSpPr>
          <p:nvPr/>
        </p:nvSpPr>
        <p:spPr bwMode="auto">
          <a:xfrm>
            <a:off x="6894513" y="2405063"/>
            <a:ext cx="374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33CC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761875" name="Text Box 19"/>
          <p:cNvSpPr txBox="1">
            <a:spLocks noChangeArrowheads="1"/>
          </p:cNvSpPr>
          <p:nvPr/>
        </p:nvSpPr>
        <p:spPr bwMode="auto">
          <a:xfrm>
            <a:off x="1452563" y="4494213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chemeClr val="accent1"/>
                </a:solidFill>
                <a:cs typeface="Tahoma" panose="020B0604030504040204" pitchFamily="34" charset="0"/>
              </a:rPr>
              <a:t>?</a:t>
            </a:r>
          </a:p>
        </p:txBody>
      </p:sp>
      <p:sp>
        <p:nvSpPr>
          <p:cNvPr id="761876" name="Text Box 20"/>
          <p:cNvSpPr txBox="1">
            <a:spLocks noChangeArrowheads="1"/>
          </p:cNvSpPr>
          <p:nvPr/>
        </p:nvSpPr>
        <p:spPr bwMode="auto">
          <a:xfrm>
            <a:off x="2820988" y="4479925"/>
            <a:ext cx="382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chemeClr val="accent1"/>
                </a:solidFill>
                <a:cs typeface="Tahoma" panose="020B0604030504040204" pitchFamily="34" charset="0"/>
              </a:rPr>
              <a:t>?</a:t>
            </a:r>
          </a:p>
        </p:txBody>
      </p:sp>
      <p:sp>
        <p:nvSpPr>
          <p:cNvPr id="761877" name="Text Box 21"/>
          <p:cNvSpPr txBox="1">
            <a:spLocks noChangeArrowheads="1"/>
          </p:cNvSpPr>
          <p:nvPr/>
        </p:nvSpPr>
        <p:spPr bwMode="auto">
          <a:xfrm>
            <a:off x="1103313" y="4508500"/>
            <a:ext cx="84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33CC"/>
                </a:solidFill>
                <a:cs typeface="Tahoma" panose="020B0604030504040204" pitchFamily="34" charset="0"/>
              </a:rPr>
              <a:t>–127</a:t>
            </a:r>
          </a:p>
        </p:txBody>
      </p:sp>
      <p:sp>
        <p:nvSpPr>
          <p:cNvPr id="761878" name="Text Box 22"/>
          <p:cNvSpPr txBox="1">
            <a:spLocks noChangeArrowheads="1"/>
          </p:cNvSpPr>
          <p:nvPr/>
        </p:nvSpPr>
        <p:spPr bwMode="auto">
          <a:xfrm>
            <a:off x="2771775" y="4508500"/>
            <a:ext cx="68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33CC"/>
                </a:solidFill>
                <a:cs typeface="Tahoma" panose="020B0604030504040204" pitchFamily="34" charset="0"/>
              </a:rPr>
              <a:t>128</a:t>
            </a:r>
          </a:p>
        </p:txBody>
      </p:sp>
      <p:sp>
        <p:nvSpPr>
          <p:cNvPr id="761879" name="Line 23"/>
          <p:cNvSpPr>
            <a:spLocks noChangeShapeType="1"/>
          </p:cNvSpPr>
          <p:nvPr/>
        </p:nvSpPr>
        <p:spPr bwMode="auto">
          <a:xfrm>
            <a:off x="3851275" y="5013325"/>
            <a:ext cx="5184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761880" name="Line 24"/>
          <p:cNvSpPr>
            <a:spLocks noChangeShapeType="1"/>
          </p:cNvSpPr>
          <p:nvPr/>
        </p:nvSpPr>
        <p:spPr bwMode="auto">
          <a:xfrm>
            <a:off x="6227763" y="48990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761881" name="Line 25"/>
          <p:cNvSpPr>
            <a:spLocks noChangeShapeType="1"/>
          </p:cNvSpPr>
          <p:nvPr/>
        </p:nvSpPr>
        <p:spPr bwMode="auto">
          <a:xfrm>
            <a:off x="7366000" y="4897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761882" name="Line 26"/>
          <p:cNvSpPr>
            <a:spLocks noChangeShapeType="1"/>
          </p:cNvSpPr>
          <p:nvPr/>
        </p:nvSpPr>
        <p:spPr bwMode="auto">
          <a:xfrm>
            <a:off x="8532813" y="4897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761883" name="Line 27"/>
          <p:cNvSpPr>
            <a:spLocks noChangeShapeType="1"/>
          </p:cNvSpPr>
          <p:nvPr/>
        </p:nvSpPr>
        <p:spPr bwMode="auto">
          <a:xfrm>
            <a:off x="5076825" y="4897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761884" name="Text Box 28"/>
          <p:cNvSpPr txBox="1">
            <a:spLocks noChangeArrowheads="1"/>
          </p:cNvSpPr>
          <p:nvPr/>
        </p:nvSpPr>
        <p:spPr bwMode="auto">
          <a:xfrm>
            <a:off x="6151563" y="5080000"/>
            <a:ext cx="138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0033CC"/>
                </a:solidFill>
                <a:cs typeface="Tahoma" panose="020B0604030504040204" pitchFamily="34" charset="0"/>
              </a:rPr>
              <a:t>0</a:t>
            </a:r>
          </a:p>
        </p:txBody>
      </p:sp>
      <p:sp>
        <p:nvSpPr>
          <p:cNvPr id="761885" name="Text Box 29"/>
          <p:cNvSpPr txBox="1">
            <a:spLocks noChangeArrowheads="1"/>
          </p:cNvSpPr>
          <p:nvPr/>
        </p:nvSpPr>
        <p:spPr bwMode="auto">
          <a:xfrm>
            <a:off x="8316913" y="5070475"/>
            <a:ext cx="414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0033CC"/>
                </a:solidFill>
                <a:cs typeface="Tahoma" panose="020B0604030504040204" pitchFamily="34" charset="0"/>
              </a:rPr>
              <a:t>255</a:t>
            </a:r>
          </a:p>
        </p:txBody>
      </p:sp>
      <p:sp>
        <p:nvSpPr>
          <p:cNvPr id="761886" name="Text Box 30"/>
          <p:cNvSpPr txBox="1">
            <a:spLocks noChangeArrowheads="1"/>
          </p:cNvSpPr>
          <p:nvPr/>
        </p:nvSpPr>
        <p:spPr bwMode="auto">
          <a:xfrm>
            <a:off x="4802188" y="5084763"/>
            <a:ext cx="552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0033CC"/>
                </a:solidFill>
                <a:cs typeface="Tahoma" panose="020B0604030504040204" pitchFamily="34" charset="0"/>
              </a:rPr>
              <a:t>–127</a:t>
            </a:r>
          </a:p>
        </p:txBody>
      </p:sp>
      <p:sp>
        <p:nvSpPr>
          <p:cNvPr id="761887" name="Text Box 31"/>
          <p:cNvSpPr txBox="1">
            <a:spLocks noChangeArrowheads="1"/>
          </p:cNvSpPr>
          <p:nvPr/>
        </p:nvSpPr>
        <p:spPr bwMode="auto">
          <a:xfrm>
            <a:off x="7150100" y="5068888"/>
            <a:ext cx="414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0033CC"/>
                </a:solidFill>
                <a:cs typeface="Tahoma" panose="020B0604030504040204" pitchFamily="34" charset="0"/>
              </a:rPr>
              <a:t>128</a:t>
            </a:r>
          </a:p>
        </p:txBody>
      </p:sp>
      <p:sp>
        <p:nvSpPr>
          <p:cNvPr id="761888" name="Rectangle 32"/>
          <p:cNvSpPr>
            <a:spLocks noChangeArrowheads="1"/>
          </p:cNvSpPr>
          <p:nvPr/>
        </p:nvSpPr>
        <p:spPr bwMode="auto">
          <a:xfrm>
            <a:off x="6227763" y="4826000"/>
            <a:ext cx="2305050" cy="144463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96296E-6 L -0.12604 -0.00209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761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0" y="-1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59" grpId="0" build="p"/>
      <p:bldP spid="761863" grpId="0"/>
      <p:bldP spid="761867" grpId="0"/>
      <p:bldP spid="761868" grpId="0" animBg="1"/>
      <p:bldP spid="761869" grpId="0" animBg="1"/>
      <p:bldP spid="761869" grpId="1" animBg="1"/>
      <p:bldP spid="761870" grpId="0"/>
      <p:bldP spid="761870" grpId="1"/>
      <p:bldP spid="761872" grpId="0"/>
      <p:bldP spid="761872" grpId="1"/>
      <p:bldP spid="761873" grpId="0"/>
      <p:bldP spid="761873" grpId="1"/>
      <p:bldP spid="761874" grpId="0"/>
      <p:bldP spid="761875" grpId="0"/>
      <p:bldP spid="761875" grpId="1"/>
      <p:bldP spid="761876" grpId="0"/>
      <p:bldP spid="761876" grpId="1"/>
      <p:bldP spid="761877" grpId="0"/>
      <p:bldP spid="761878" grpId="0"/>
      <p:bldP spid="761884" grpId="0"/>
      <p:bldP spid="761885" grpId="0"/>
      <p:bldP spid="761886" grpId="0"/>
      <p:bldP spid="761887" grpId="0"/>
      <p:bldP spid="761888" grpId="0" animBg="1"/>
      <p:bldP spid="76188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Normalization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FP numbers are usually normalized.</a:t>
            </a:r>
          </a:p>
          <a:p>
            <a:pPr lvl="1"/>
            <a:r>
              <a:rPr lang="en-US" altLang="en-US"/>
              <a:t>i.e., exponent is adjusted so that leading bit (MSB) of mantissa is non-zero, i.e., 1.</a:t>
            </a:r>
          </a:p>
          <a:p>
            <a:pPr lvl="1"/>
            <a:r>
              <a:rPr lang="en-US" altLang="en-US"/>
              <a:t>c.f., Scientific notation where numbers are normalized to give a single digit before the decimal point, e.g. 3.123 x 10</a:t>
            </a:r>
            <a:r>
              <a:rPr lang="en-US" altLang="en-US" baseline="30000"/>
              <a:t>3</a:t>
            </a:r>
            <a:r>
              <a:rPr lang="en-US" altLang="en-US"/>
              <a:t>.</a:t>
            </a:r>
          </a:p>
          <a:p>
            <a:r>
              <a:rPr lang="en-US" altLang="en-US"/>
              <a:t>Since the MSB of mantissa is always 1, there is no need to store it!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Floating-Point Examples</a:t>
            </a:r>
          </a:p>
        </p:txBody>
      </p:sp>
      <p:sp>
        <p:nvSpPr>
          <p:cNvPr id="866307" name="Text Box 3"/>
          <p:cNvSpPr txBox="1">
            <a:spLocks noChangeArrowheads="1"/>
          </p:cNvSpPr>
          <p:nvPr/>
        </p:nvSpPr>
        <p:spPr bwMode="auto">
          <a:xfrm>
            <a:off x="139700" y="3141663"/>
            <a:ext cx="25606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33CC"/>
                </a:solidFill>
                <a:cs typeface="Tahoma" panose="020B0604030504040204" pitchFamily="34" charset="0"/>
              </a:rPr>
              <a:t>1.1010001 × 2</a:t>
            </a:r>
            <a:r>
              <a:rPr kumimoji="0" lang="en-US" altLang="en-US" sz="2400" baseline="40000">
                <a:solidFill>
                  <a:srgbClr val="0033CC"/>
                </a:solidFill>
                <a:cs typeface="Tahoma" panose="020B0604030504040204" pitchFamily="34" charset="0"/>
              </a:rPr>
              <a:t>10100</a:t>
            </a:r>
            <a:endParaRPr kumimoji="0" lang="en-US" altLang="en-US" sz="2400">
              <a:solidFill>
                <a:srgbClr val="0033CC"/>
              </a:solidFill>
              <a:cs typeface="Tahoma" panose="020B0604030504040204" pitchFamily="34" charset="0"/>
            </a:endParaRPr>
          </a:p>
        </p:txBody>
      </p:sp>
      <p:sp>
        <p:nvSpPr>
          <p:cNvPr id="866308" name="Line 4"/>
          <p:cNvSpPr>
            <a:spLocks noChangeShapeType="1"/>
          </p:cNvSpPr>
          <p:nvPr/>
        </p:nvSpPr>
        <p:spPr bwMode="auto">
          <a:xfrm>
            <a:off x="2714625" y="2982913"/>
            <a:ext cx="460375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6309" name="Text Box 5"/>
          <p:cNvSpPr txBox="1">
            <a:spLocks noChangeArrowheads="1"/>
          </p:cNvSpPr>
          <p:nvPr/>
        </p:nvSpPr>
        <p:spPr bwMode="auto">
          <a:xfrm>
            <a:off x="3405188" y="2406650"/>
            <a:ext cx="523081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cs typeface="Tahoma" panose="020B0604030504040204" pitchFamily="34" charset="0"/>
              </a:rPr>
              <a:t>Positive </a:t>
            </a:r>
            <a:r>
              <a:rPr kumimoji="0" lang="en-US" altLang="en-US" sz="2000">
                <a:cs typeface="Tahoma" panose="020B0604030504040204" pitchFamily="34" charset="0"/>
                <a:sym typeface="Wingdings" panose="05000000000000000000" pitchFamily="2" charset="2"/>
              </a:rPr>
              <a:t> sign bit = 0</a:t>
            </a:r>
            <a:endParaRPr kumimoji="0" lang="en-US" altLang="en-US" sz="200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cs typeface="Tahoma" panose="020B0604030504040204" pitchFamily="34" charset="0"/>
              </a:rPr>
              <a:t>E’ = E + 127 = 10100 + 1111111 = 10010011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cs typeface="Tahoma" panose="020B0604030504040204" pitchFamily="34" charset="0"/>
              </a:rPr>
              <a:t>Mantissa = 1010001 0000000000000000</a:t>
            </a:r>
          </a:p>
        </p:txBody>
      </p:sp>
      <p:sp>
        <p:nvSpPr>
          <p:cNvPr id="866310" name="AutoShape 6"/>
          <p:cNvSpPr>
            <a:spLocks/>
          </p:cNvSpPr>
          <p:nvPr/>
        </p:nvSpPr>
        <p:spPr bwMode="auto">
          <a:xfrm>
            <a:off x="3259138" y="2406650"/>
            <a:ext cx="73025" cy="1152525"/>
          </a:xfrm>
          <a:prstGeom prst="lef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66311" name="Text Box 7"/>
          <p:cNvSpPr txBox="1">
            <a:spLocks noChangeArrowheads="1"/>
          </p:cNvSpPr>
          <p:nvPr/>
        </p:nvSpPr>
        <p:spPr bwMode="auto">
          <a:xfrm>
            <a:off x="3405188" y="3198813"/>
            <a:ext cx="5688012" cy="3746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0 10010011 10100010000000000000000</a:t>
            </a:r>
          </a:p>
        </p:txBody>
      </p:sp>
      <p:sp>
        <p:nvSpPr>
          <p:cNvPr id="866312" name="Text Box 8"/>
          <p:cNvSpPr txBox="1">
            <a:spLocks noChangeArrowheads="1"/>
          </p:cNvSpPr>
          <p:nvPr/>
        </p:nvSpPr>
        <p:spPr bwMode="auto">
          <a:xfrm>
            <a:off x="252413" y="2411413"/>
            <a:ext cx="2374900" cy="3698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1717698.56</a:t>
            </a:r>
          </a:p>
        </p:txBody>
      </p:sp>
      <p:sp>
        <p:nvSpPr>
          <p:cNvPr id="866314" name="Line 10"/>
          <p:cNvSpPr>
            <a:spLocks noChangeShapeType="1"/>
          </p:cNvSpPr>
          <p:nvPr/>
        </p:nvSpPr>
        <p:spPr bwMode="auto">
          <a:xfrm>
            <a:off x="2743200" y="4581525"/>
            <a:ext cx="460375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6315" name="Text Box 11"/>
          <p:cNvSpPr txBox="1">
            <a:spLocks noChangeArrowheads="1"/>
          </p:cNvSpPr>
          <p:nvPr/>
        </p:nvSpPr>
        <p:spPr bwMode="auto">
          <a:xfrm>
            <a:off x="3406775" y="4005263"/>
            <a:ext cx="5230813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cs typeface="Tahoma" panose="020B0604030504040204" pitchFamily="34" charset="0"/>
              </a:rPr>
              <a:t>Negative </a:t>
            </a:r>
            <a:r>
              <a:rPr kumimoji="0" lang="en-US" altLang="en-US" sz="2000">
                <a:cs typeface="Tahoma" panose="020B0604030504040204" pitchFamily="34" charset="0"/>
                <a:sym typeface="Wingdings" panose="05000000000000000000" pitchFamily="2" charset="2"/>
              </a:rPr>
              <a:t> sign bit = 1</a:t>
            </a:r>
            <a:endParaRPr kumimoji="0" lang="en-US" altLang="en-US" sz="200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cs typeface="Tahoma" panose="020B0604030504040204" pitchFamily="34" charset="0"/>
              </a:rPr>
              <a:t>E’ = E + 127 = 10100 + 1111111 = 10010011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cs typeface="Tahoma" panose="020B0604030504040204" pitchFamily="34" charset="0"/>
              </a:rPr>
              <a:t>Mantissa = 1010001 0000000000000000</a:t>
            </a:r>
          </a:p>
        </p:txBody>
      </p:sp>
      <p:sp>
        <p:nvSpPr>
          <p:cNvPr id="866316" name="AutoShape 12"/>
          <p:cNvSpPr>
            <a:spLocks/>
          </p:cNvSpPr>
          <p:nvPr/>
        </p:nvSpPr>
        <p:spPr bwMode="auto">
          <a:xfrm>
            <a:off x="3260725" y="4005263"/>
            <a:ext cx="73025" cy="1152525"/>
          </a:xfrm>
          <a:prstGeom prst="lef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66317" name="Text Box 13"/>
          <p:cNvSpPr txBox="1">
            <a:spLocks noChangeArrowheads="1"/>
          </p:cNvSpPr>
          <p:nvPr/>
        </p:nvSpPr>
        <p:spPr bwMode="auto">
          <a:xfrm>
            <a:off x="3406775" y="4797425"/>
            <a:ext cx="5688013" cy="3746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1 10010011 10100010000000000000000</a:t>
            </a:r>
          </a:p>
        </p:txBody>
      </p:sp>
      <p:sp>
        <p:nvSpPr>
          <p:cNvPr id="866320" name="Line 16"/>
          <p:cNvSpPr>
            <a:spLocks noChangeShapeType="1"/>
          </p:cNvSpPr>
          <p:nvPr/>
        </p:nvSpPr>
        <p:spPr bwMode="auto">
          <a:xfrm>
            <a:off x="2743200" y="6151563"/>
            <a:ext cx="460375" cy="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6321" name="Text Box 17"/>
          <p:cNvSpPr txBox="1">
            <a:spLocks noChangeArrowheads="1"/>
          </p:cNvSpPr>
          <p:nvPr/>
        </p:nvSpPr>
        <p:spPr bwMode="auto">
          <a:xfrm>
            <a:off x="3406775" y="5575300"/>
            <a:ext cx="53689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cs typeface="Tahoma" panose="020B0604030504040204" pitchFamily="34" charset="0"/>
              </a:rPr>
              <a:t>Positive </a:t>
            </a:r>
            <a:r>
              <a:rPr kumimoji="0" lang="en-US" altLang="en-US" sz="2000">
                <a:cs typeface="Tahoma" panose="020B0604030504040204" pitchFamily="34" charset="0"/>
                <a:sym typeface="Wingdings" panose="05000000000000000000" pitchFamily="2" charset="2"/>
              </a:rPr>
              <a:t> sign bit = 0</a:t>
            </a:r>
            <a:endParaRPr kumimoji="0" lang="en-US" altLang="en-US" sz="2000"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cs typeface="Tahoma" panose="020B0604030504040204" pitchFamily="34" charset="0"/>
              </a:rPr>
              <a:t>E’ = E + 127 = –10100 + 1111111 = 01101011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cs typeface="Tahoma" panose="020B0604030504040204" pitchFamily="34" charset="0"/>
              </a:rPr>
              <a:t>Mantissa = 1010001 0000000000000000</a:t>
            </a:r>
          </a:p>
        </p:txBody>
      </p:sp>
      <p:sp>
        <p:nvSpPr>
          <p:cNvPr id="866322" name="AutoShape 18"/>
          <p:cNvSpPr>
            <a:spLocks/>
          </p:cNvSpPr>
          <p:nvPr/>
        </p:nvSpPr>
        <p:spPr bwMode="auto">
          <a:xfrm>
            <a:off x="3260725" y="5575300"/>
            <a:ext cx="73025" cy="1152525"/>
          </a:xfrm>
          <a:prstGeom prst="lef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66323" name="Text Box 19"/>
          <p:cNvSpPr txBox="1">
            <a:spLocks noChangeArrowheads="1"/>
          </p:cNvSpPr>
          <p:nvPr/>
        </p:nvSpPr>
        <p:spPr bwMode="auto">
          <a:xfrm>
            <a:off x="3406775" y="6367463"/>
            <a:ext cx="5688013" cy="3746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cs typeface="Tahoma" panose="020B0604030504040204" pitchFamily="34" charset="0"/>
              </a:rPr>
              <a:t>0 01101011 10100010000000000000000</a:t>
            </a:r>
          </a:p>
        </p:txBody>
      </p:sp>
      <p:sp>
        <p:nvSpPr>
          <p:cNvPr id="866325" name="Rectangle 21"/>
          <p:cNvSpPr>
            <a:spLocks noChangeArrowheads="1"/>
          </p:cNvSpPr>
          <p:nvPr/>
        </p:nvSpPr>
        <p:spPr bwMode="auto">
          <a:xfrm>
            <a:off x="468313" y="1517650"/>
            <a:ext cx="457200" cy="6477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66326" name="Rectangle 22"/>
          <p:cNvSpPr>
            <a:spLocks noChangeArrowheads="1"/>
          </p:cNvSpPr>
          <p:nvPr/>
        </p:nvSpPr>
        <p:spPr bwMode="auto">
          <a:xfrm>
            <a:off x="925513" y="1517650"/>
            <a:ext cx="1371600" cy="6477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66327" name="Text Box 23"/>
          <p:cNvSpPr txBox="1">
            <a:spLocks noChangeArrowheads="1"/>
          </p:cNvSpPr>
          <p:nvPr/>
        </p:nvSpPr>
        <p:spPr bwMode="auto">
          <a:xfrm rot="-5400000">
            <a:off x="313531" y="1639094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Sign</a:t>
            </a:r>
          </a:p>
        </p:txBody>
      </p:sp>
      <p:sp>
        <p:nvSpPr>
          <p:cNvPr id="866328" name="Text Box 24"/>
          <p:cNvSpPr txBox="1">
            <a:spLocks noChangeArrowheads="1"/>
          </p:cNvSpPr>
          <p:nvPr/>
        </p:nvSpPr>
        <p:spPr bwMode="auto">
          <a:xfrm>
            <a:off x="938213" y="1484313"/>
            <a:ext cx="1343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Biased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Exponent</a:t>
            </a:r>
          </a:p>
        </p:txBody>
      </p:sp>
      <p:sp>
        <p:nvSpPr>
          <p:cNvPr id="866329" name="Rectangle 25"/>
          <p:cNvSpPr>
            <a:spLocks noChangeArrowheads="1"/>
          </p:cNvSpPr>
          <p:nvPr/>
        </p:nvSpPr>
        <p:spPr bwMode="auto">
          <a:xfrm>
            <a:off x="2297113" y="1517650"/>
            <a:ext cx="6477000" cy="6477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66330" name="Text Box 26"/>
          <p:cNvSpPr txBox="1">
            <a:spLocks noChangeArrowheads="1"/>
          </p:cNvSpPr>
          <p:nvPr/>
        </p:nvSpPr>
        <p:spPr bwMode="auto">
          <a:xfrm>
            <a:off x="3746500" y="1617663"/>
            <a:ext cx="3416300" cy="457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Significand (Mantissa)</a:t>
            </a:r>
          </a:p>
        </p:txBody>
      </p:sp>
      <p:sp>
        <p:nvSpPr>
          <p:cNvPr id="866331" name="Line 27"/>
          <p:cNvSpPr>
            <a:spLocks noChangeShapeType="1"/>
          </p:cNvSpPr>
          <p:nvPr/>
        </p:nvSpPr>
        <p:spPr bwMode="auto">
          <a:xfrm flipV="1">
            <a:off x="8777288" y="1285875"/>
            <a:ext cx="0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866332" name="Line 28"/>
          <p:cNvSpPr>
            <a:spLocks noChangeShapeType="1"/>
          </p:cNvSpPr>
          <p:nvPr/>
        </p:nvSpPr>
        <p:spPr bwMode="auto">
          <a:xfrm flipV="1">
            <a:off x="2297113" y="1285875"/>
            <a:ext cx="0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866333" name="Line 29"/>
          <p:cNvSpPr>
            <a:spLocks noChangeShapeType="1"/>
          </p:cNvSpPr>
          <p:nvPr/>
        </p:nvSpPr>
        <p:spPr bwMode="auto">
          <a:xfrm flipV="1">
            <a:off x="928688" y="1285875"/>
            <a:ext cx="0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866334" name="Text Box 30"/>
          <p:cNvSpPr txBox="1">
            <a:spLocks noChangeArrowheads="1"/>
          </p:cNvSpPr>
          <p:nvPr/>
        </p:nvSpPr>
        <p:spPr bwMode="auto">
          <a:xfrm>
            <a:off x="5156200" y="1154113"/>
            <a:ext cx="682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23 bits</a:t>
            </a:r>
          </a:p>
        </p:txBody>
      </p:sp>
      <p:sp>
        <p:nvSpPr>
          <p:cNvPr id="866335" name="Text Box 31"/>
          <p:cNvSpPr txBox="1">
            <a:spLocks noChangeArrowheads="1"/>
          </p:cNvSpPr>
          <p:nvPr/>
        </p:nvSpPr>
        <p:spPr bwMode="auto">
          <a:xfrm>
            <a:off x="1323975" y="1169988"/>
            <a:ext cx="555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8 bits</a:t>
            </a:r>
          </a:p>
        </p:txBody>
      </p:sp>
      <p:sp>
        <p:nvSpPr>
          <p:cNvPr id="866336" name="Line 32"/>
          <p:cNvSpPr>
            <a:spLocks noChangeShapeType="1"/>
          </p:cNvSpPr>
          <p:nvPr/>
        </p:nvSpPr>
        <p:spPr bwMode="auto">
          <a:xfrm>
            <a:off x="5940425" y="1336675"/>
            <a:ext cx="2808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866337" name="Line 33"/>
          <p:cNvSpPr>
            <a:spLocks noChangeShapeType="1"/>
          </p:cNvSpPr>
          <p:nvPr/>
        </p:nvSpPr>
        <p:spPr bwMode="auto">
          <a:xfrm rot="10800000">
            <a:off x="2297113" y="1341438"/>
            <a:ext cx="2808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866338" name="Line 34"/>
          <p:cNvSpPr>
            <a:spLocks noChangeShapeType="1"/>
          </p:cNvSpPr>
          <p:nvPr/>
        </p:nvSpPr>
        <p:spPr bwMode="auto">
          <a:xfrm rot="10800000" flipH="1">
            <a:off x="1908175" y="1341438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866339" name="Line 35"/>
          <p:cNvSpPr>
            <a:spLocks noChangeShapeType="1"/>
          </p:cNvSpPr>
          <p:nvPr/>
        </p:nvSpPr>
        <p:spPr bwMode="auto">
          <a:xfrm rot="10800000">
            <a:off x="928688" y="1341438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23850" y="2781300"/>
            <a:ext cx="2079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33CC"/>
                </a:solidFill>
                <a:cs typeface="Tahoma" panose="020B0604030504040204" pitchFamily="34" charset="0"/>
              </a:rPr>
              <a:t>1.638125 × 2</a:t>
            </a:r>
            <a:r>
              <a:rPr kumimoji="0" lang="en-US" altLang="en-US" sz="2400" baseline="30000">
                <a:solidFill>
                  <a:srgbClr val="0033CC"/>
                </a:solidFill>
                <a:cs typeface="Tahoma" panose="020B0604030504040204" pitchFamily="34" charset="0"/>
              </a:rPr>
              <a:t>20</a:t>
            </a: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107950" y="4792663"/>
            <a:ext cx="2697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33CC"/>
                </a:solidFill>
                <a:cs typeface="Tahoma" panose="020B0604030504040204" pitchFamily="34" charset="0"/>
              </a:rPr>
              <a:t>-1.1010001 × 2</a:t>
            </a:r>
            <a:r>
              <a:rPr kumimoji="0" lang="en-US" altLang="en-US" sz="2400" baseline="40000">
                <a:solidFill>
                  <a:srgbClr val="0033CC"/>
                </a:solidFill>
                <a:cs typeface="Tahoma" panose="020B0604030504040204" pitchFamily="34" charset="0"/>
              </a:rPr>
              <a:t>10100</a:t>
            </a:r>
            <a:endParaRPr kumimoji="0" lang="en-US" altLang="en-US" sz="2400">
              <a:solidFill>
                <a:srgbClr val="0033CC"/>
              </a:solidFill>
              <a:cs typeface="Tahoma" panose="020B0604030504040204" pitchFamily="34" charset="0"/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220663" y="4062413"/>
            <a:ext cx="2374900" cy="3698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-1717698.56</a:t>
            </a: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292100" y="4432300"/>
            <a:ext cx="2192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33CC"/>
                </a:solidFill>
                <a:cs typeface="Tahoma" panose="020B0604030504040204" pitchFamily="34" charset="0"/>
              </a:rPr>
              <a:t>-1.638125 × 2</a:t>
            </a:r>
            <a:r>
              <a:rPr kumimoji="0" lang="en-US" altLang="en-US" sz="2400" baseline="30000">
                <a:solidFill>
                  <a:srgbClr val="0033CC"/>
                </a:solidFill>
                <a:cs typeface="Tahoma" panose="020B0604030504040204" pitchFamily="34" charset="0"/>
              </a:rPr>
              <a:t>20</a:t>
            </a:r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107950" y="6318250"/>
            <a:ext cx="2697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33CC"/>
                </a:solidFill>
                <a:cs typeface="Tahoma" panose="020B0604030504040204" pitchFamily="34" charset="0"/>
              </a:rPr>
              <a:t>1.1010001 × 2</a:t>
            </a:r>
            <a:r>
              <a:rPr kumimoji="0" lang="en-US" altLang="en-US" sz="2400" baseline="30000">
                <a:solidFill>
                  <a:srgbClr val="0033CC"/>
                </a:solidFill>
                <a:cs typeface="Tahoma" panose="020B0604030504040204" pitchFamily="34" charset="0"/>
              </a:rPr>
              <a:t>-</a:t>
            </a:r>
            <a:r>
              <a:rPr kumimoji="0" lang="en-US" altLang="en-US" sz="2400" baseline="40000">
                <a:solidFill>
                  <a:srgbClr val="0033CC"/>
                </a:solidFill>
                <a:cs typeface="Tahoma" panose="020B0604030504040204" pitchFamily="34" charset="0"/>
              </a:rPr>
              <a:t>10100</a:t>
            </a:r>
            <a:endParaRPr kumimoji="0" lang="en-US" altLang="en-US" sz="2400">
              <a:solidFill>
                <a:srgbClr val="0033CC"/>
              </a:solidFill>
              <a:cs typeface="Tahoma" panose="020B0604030504040204" pitchFamily="34" charset="0"/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220663" y="5589588"/>
            <a:ext cx="2374900" cy="3683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292100" y="5957888"/>
            <a:ext cx="2192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33CC"/>
                </a:solidFill>
                <a:cs typeface="Tahoma" panose="020B0604030504040204" pitchFamily="34" charset="0"/>
              </a:rPr>
              <a:t>1.638125 × 2</a:t>
            </a:r>
            <a:r>
              <a:rPr kumimoji="0" lang="en-US" altLang="en-US" sz="2400" baseline="30000">
                <a:solidFill>
                  <a:srgbClr val="0033CC"/>
                </a:solidFill>
                <a:cs typeface="Tahoma" panose="020B0604030504040204" pitchFamily="34" charset="0"/>
              </a:rPr>
              <a:t>-20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07" grpId="0"/>
      <p:bldP spid="866310" grpId="0" animBg="1"/>
      <p:bldP spid="866311" grpId="0" animBg="1"/>
      <p:bldP spid="866312" grpId="0" animBg="1"/>
      <p:bldP spid="866316" grpId="0" animBg="1"/>
      <p:bldP spid="866317" grpId="0" animBg="1"/>
      <p:bldP spid="866322" grpId="0" animBg="1"/>
      <p:bldP spid="866323" grpId="0" animBg="1"/>
      <p:bldP spid="866325" grpId="0" animBg="1"/>
      <p:bldP spid="866326" grpId="0" animBg="1"/>
      <p:bldP spid="866327" grpId="0"/>
      <p:bldP spid="866328" grpId="0"/>
      <p:bldP spid="866329" grpId="0" animBg="1"/>
      <p:bldP spid="866330" grpId="0" animBg="1"/>
      <p:bldP spid="866334" grpId="0"/>
      <p:bldP spid="866335" grpId="0"/>
      <p:bldP spid="37" grpId="0"/>
      <p:bldP spid="38" grpId="0"/>
      <p:bldP spid="39" grpId="0" animBg="1"/>
      <p:bldP spid="40" grpId="0"/>
      <p:bldP spid="41" grpId="0"/>
      <p:bldP spid="42" grpId="0" animBg="1"/>
      <p:bldP spid="43" grpId="0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25376</TotalTime>
  <Words>1063</Words>
  <Application>Microsoft Office PowerPoint</Application>
  <PresentationFormat>On-screen Show (4:3)</PresentationFormat>
  <Paragraphs>213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Times New Roman</vt:lpstr>
      <vt:lpstr>Arial</vt:lpstr>
      <vt:lpstr>Arial Black</vt:lpstr>
      <vt:lpstr>Tahoma</vt:lpstr>
      <vt:lpstr>Wingdings</vt:lpstr>
      <vt:lpstr>Symbol</vt:lpstr>
      <vt:lpstr>ajp2</vt:lpstr>
      <vt:lpstr>PowerPoint Presentation</vt:lpstr>
      <vt:lpstr>Adminstrivia</vt:lpstr>
      <vt:lpstr>Chapter 10. Computer Arithmetic (Cont.)</vt:lpstr>
      <vt:lpstr>Outline</vt:lpstr>
      <vt:lpstr>Real Numbers</vt:lpstr>
      <vt:lpstr>Floating-Point Representation</vt:lpstr>
      <vt:lpstr>Floating-Point Representation Biased Exponent</vt:lpstr>
      <vt:lpstr>Normalization</vt:lpstr>
      <vt:lpstr>Floating-Point Examples</vt:lpstr>
      <vt:lpstr>FP Ranges (32-bit)</vt:lpstr>
      <vt:lpstr>Expressible Numbers (32-bit)</vt:lpstr>
      <vt:lpstr>Density of Floating Point Numbers</vt:lpstr>
      <vt:lpstr>IEEE 754</vt:lpstr>
      <vt:lpstr>IEEE 754 - Binary32/64/128 Formats</vt:lpstr>
      <vt:lpstr>IEEE 754 - Binary32/64/128 Interpretations</vt:lpstr>
      <vt:lpstr>IEEE 754 - Binary32/64/128 Parameters</vt:lpstr>
      <vt:lpstr>IEEE 754 - NaNs </vt:lpstr>
      <vt:lpstr>IEEE 754 - Quiet NaN</vt:lpstr>
      <vt:lpstr>IEEE 754 - Effect of Subnormal Numbers</vt:lpstr>
      <vt:lpstr>FP Arithmetic +/-</vt:lpstr>
      <vt:lpstr>FP Addition &amp; Subtraction Flowchart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899</cp:revision>
  <dcterms:created xsi:type="dcterms:W3CDTF">1998-10-18T09:28:37Z</dcterms:created>
  <dcterms:modified xsi:type="dcterms:W3CDTF">2017-04-18T16:04:41Z</dcterms:modified>
</cp:coreProperties>
</file>