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828" r:id="rId2"/>
    <p:sldId id="826" r:id="rId3"/>
    <p:sldId id="733" r:id="rId4"/>
    <p:sldId id="734" r:id="rId5"/>
    <p:sldId id="735" r:id="rId6"/>
    <p:sldId id="736" r:id="rId7"/>
    <p:sldId id="737" r:id="rId8"/>
    <p:sldId id="738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7"/>
    <p:sldId id="747" r:id="rId18"/>
    <p:sldId id="749" r:id="rId19"/>
    <p:sldId id="750" r:id="rId20"/>
    <p:sldId id="827" r:id="rId21"/>
    <p:sldId id="752" r:id="rId22"/>
    <p:sldId id="753" r:id="rId23"/>
    <p:sldId id="754" r:id="rId24"/>
    <p:sldId id="755" r:id="rId25"/>
    <p:sldId id="756" r:id="rId26"/>
    <p:sldId id="757" r:id="rId27"/>
    <p:sldId id="758" r:id="rId28"/>
    <p:sldId id="820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7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4.xml"/><Relationship Id="rId2" Type="http://schemas.openxmlformats.org/officeDocument/2006/relationships/slide" Target="slides/slide5.xml"/><Relationship Id="rId16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2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8A7053-2011-40C3-B542-A0B1B2E29EE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17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17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17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20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20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30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6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10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13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16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5708707E-149E-4AA7-AF33-30C02D5441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19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3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2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38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2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7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2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2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98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hshehata.github.io/courses/zu/cse321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#9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30813"/>
            <a:ext cx="8713788" cy="1582737"/>
          </a:xfrm>
          <a:noFill/>
        </p:spPr>
        <p:txBody>
          <a:bodyPr lIns="90488" tIns="44450" rIns="90488" bIns="44450"/>
          <a:lstStyle/>
          <a:p>
            <a:r>
              <a:rPr lang="en-US" altLang="en-US" sz="2600"/>
              <a:t>Operand described using 2 address fields: A and R.</a:t>
            </a:r>
          </a:p>
          <a:p>
            <a:r>
              <a:rPr lang="en-US" altLang="en-US" sz="2600"/>
              <a:t>One holds base value and the other holds displacement.</a:t>
            </a:r>
          </a:p>
          <a:p>
            <a:r>
              <a:rPr lang="en-US" altLang="en-US" sz="2600">
                <a:solidFill>
                  <a:srgbClr val="0033CC"/>
                </a:solidFill>
              </a:rPr>
              <a:t>EA = A + [R]</a:t>
            </a:r>
          </a:p>
        </p:txBody>
      </p:sp>
      <p:pic>
        <p:nvPicPr>
          <p:cNvPr id="1125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2513"/>
            <a:ext cx="4681537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Relative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Relative Addressing (PC-relative)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 is implicitly defined as the PC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0000"/>
                </a:solidFill>
              </a:rPr>
              <a:t> R=PC 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A is the displacement; a signed number (in 2’s complement representation by default).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Meaning: operand found A locations far from following instruction.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EA = A + [PC]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@(A)</a:t>
            </a:r>
            <a:endParaRPr lang="en-US" altLang="en-US">
              <a:solidFill>
                <a:srgbClr val="000000"/>
              </a:solidFill>
            </a:endParaRP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Ex.: ADD @(-100)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AC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 [AC]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– 100 + [PC] ]</a:t>
            </a:r>
            <a:r>
              <a:rPr lang="en-US" altLang="en-US" b="1">
                <a:solidFill>
                  <a:srgbClr val="000000"/>
                </a:solidFill>
                <a:sym typeface="Wingdings" panose="05000000000000000000" pitchFamily="2" charset="2"/>
              </a:rPr>
              <a:t>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defining target address in (conditional) branch instructions.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Ex.: “BRZ @(+30)” means “PC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 30 + [PC]” if zero flag is true.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Base Register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Base-Register Addressing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Register R holds a base address.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A is a number representing a displacement from the base address.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EA = A + [R]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R(A)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Ex.: ADD R2(50)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AC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 [AC]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[ 50 + [R2] ]</a:t>
            </a:r>
            <a:endParaRPr lang="en-US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 may be explicit or implicit (e.g., segment registers in x86).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With N registers and K-bit displacement A, an instruction can reference one of N areas of 2</a:t>
            </a:r>
            <a:r>
              <a:rPr lang="en-US" altLang="en-US" baseline="30000">
                <a:solidFill>
                  <a:srgbClr val="000000"/>
                </a:solidFill>
              </a:rPr>
              <a:t>K</a:t>
            </a:r>
            <a:r>
              <a:rPr lang="en-US" altLang="en-US">
                <a:solidFill>
                  <a:srgbClr val="000000"/>
                </a:solidFill>
              </a:rPr>
              <a:t> words.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implementing segmentation.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Indexed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Indexed Addressing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A is a memory address.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Register R holds displacement (index register).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EA = A + [R]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A(R)</a:t>
            </a:r>
          </a:p>
          <a:p>
            <a:pPr lvl="1">
              <a:buSzPts val="2400"/>
            </a:pPr>
            <a:r>
              <a:rPr lang="pt-BR" altLang="en-US">
                <a:solidFill>
                  <a:srgbClr val="000000"/>
                </a:solidFill>
              </a:rPr>
              <a:t>Ex.: ADD R5, 40(R3);	 DEC R3;</a:t>
            </a:r>
          </a:p>
          <a:p>
            <a:pPr lvl="2">
              <a:buSzPts val="2000"/>
            </a:pPr>
            <a:r>
              <a:rPr lang="pt-BR" altLang="en-US">
                <a:solidFill>
                  <a:srgbClr val="000000"/>
                </a:solidFill>
              </a:rPr>
              <a:t>R5 </a:t>
            </a:r>
            <a:r>
              <a:rPr lang="pt-BR" altLang="en-US">
                <a:solidFill>
                  <a:srgbClr val="000000"/>
                </a:solidFill>
                <a:sym typeface="Wingdings" panose="05000000000000000000" pitchFamily="2" charset="2"/>
              </a:rPr>
              <a:t> [R5] + </a:t>
            </a:r>
            <a:r>
              <a:rPr lang="pt-BR" altLang="en-US" b="1">
                <a:solidFill>
                  <a:srgbClr val="FF0000"/>
                </a:solidFill>
                <a:sym typeface="Wingdings" panose="05000000000000000000" pitchFamily="2" charset="2"/>
              </a:rPr>
              <a:t>[ 40 + [R3] ]</a:t>
            </a:r>
            <a:r>
              <a:rPr lang="pt-BR" altLang="en-US" b="1">
                <a:solidFill>
                  <a:srgbClr val="000000"/>
                </a:solidFill>
                <a:sym typeface="Wingdings" panose="05000000000000000000" pitchFamily="2" charset="2"/>
              </a:rPr>
              <a:t>;  R3  [R3] – 1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Typically, A would have more bits than it does in base-register addressing mode.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referencing arrays.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Autoindexing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Autoindexing Addressing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Typically, there is a need to increment/decrement the index register after each reference to it.</a:t>
            </a:r>
          </a:p>
          <a:p>
            <a:pPr lvl="1">
              <a:buSzPts val="2400"/>
            </a:pPr>
            <a:r>
              <a:rPr lang="pt-BR" altLang="en-US">
                <a:solidFill>
                  <a:srgbClr val="0033CC"/>
                </a:solidFill>
              </a:rPr>
              <a:t>EA = A + [R]; R </a:t>
            </a:r>
            <a:r>
              <a:rPr lang="pt-BR" altLang="en-US">
                <a:solidFill>
                  <a:srgbClr val="0033CC"/>
                </a:solidFill>
                <a:sym typeface="Wingdings" panose="05000000000000000000" pitchFamily="2" charset="2"/>
              </a:rPr>
              <a:t> [R] ± 1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A(R)±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Ex.: ADD R5, 40(R3) – </a:t>
            </a:r>
          </a:p>
          <a:p>
            <a:pPr lvl="2">
              <a:buSzPts val="2000"/>
            </a:pPr>
            <a:r>
              <a:rPr lang="pt-BR" altLang="en-US">
                <a:solidFill>
                  <a:srgbClr val="000000"/>
                </a:solidFill>
              </a:rPr>
              <a:t>R5 </a:t>
            </a:r>
            <a:r>
              <a:rPr lang="pt-BR" altLang="en-US">
                <a:solidFill>
                  <a:srgbClr val="000000"/>
                </a:solidFill>
                <a:sym typeface="Wingdings" panose="05000000000000000000" pitchFamily="2" charset="2"/>
              </a:rPr>
              <a:t> [R5] + </a:t>
            </a:r>
            <a:r>
              <a:rPr lang="pt-BR" altLang="en-US" b="1">
                <a:solidFill>
                  <a:srgbClr val="FF0000"/>
                </a:solidFill>
                <a:sym typeface="Wingdings" panose="05000000000000000000" pitchFamily="2" charset="2"/>
              </a:rPr>
              <a:t>[ 40 + [R3] ]</a:t>
            </a:r>
            <a:r>
              <a:rPr lang="pt-BR" altLang="en-US" b="1">
                <a:solidFill>
                  <a:srgbClr val="000000"/>
                </a:solidFill>
                <a:sym typeface="Wingdings" panose="05000000000000000000" pitchFamily="2" charset="2"/>
              </a:rPr>
              <a:t>;  </a:t>
            </a:r>
            <a:r>
              <a:rPr lang="pt-BR" altLang="en-US" b="1">
                <a:solidFill>
                  <a:srgbClr val="FF0000"/>
                </a:solidFill>
                <a:sym typeface="Wingdings" panose="05000000000000000000" pitchFamily="2" charset="2"/>
              </a:rPr>
              <a:t>R3  [R3] – 1</a:t>
            </a:r>
            <a:endParaRPr lang="pt-BR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referencing arrays.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If certain registers are devoted exclusively to indexing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 autoindexing can be done automatically.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2" name="Title 5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69288" cy="838200"/>
          </a:xfrm>
        </p:spPr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1800"/>
              <a:t>Pre/Post-indexing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Preindexing / Postindexing Addressing:</a:t>
            </a:r>
          </a:p>
          <a:p>
            <a:pPr lvl="1">
              <a:buSzPts val="2400"/>
            </a:pPr>
            <a:r>
              <a:rPr lang="en-US" altLang="en-US" sz="2000">
                <a:solidFill>
                  <a:srgbClr val="000000"/>
                </a:solidFill>
              </a:rPr>
              <a:t>Sometimes both indexing and indirection are provided.</a:t>
            </a:r>
          </a:p>
          <a:p>
            <a:pPr lvl="1">
              <a:buSzPts val="2400"/>
            </a:pPr>
            <a:r>
              <a:rPr lang="en-US" altLang="en-US" sz="2000" b="1">
                <a:solidFill>
                  <a:srgbClr val="FF0000"/>
                </a:solidFill>
              </a:rPr>
              <a:t>Preindexing:</a:t>
            </a:r>
            <a:r>
              <a:rPr lang="en-US" altLang="en-US" sz="2000" b="1">
                <a:solidFill>
                  <a:srgbClr val="000000"/>
                </a:solidFill>
              </a:rPr>
              <a:t> indexing is done before indirection.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EA = [ A + [R] ]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Notation: (A(R))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Ex.: ADD R5, (200(R4))</a:t>
            </a:r>
          </a:p>
          <a:p>
            <a:pPr lvl="3">
              <a:buSzPts val="1800"/>
            </a:pPr>
            <a:r>
              <a:rPr lang="en-US" altLang="en-US">
                <a:solidFill>
                  <a:srgbClr val="000000"/>
                </a:solidFill>
              </a:rPr>
              <a:t>R5 </a:t>
            </a:r>
            <a:r>
              <a:rPr lang="en-US" altLang="en-US" sz="1600">
                <a:solidFill>
                  <a:srgbClr val="000000"/>
                </a:solidFill>
                <a:sym typeface="Wingdings" panose="05000000000000000000" pitchFamily="2" charset="2"/>
              </a:rPr>
              <a:t>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 [R5]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[ 200 + [R4] ] ]</a:t>
            </a:r>
            <a:endParaRPr lang="en-US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Usage: implement multiway branch tables. Table starts at location A. Table is indexed by [R] to select br. target address.</a:t>
            </a:r>
          </a:p>
          <a:p>
            <a:pPr lvl="1">
              <a:buSzPts val="2400"/>
            </a:pPr>
            <a:r>
              <a:rPr lang="en-US" altLang="en-US" sz="2000" b="1">
                <a:solidFill>
                  <a:srgbClr val="FF0000"/>
                </a:solidFill>
              </a:rPr>
              <a:t>Postindexing:</a:t>
            </a:r>
            <a:r>
              <a:rPr lang="en-US" altLang="en-US" sz="2000" b="1">
                <a:solidFill>
                  <a:srgbClr val="000000"/>
                </a:solidFill>
              </a:rPr>
              <a:t> indexing is done after indirection.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EA = [A] + [R]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Notation: (A)(R)</a:t>
            </a:r>
          </a:p>
          <a:p>
            <a:pPr lvl="2">
              <a:buSzPts val="2000"/>
            </a:pPr>
            <a:r>
              <a:rPr lang="pt-BR" altLang="en-US">
                <a:solidFill>
                  <a:srgbClr val="000000"/>
                </a:solidFill>
              </a:rPr>
              <a:t>Ex.: ADD R5, (200)(R4)</a:t>
            </a:r>
          </a:p>
          <a:p>
            <a:pPr lvl="3">
              <a:buSzPts val="1800"/>
            </a:pPr>
            <a:r>
              <a:rPr lang="en-US" altLang="en-US">
                <a:solidFill>
                  <a:srgbClr val="000000"/>
                </a:solidFill>
              </a:rPr>
              <a:t>R5 </a:t>
            </a:r>
            <a:r>
              <a:rPr lang="en-US" altLang="en-US" sz="1600">
                <a:solidFill>
                  <a:srgbClr val="000000"/>
                </a:solidFill>
                <a:sym typeface="Wingdings" panose="05000000000000000000" pitchFamily="2" charset="2"/>
              </a:rPr>
              <a:t>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 [R5]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[200] + [R4] ]</a:t>
            </a:r>
            <a:endParaRPr lang="en-US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Usage: accessing fixed-format data blocks. A block is identified by [A]. Target element in block is identified by [R].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Stack Addressing</a:t>
            </a:r>
          </a:p>
        </p:txBody>
      </p:sp>
      <p:sp>
        <p:nvSpPr>
          <p:cNvPr id="1131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4378325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Operand is (implicitly) on top of stack.</a:t>
            </a:r>
          </a:p>
          <a:p>
            <a:r>
              <a:rPr lang="en-US" altLang="en-US">
                <a:solidFill>
                  <a:srgbClr val="0033CC"/>
                </a:solidFill>
              </a:rPr>
              <a:t>EA = [SP]</a:t>
            </a:r>
          </a:p>
          <a:p>
            <a:r>
              <a:rPr lang="en-US" altLang="en-US">
                <a:solidFill>
                  <a:srgbClr val="0033CC"/>
                </a:solidFill>
              </a:rPr>
              <a:t>Notation: N/A</a:t>
            </a:r>
          </a:p>
          <a:p>
            <a:r>
              <a:rPr lang="en-US" altLang="en-US"/>
              <a:t>Ex.: ADD</a:t>
            </a:r>
          </a:p>
          <a:p>
            <a:pPr lvl="1"/>
            <a:r>
              <a:rPr lang="en-US" altLang="en-US"/>
              <a:t>Pop top two items from stack,</a:t>
            </a:r>
          </a:p>
          <a:p>
            <a:pPr lvl="1">
              <a:buFontTx/>
              <a:buNone/>
            </a:pPr>
            <a:r>
              <a:rPr lang="en-US" altLang="en-US"/>
              <a:t>add them, push result back to stack</a:t>
            </a:r>
          </a:p>
          <a:p>
            <a:pPr lvl="1"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[SP] + 1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[[SP]] + [[SP] + 1]</a:t>
            </a:r>
            <a:r>
              <a:rPr lang="en-US" altLang="en-US">
                <a:sym typeface="Wingdings" panose="05000000000000000000" pitchFamily="2" charset="2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SP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 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[SP] + 1</a:t>
            </a:r>
          </a:p>
          <a:p>
            <a:pPr>
              <a:buFont typeface="Monotype Sorts"/>
              <a:buChar char="y"/>
            </a:pPr>
            <a:endParaRPr lang="en-US" altLang="en-US" sz="2400"/>
          </a:p>
        </p:txBody>
      </p:sp>
      <p:pic>
        <p:nvPicPr>
          <p:cNvPr id="11315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916113"/>
            <a:ext cx="26289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Addressing Modes – Summary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r="4323"/>
          <a:stretch>
            <a:fillRect/>
          </a:stretch>
        </p:blipFill>
        <p:spPr bwMode="auto">
          <a:xfrm>
            <a:off x="36513" y="1504950"/>
            <a:ext cx="9072562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2339975" y="3068638"/>
            <a:ext cx="5032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[A]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2339975" y="4067175"/>
            <a:ext cx="5032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[R]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2843213" y="4572000"/>
            <a:ext cx="5048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[R]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X86 Addressing Modes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02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Virtual or effective address is offset into segment.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Starting address plus offset gives linear address.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This goes through page translation if paging is enabled.</a:t>
            </a:r>
          </a:p>
          <a:p>
            <a:pPr>
              <a:lnSpc>
                <a:spcPct val="90000"/>
              </a:lnSpc>
            </a:pPr>
            <a:r>
              <a:rPr lang="en-GB" altLang="en-US"/>
              <a:t>Addressing modes available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Immediate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Register operand: </a:t>
            </a:r>
            <a:r>
              <a:rPr lang="en-GB" altLang="en-US"/>
              <a:t>8-bit, 16-bit, 32-bit, 64-bit GPR’s.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Displacement: </a:t>
            </a:r>
            <a:r>
              <a:rPr lang="en-GB" altLang="en-US"/>
              <a:t>equivalent to indirect.</a:t>
            </a:r>
            <a:endParaRPr lang="en-GB" altLang="en-US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Base:</a:t>
            </a:r>
            <a:r>
              <a:rPr lang="en-GB" altLang="en-US"/>
              <a:t> equivalent to register indirect.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 with displacement: </a:t>
            </a:r>
            <a:r>
              <a:rPr lang="en-GB" altLang="en-US"/>
              <a:t>equivalent to base-register disp.</a:t>
            </a:r>
            <a:endParaRPr lang="en-GB" altLang="en-US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Scaled index with displacement:</a:t>
            </a:r>
            <a:r>
              <a:rPr lang="en-GB" altLang="en-US"/>
              <a:t> Indexed disp. + scaling</a:t>
            </a:r>
            <a:r>
              <a:rPr lang="en-GB" altLang="en-US">
                <a:sym typeface="Wingdings" panose="05000000000000000000" pitchFamily="2" charset="2"/>
              </a:rPr>
              <a:t> (to handle word sizes greater than 1 byte).</a:t>
            </a:r>
            <a:endParaRPr lang="en-GB" altLang="en-US"/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 with index and displacement:</a:t>
            </a:r>
            <a:r>
              <a:rPr lang="en-GB" altLang="en-US"/>
              <a:t> 2D arrays, array in SF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 with scaled index &amp; displacement</a:t>
            </a:r>
            <a:endParaRPr lang="en-GB" altLang="en-US"/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Relative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BE25B8E4-6FD5-42C5-A893-EAFF11834FEE}"/>
              </a:ext>
            </a:extLst>
          </p:cNvPr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B57DD-E5B4-4133-BC02-1C9D51C817D8}"/>
              </a:ext>
            </a:extLst>
          </p:cNvPr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"/>
          <a:stretch>
            <a:fillRect/>
          </a:stretch>
        </p:blipFill>
        <p:spPr bwMode="auto">
          <a:xfrm>
            <a:off x="0" y="112713"/>
            <a:ext cx="9144000" cy="64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624638" y="115888"/>
            <a:ext cx="2484437" cy="1439862"/>
          </a:xfrm>
        </p:spPr>
        <p:txBody>
          <a:bodyPr/>
          <a:lstStyle/>
          <a:p>
            <a:r>
              <a:rPr lang="en-GB" altLang="en-US"/>
              <a:t>x86 Address Calculation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38A587EC-5DA8-4258-8A88-6C6F456F1A36}"/>
              </a:ext>
            </a:extLst>
          </p:cNvPr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09061-3CF8-4B90-A1C9-654AF7EE042F}"/>
              </a:ext>
            </a:extLst>
          </p:cNvPr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</a:t>
            </a:r>
          </a:p>
          <a:p>
            <a:pPr lvl="1"/>
            <a:r>
              <a:rPr lang="en-US" altLang="en-US" dirty="0"/>
              <a:t>Solution to </a:t>
            </a:r>
            <a:r>
              <a:rPr lang="en-US" altLang="en-US"/>
              <a:t>posted today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Marks to be announced later on this week.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http://hshehata.github.io/courses/zu/cse321a/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1:00pm – 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4450"/>
            <a:ext cx="8221662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502150"/>
            <a:ext cx="456247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628900" y="6165850"/>
            <a:ext cx="6264275" cy="441325"/>
          </a:xfrm>
        </p:spPr>
        <p:txBody>
          <a:bodyPr/>
          <a:lstStyle/>
          <a:p>
            <a:r>
              <a:rPr lang="en-US" altLang="en-US" sz="2400"/>
              <a:t>x86 Addressing Modes – Summary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2484438" y="6021388"/>
            <a:ext cx="2873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714625" y="5803900"/>
            <a:ext cx="2400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General-purpose register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555875" y="60928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6011863" y="1412875"/>
            <a:ext cx="10810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A</a:t>
            </a:r>
          </a:p>
        </p:txBody>
      </p:sp>
      <p:sp>
        <p:nvSpPr>
          <p:cNvPr id="22537" name="TextBox 8"/>
          <p:cNvSpPr txBox="1">
            <a:spLocks noChangeArrowheads="1"/>
          </p:cNvSpPr>
          <p:nvPr/>
        </p:nvSpPr>
        <p:spPr bwMode="auto">
          <a:xfrm>
            <a:off x="6011863" y="1844675"/>
            <a:ext cx="12969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[B]</a:t>
            </a:r>
          </a:p>
        </p:txBody>
      </p:sp>
      <p:sp>
        <p:nvSpPr>
          <p:cNvPr id="22538" name="TextBox 9"/>
          <p:cNvSpPr txBox="1">
            <a:spLocks noChangeArrowheads="1"/>
          </p:cNvSpPr>
          <p:nvPr/>
        </p:nvSpPr>
        <p:spPr bwMode="auto">
          <a:xfrm>
            <a:off x="6011863" y="2276475"/>
            <a:ext cx="18732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[B] + A</a:t>
            </a:r>
          </a:p>
        </p:txBody>
      </p:sp>
      <p:sp>
        <p:nvSpPr>
          <p:cNvPr id="22539" name="TextBox 10"/>
          <p:cNvSpPr txBox="1">
            <a:spLocks noChangeArrowheads="1"/>
          </p:cNvSpPr>
          <p:nvPr/>
        </p:nvSpPr>
        <p:spPr bwMode="auto">
          <a:xfrm>
            <a:off x="6011863" y="2708275"/>
            <a:ext cx="20161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[I] * S + A</a:t>
            </a:r>
          </a:p>
        </p:txBody>
      </p:sp>
      <p:sp>
        <p:nvSpPr>
          <p:cNvPr id="22540" name="TextBox 11"/>
          <p:cNvSpPr txBox="1">
            <a:spLocks noChangeArrowheads="1"/>
          </p:cNvSpPr>
          <p:nvPr/>
        </p:nvSpPr>
        <p:spPr bwMode="auto">
          <a:xfrm>
            <a:off x="6011863" y="3203575"/>
            <a:ext cx="22240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[B] + [I] + A</a:t>
            </a:r>
          </a:p>
        </p:txBody>
      </p:sp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6011863" y="3635375"/>
            <a:ext cx="25209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[I] * S + [B] + A</a:t>
            </a:r>
          </a:p>
        </p:txBody>
      </p:sp>
      <p:sp>
        <p:nvSpPr>
          <p:cNvPr id="22542" name="TextBox 13"/>
          <p:cNvSpPr txBox="1">
            <a:spLocks noChangeArrowheads="1"/>
          </p:cNvSpPr>
          <p:nvPr/>
        </p:nvSpPr>
        <p:spPr bwMode="auto">
          <a:xfrm>
            <a:off x="6011863" y="4076700"/>
            <a:ext cx="10810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[PC] + A</a:t>
            </a:r>
          </a:p>
        </p:txBody>
      </p:sp>
      <p:sp>
        <p:nvSpPr>
          <p:cNvPr id="22543" name="TextBox 14"/>
          <p:cNvSpPr txBox="1">
            <a:spLocks noChangeArrowheads="1"/>
          </p:cNvSpPr>
          <p:nvPr/>
        </p:nvSpPr>
        <p:spPr bwMode="auto">
          <a:xfrm>
            <a:off x="323850" y="4705350"/>
            <a:ext cx="50482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[X]</a:t>
            </a:r>
          </a:p>
        </p:txBody>
      </p:sp>
      <p:sp>
        <p:nvSpPr>
          <p:cNvPr id="16" name="Diagonal Stripe 15">
            <a:extLst>
              <a:ext uri="{FF2B5EF4-FFF2-40B4-BE49-F238E27FC236}">
                <a16:creationId xmlns:a16="http://schemas.microsoft.com/office/drawing/2014/main" id="{5776B258-3C33-43FA-A227-87ACF999B560}"/>
              </a:ext>
            </a:extLst>
          </p:cNvPr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F65881-0718-4567-8A17-ABA187F9156E}"/>
              </a:ext>
            </a:extLst>
          </p:cNvPr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Formats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Defines layout of bits of instruction, in terms of its constituent fields.</a:t>
            </a:r>
          </a:p>
          <a:p>
            <a:r>
              <a:rPr lang="en-US" altLang="en-US"/>
              <a:t>Includes opcode and (implicit or explicit) zero or more operands.</a:t>
            </a:r>
          </a:p>
          <a:p>
            <a:r>
              <a:rPr lang="en-US" altLang="en-US"/>
              <a:t>Each explicit operand is referenced using one of  the addressing modes.</a:t>
            </a:r>
          </a:p>
          <a:p>
            <a:r>
              <a:rPr lang="en-US" altLang="en-US"/>
              <a:t>Most instruction sets use more than one instruction format.</a:t>
            </a:r>
          </a:p>
          <a:p>
            <a:r>
              <a:rPr lang="en-US" altLang="en-US"/>
              <a:t>Key design issues:</a:t>
            </a:r>
          </a:p>
          <a:p>
            <a:pPr lvl="1"/>
            <a:r>
              <a:rPr lang="en-US" altLang="en-US"/>
              <a:t>Instruction length</a:t>
            </a:r>
          </a:p>
          <a:p>
            <a:pPr lvl="1"/>
            <a:r>
              <a:rPr lang="en-US" altLang="en-US"/>
              <a:t>Allocation of bits</a:t>
            </a:r>
          </a:p>
          <a:p>
            <a:pPr lvl="1"/>
            <a:r>
              <a:rPr lang="en-US" altLang="en-US"/>
              <a:t>Variable-length instructions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Length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5868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Instruction format length affects/affected by: </a:t>
            </a:r>
            <a:r>
              <a:rPr lang="en-US" altLang="en-US" sz="2200"/>
              <a:t>memory size/organization, bus structure, CPU complexity/speed.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FF0000"/>
                </a:solidFill>
              </a:rPr>
              <a:t>Tradeoff</a:t>
            </a:r>
            <a:r>
              <a:rPr lang="en-US" altLang="en-US" sz="2600">
                <a:solidFill>
                  <a:srgbClr val="0000CC"/>
                </a:solidFill>
              </a:rPr>
              <a:t>:</a:t>
            </a:r>
            <a:r>
              <a:rPr lang="en-US" altLang="en-US" sz="2400"/>
              <a:t> Instruction capabilities </a:t>
            </a:r>
            <a:r>
              <a:rPr lang="en-US" altLang="en-US" sz="2400" b="1" u="sng"/>
              <a:t>vs.</a:t>
            </a:r>
            <a:r>
              <a:rPr lang="en-US" altLang="en-US" sz="2400"/>
              <a:t> storage requirements.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Programmers need </a:t>
            </a:r>
            <a:r>
              <a:rPr lang="en-US" altLang="en-US" sz="2000" b="1">
                <a:sym typeface="Wingdings" panose="05000000000000000000" pitchFamily="2" charset="2"/>
              </a:rPr>
              <a:t>powerful instructions</a:t>
            </a:r>
            <a:r>
              <a:rPr lang="en-US" altLang="en-US" sz="2000">
                <a:sym typeface="Wingdings" panose="05000000000000000000" pitchFamily="2" charset="2"/>
              </a:rPr>
              <a:t>  m</a:t>
            </a:r>
            <a:r>
              <a:rPr lang="en-US" altLang="en-US" sz="2000"/>
              <a:t>ore opcodes, operands, addr. modes </a:t>
            </a:r>
            <a:r>
              <a:rPr lang="en-US" altLang="en-US" sz="2000">
                <a:sym typeface="Wingdings" panose="05000000000000000000" pitchFamily="2" charset="2"/>
              </a:rPr>
              <a:t> longer instructions  </a:t>
            </a:r>
            <a:r>
              <a:rPr lang="en-US" altLang="en-US" sz="2000" b="1">
                <a:sym typeface="Wingdings" panose="05000000000000000000" pitchFamily="2" charset="2"/>
              </a:rPr>
              <a:t>bigger storage</a:t>
            </a:r>
            <a:r>
              <a:rPr lang="en-US" altLang="en-US" sz="2000">
                <a:sym typeface="Wingdings" panose="05000000000000000000" pitchFamily="2" charset="2"/>
              </a:rPr>
              <a:t>!!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Also, instruction length should: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Suit </a:t>
            </a:r>
            <a:r>
              <a:rPr lang="en-US" altLang="en-US" sz="2000" b="1"/>
              <a:t>memory-transfer rate</a:t>
            </a:r>
            <a:r>
              <a:rPr lang="en-US" altLang="en-US" sz="20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Long instruction &amp; small memory-transfer rate </a:t>
            </a:r>
            <a:r>
              <a:rPr lang="en-US" altLang="en-US">
                <a:sym typeface="Wingdings" panose="05000000000000000000" pitchFamily="2" charset="2"/>
              </a:rPr>
              <a:t> CPU </a:t>
            </a:r>
            <a:r>
              <a:rPr lang="en-US" altLang="en-US"/>
              <a:t>fetches less instructions than it executes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memory becomes bottleneck  CPU becomes less busy  performance is hurt!!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2000"/>
              <a:t>Equal length of </a:t>
            </a:r>
            <a:r>
              <a:rPr lang="en-US" altLang="en-US" sz="2000" b="1"/>
              <a:t>memory-transfer unit</a:t>
            </a:r>
            <a:r>
              <a:rPr lang="en-US" altLang="en-US" sz="2000"/>
              <a:t> (or multiple)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Equal multiple of </a:t>
            </a:r>
            <a:r>
              <a:rPr lang="en-US" altLang="en-US" sz="2000" b="1">
                <a:sym typeface="Wingdings" panose="05000000000000000000" pitchFamily="2" charset="2"/>
              </a:rPr>
              <a:t>character</a:t>
            </a:r>
            <a:r>
              <a:rPr lang="en-US" altLang="en-US" sz="2000">
                <a:sym typeface="Wingdings" panose="05000000000000000000" pitchFamily="2" charset="2"/>
              </a:rPr>
              <a:t> length.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Equal </a:t>
            </a:r>
            <a:r>
              <a:rPr lang="en-US" altLang="en-US" sz="2000" b="1">
                <a:sym typeface="Wingdings" panose="05000000000000000000" pitchFamily="2" charset="2"/>
              </a:rPr>
              <a:t>word</a:t>
            </a:r>
            <a:r>
              <a:rPr lang="en-US" altLang="en-US" sz="2000">
                <a:sym typeface="Wingdings" panose="05000000000000000000" pitchFamily="2" charset="2"/>
              </a:rPr>
              <a:t> length.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Equal length of </a:t>
            </a:r>
            <a:r>
              <a:rPr lang="en-US" altLang="en-US" sz="2000" b="1">
                <a:sym typeface="Wingdings" panose="05000000000000000000" pitchFamily="2" charset="2"/>
              </a:rPr>
              <a:t>fixed-point numbers</a:t>
            </a:r>
            <a:r>
              <a:rPr lang="en-US" altLang="en-US" sz="2000"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of Bits (1)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6335713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solidFill>
                  <a:srgbClr val="FF0000"/>
                </a:solidFill>
              </a:rPr>
              <a:t>Tradeoff:</a:t>
            </a:r>
            <a:r>
              <a:rPr lang="en-US" sz="2600" dirty="0">
                <a:solidFill>
                  <a:srgbClr val="0033CC"/>
                </a:solidFill>
              </a:rPr>
              <a:t> </a:t>
            </a:r>
            <a:r>
              <a:rPr lang="en-US" sz="2600" dirty="0"/>
              <a:t>number of </a:t>
            </a:r>
            <a:r>
              <a:rPr lang="en-US" sz="2600" dirty="0" err="1"/>
              <a:t>opcodes</a:t>
            </a:r>
            <a:r>
              <a:rPr lang="en-US" sz="2600" dirty="0"/>
              <a:t> </a:t>
            </a:r>
            <a:r>
              <a:rPr lang="en-US" sz="2600" b="1" u="sng" dirty="0"/>
              <a:t>vs.</a:t>
            </a:r>
            <a:r>
              <a:rPr lang="en-US" sz="2600" dirty="0"/>
              <a:t> power of addressing.</a:t>
            </a:r>
          </a:p>
          <a:p>
            <a:pPr lvl="1">
              <a:defRPr/>
            </a:pPr>
            <a:r>
              <a:rPr lang="en-US" sz="2200" dirty="0"/>
              <a:t>Work around: </a:t>
            </a:r>
            <a:r>
              <a:rPr lang="en-US" sz="2200" b="1" dirty="0"/>
              <a:t>variable-length </a:t>
            </a:r>
            <a:r>
              <a:rPr lang="en-US" sz="2200" b="1" dirty="0" err="1"/>
              <a:t>opcodes</a:t>
            </a:r>
            <a:r>
              <a:rPr lang="en-US" sz="2200" dirty="0"/>
              <a:t>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200" dirty="0">
                <a:sym typeface="Wingdings" pitchFamily="2" charset="2"/>
              </a:rPr>
              <a:t> more </a:t>
            </a:r>
            <a:r>
              <a:rPr lang="en-US" sz="2200" dirty="0" err="1">
                <a:sym typeface="Wingdings" pitchFamily="2" charset="2"/>
              </a:rPr>
              <a:t>opcodes</a:t>
            </a:r>
            <a:r>
              <a:rPr lang="en-US" sz="2200" dirty="0">
                <a:sym typeface="Wingdings" pitchFamily="2" charset="2"/>
              </a:rPr>
              <a:t> for operations that require less operands and/or addressing.</a:t>
            </a:r>
          </a:p>
          <a:p>
            <a:pPr>
              <a:defRPr/>
            </a:pP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Factors go into determining use of addressing bits:</a:t>
            </a:r>
            <a:endParaRPr lang="en-US" sz="26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00CC"/>
                </a:solidFill>
              </a:rPr>
              <a:t>Number of addressing modes</a:t>
            </a:r>
          </a:p>
          <a:p>
            <a:pPr lvl="1">
              <a:defRPr/>
            </a:pPr>
            <a:r>
              <a:rPr lang="en-US" dirty="0"/>
              <a:t>Implicit: opcode </a:t>
            </a:r>
            <a:r>
              <a:rPr lang="en-US" dirty="0">
                <a:sym typeface="Wingdings" pitchFamily="2" charset="2"/>
              </a:rPr>
              <a:t> particular addressing mode.</a:t>
            </a:r>
          </a:p>
          <a:p>
            <a:pPr lvl="1">
              <a:defRPr/>
            </a:pPr>
            <a:r>
              <a:rPr lang="en-US" dirty="0"/>
              <a:t>Explicit: some bits to specify addressing mode.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00CC"/>
                </a:solidFill>
              </a:rPr>
              <a:t>Number of operands</a:t>
            </a:r>
          </a:p>
          <a:p>
            <a:pPr lvl="1">
              <a:defRPr/>
            </a:pPr>
            <a:r>
              <a:rPr lang="en-US" dirty="0"/>
              <a:t>Fewer addresses </a:t>
            </a:r>
            <a:r>
              <a:rPr lang="en-US" dirty="0">
                <a:sym typeface="Wingdings" pitchFamily="2" charset="2"/>
              </a:rPr>
              <a:t> longer programs.</a:t>
            </a:r>
            <a:endParaRPr lang="en-US" dirty="0"/>
          </a:p>
          <a:p>
            <a:pPr lvl="1">
              <a:defRPr/>
            </a:pPr>
            <a:r>
              <a:rPr lang="en-US" dirty="0"/>
              <a:t>Each operand could need its mode indicator, or just one.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00CC"/>
                </a:solidFill>
              </a:rPr>
              <a:t>Register versus memory</a:t>
            </a:r>
          </a:p>
          <a:p>
            <a:pPr lvl="1">
              <a:defRPr/>
            </a:pPr>
            <a:r>
              <a:rPr lang="en-US" dirty="0"/>
              <a:t>Accumulator </a:t>
            </a:r>
            <a:r>
              <a:rPr lang="en-US" dirty="0">
                <a:sym typeface="Wingdings" pitchFamily="2" charset="2"/>
              </a:rPr>
              <a:t> no bits, but longer program.</a:t>
            </a:r>
          </a:p>
          <a:p>
            <a:pPr lvl="1">
              <a:defRPr/>
            </a:pPr>
            <a:r>
              <a:rPr lang="en-US" dirty="0"/>
              <a:t>More registers </a:t>
            </a:r>
            <a:r>
              <a:rPr lang="en-US" dirty="0">
                <a:sym typeface="Wingdings" pitchFamily="2" charset="2"/>
              </a:rPr>
              <a:t> used instead of memory  less bits.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of Bits (2)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5399088"/>
          </a:xfrm>
        </p:spPr>
        <p:txBody>
          <a:bodyPr/>
          <a:lstStyle/>
          <a:p>
            <a:pPr>
              <a:defRPr/>
            </a:pPr>
            <a:r>
              <a:rPr lang="en-US" sz="2600" dirty="0"/>
              <a:t>… (Cont.)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z="2600" dirty="0">
                <a:solidFill>
                  <a:srgbClr val="0000CC"/>
                </a:solidFill>
              </a:rPr>
              <a:t>Number of register sets</a:t>
            </a:r>
          </a:p>
          <a:p>
            <a:pPr lvl="1">
              <a:defRPr/>
            </a:pPr>
            <a:r>
              <a:rPr lang="en-US" dirty="0"/>
              <a:t>A set of general-purpose vs. 2</a:t>
            </a:r>
            <a:r>
              <a:rPr lang="en-US" baseline="30000" dirty="0"/>
              <a:t>+</a:t>
            </a:r>
            <a:r>
              <a:rPr lang="en-US" dirty="0"/>
              <a:t> specialized sets</a:t>
            </a:r>
          </a:p>
          <a:p>
            <a:pPr lvl="1">
              <a:defRPr/>
            </a:pPr>
            <a:r>
              <a:rPr lang="en-US" dirty="0"/>
              <a:t>e.g., a set for data and another set for displacement.</a:t>
            </a:r>
          </a:p>
          <a:p>
            <a:pPr lvl="1">
              <a:defRPr/>
            </a:pPr>
            <a:r>
              <a:rPr lang="en-US" dirty="0"/>
              <a:t>2 sets of 8 registers </a:t>
            </a:r>
            <a:r>
              <a:rPr lang="en-US" dirty="0">
                <a:sym typeface="Wingdings" pitchFamily="2" charset="2"/>
              </a:rPr>
              <a:t> 3 bits are needed, opcode determines which set.</a:t>
            </a:r>
            <a:endParaRPr lang="en-US" dirty="0"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z="2600" dirty="0">
                <a:solidFill>
                  <a:srgbClr val="0000CC"/>
                </a:solidFill>
              </a:rPr>
              <a:t>Address range </a:t>
            </a:r>
            <a:r>
              <a:rPr lang="en-US" sz="2000" dirty="0"/>
              <a:t>(for addresses that reference memory)</a:t>
            </a:r>
            <a:endParaRPr lang="en-US" sz="2600" dirty="0"/>
          </a:p>
          <a:p>
            <a:pPr lvl="1">
              <a:defRPr/>
            </a:pPr>
            <a:r>
              <a:rPr lang="en-US" dirty="0"/>
              <a:t>Direct addressing is rarely used.</a:t>
            </a:r>
          </a:p>
          <a:p>
            <a:pPr lvl="1">
              <a:defRPr/>
            </a:pPr>
            <a:r>
              <a:rPr lang="en-US" dirty="0"/>
              <a:t>Displacement addressing: large disp.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more bits.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z="2600" dirty="0">
                <a:solidFill>
                  <a:srgbClr val="0000CC"/>
                </a:solidFill>
              </a:rPr>
              <a:t>Address granularity </a:t>
            </a:r>
            <a:r>
              <a:rPr lang="en-US" sz="2000" dirty="0"/>
              <a:t>(for addresses that reference memory)</a:t>
            </a:r>
            <a:endParaRPr lang="en-US" sz="2600" dirty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en-US" dirty="0"/>
              <a:t>Byte addressing vs. word addressing.</a:t>
            </a:r>
          </a:p>
          <a:p>
            <a:pPr lvl="1">
              <a:defRPr/>
            </a:pPr>
            <a:r>
              <a:rPr lang="en-US" dirty="0"/>
              <a:t>Byte addressing is convenient for characters, but needs large number of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Variable-Length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CA" altLang="en-US"/>
              <a:t>A variety of instruction formats of different lengths.</a:t>
            </a:r>
          </a:p>
          <a:p>
            <a:r>
              <a:rPr lang="en-CA" altLang="en-US">
                <a:solidFill>
                  <a:srgbClr val="0033CC"/>
                </a:solidFill>
              </a:rPr>
              <a:t>Pros</a:t>
            </a:r>
          </a:p>
          <a:p>
            <a:pPr lvl="1"/>
            <a:r>
              <a:rPr lang="en-CA" altLang="en-US"/>
              <a:t>Larger repertoire of opcodes.</a:t>
            </a:r>
          </a:p>
          <a:p>
            <a:pPr lvl="1"/>
            <a:r>
              <a:rPr lang="en-CA" altLang="en-US"/>
              <a:t>More flexible addressing, i.e., various combinations of reg/mem references.</a:t>
            </a:r>
          </a:p>
          <a:p>
            <a:r>
              <a:rPr lang="en-CA" altLang="en-US">
                <a:solidFill>
                  <a:srgbClr val="0033CC"/>
                </a:solidFill>
              </a:rPr>
              <a:t>Cons</a:t>
            </a:r>
          </a:p>
          <a:p>
            <a:pPr lvl="1"/>
            <a:r>
              <a:rPr lang="en-CA" altLang="en-US"/>
              <a:t>Increase processor complexity.</a:t>
            </a:r>
          </a:p>
          <a:p>
            <a:r>
              <a:rPr lang="en-CA" altLang="en-US"/>
              <a:t>Instruction lengths should be integrally related to word length.</a:t>
            </a:r>
          </a:p>
          <a:p>
            <a:r>
              <a:rPr lang="en-CA" altLang="en-US"/>
              <a:t>Typically, processor fetches a number of words equal to longest possible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15888"/>
            <a:ext cx="8204200" cy="514350"/>
          </a:xfrm>
        </p:spPr>
        <p:txBody>
          <a:bodyPr/>
          <a:lstStyle/>
          <a:p>
            <a:r>
              <a:rPr lang="en-GB" altLang="en-US" sz="2400"/>
              <a:t>x86 Instruction Format: variable-length (1-15B)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0975" y="5589588"/>
            <a:ext cx="8928100" cy="1295400"/>
          </a:xfrm>
          <a:noFill/>
        </p:spPr>
        <p:txBody>
          <a:bodyPr lIns="0" tIns="0" rIns="0" bIns="0"/>
          <a:lstStyle/>
          <a:p>
            <a:pPr marL="225425" indent="-225425">
              <a:lnSpc>
                <a:spcPct val="85000"/>
              </a:lnSpc>
            </a:pPr>
            <a:r>
              <a:rPr lang="en-US" altLang="en-US" sz="2000"/>
              <a:t>Inst. prefix: LOCK or repeat prefixes to repeat operations on strings. # in CX.</a:t>
            </a:r>
          </a:p>
          <a:p>
            <a:pPr marL="225425" indent="-225425">
              <a:lnSpc>
                <a:spcPct val="85000"/>
              </a:lnSpc>
            </a:pPr>
            <a:r>
              <a:rPr lang="en-US" altLang="en-US" sz="2000"/>
              <a:t>Segment override: which segment register to use.</a:t>
            </a:r>
          </a:p>
          <a:p>
            <a:pPr marL="225425" indent="-225425">
              <a:lnSpc>
                <a:spcPct val="85000"/>
              </a:lnSpc>
            </a:pPr>
            <a:r>
              <a:rPr lang="en-US" altLang="en-US" sz="2000"/>
              <a:t>Operand size override: specifies 16- or 32-bit operands.</a:t>
            </a:r>
          </a:p>
          <a:p>
            <a:pPr marL="225425" indent="-225425">
              <a:lnSpc>
                <a:spcPct val="85000"/>
              </a:lnSpc>
            </a:pPr>
            <a:r>
              <a:rPr lang="en-US" altLang="en-US" sz="2000"/>
              <a:t>Address size override: specifies 16- or 32-bit addresses </a:t>
            </a:r>
            <a:r>
              <a:rPr lang="en-US" altLang="en-US" sz="2000">
                <a:sym typeface="Wingdings" panose="05000000000000000000" pitchFamily="2" charset="2"/>
              </a:rPr>
              <a:t> displacement size.</a:t>
            </a:r>
            <a:endParaRPr lang="en-US" altLang="en-US" sz="2000"/>
          </a:p>
        </p:txBody>
      </p:sp>
      <p:pic>
        <p:nvPicPr>
          <p:cNvPr id="28676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73100"/>
            <a:ext cx="89281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gonal Stripe 4">
            <a:extLst>
              <a:ext uri="{FF2B5EF4-FFF2-40B4-BE49-F238E27FC236}">
                <a16:creationId xmlns:a16="http://schemas.microsoft.com/office/drawing/2014/main" id="{DD5ED645-819C-4BC8-B908-743BAA870630}"/>
              </a:ext>
            </a:extLst>
          </p:cNvPr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097E1-7239-47CE-9C64-A80C98885264}"/>
              </a:ext>
            </a:extLst>
          </p:cNvPr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-26988"/>
            <a:ext cx="6326188" cy="585788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Assembly Language (N=I+J+K)</a:t>
            </a:r>
          </a:p>
        </p:txBody>
      </p:sp>
      <p:pic>
        <p:nvPicPr>
          <p:cNvPr id="967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620713"/>
            <a:ext cx="24003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76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573463"/>
            <a:ext cx="2682875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76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578225"/>
            <a:ext cx="3811587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768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213"/>
            <a:ext cx="4643438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42875"/>
            <a:ext cx="8204200" cy="838200"/>
          </a:xfrm>
        </p:spPr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13: </a:t>
            </a:r>
          </a:p>
          <a:p>
            <a:pPr lvl="1"/>
            <a:r>
              <a:rPr lang="en-US" altLang="en-US"/>
              <a:t>Pages 452 – 461</a:t>
            </a:r>
          </a:p>
          <a:p>
            <a:pPr lvl="1"/>
            <a:r>
              <a:rPr lang="en-US" altLang="en-US"/>
              <a:t>Pages 464 – 467</a:t>
            </a:r>
          </a:p>
          <a:p>
            <a:pPr lvl="1"/>
            <a:r>
              <a:rPr lang="en-US" altLang="en-US"/>
              <a:t>Page 469</a:t>
            </a:r>
          </a:p>
          <a:p>
            <a:pPr lvl="1"/>
            <a:r>
              <a:rPr lang="en-US" altLang="en-US"/>
              <a:t>Pages 473 – 475</a:t>
            </a:r>
          </a:p>
          <a:p>
            <a:pPr lvl="1"/>
            <a:r>
              <a:rPr lang="en-US" altLang="en-US"/>
              <a:t>Pages 477 – 479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137525" cy="1443038"/>
          </a:xfrm>
          <a:noFill/>
        </p:spPr>
        <p:txBody>
          <a:bodyPr/>
          <a:lstStyle/>
          <a:p>
            <a:pPr algn="ctr"/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13. Instruction Sets: Addressing Modes and Formats</a:t>
            </a:r>
            <a:endParaRPr lang="en-US" altLang="en-US" sz="32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6011863" y="3357563"/>
            <a:ext cx="2663825" cy="1295400"/>
          </a:xfrm>
          <a:prstGeom prst="borderCallout2">
            <a:avLst>
              <a:gd name="adj1" fmla="val -1971"/>
              <a:gd name="adj2" fmla="val 49773"/>
              <a:gd name="adj3" fmla="val -34283"/>
              <a:gd name="adj4" fmla="val 39065"/>
              <a:gd name="adj5" fmla="val -81135"/>
              <a:gd name="adj6" fmla="val 38230"/>
            </a:avLst>
          </a:prstGeom>
          <a:solidFill>
            <a:srgbClr val="3333FF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the bits of an instruction are organized</a:t>
            </a:r>
          </a:p>
        </p:txBody>
      </p:sp>
      <p:sp>
        <p:nvSpPr>
          <p:cNvPr id="7" name="Line Callout 2 6"/>
          <p:cNvSpPr/>
          <p:nvPr/>
        </p:nvSpPr>
        <p:spPr bwMode="auto">
          <a:xfrm>
            <a:off x="3203575" y="3357563"/>
            <a:ext cx="2663825" cy="1295400"/>
          </a:xfrm>
          <a:prstGeom prst="borderCallout2">
            <a:avLst>
              <a:gd name="adj1" fmla="val -1971"/>
              <a:gd name="adj2" fmla="val 50201"/>
              <a:gd name="adj3" fmla="val -36010"/>
              <a:gd name="adj4" fmla="val 38614"/>
              <a:gd name="adj5" fmla="val -81382"/>
              <a:gd name="adj6" fmla="val 37873"/>
            </a:avLst>
          </a:prstGeom>
          <a:solidFill>
            <a:srgbClr val="3333FF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the address of an operand is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Addressing Modes</a:t>
            </a: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457200" y="1069975"/>
            <a:ext cx="8435975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 sz="2800">
                <a:latin typeface="Tahoma" panose="020B0604030504040204" pitchFamily="34" charset="0"/>
              </a:rPr>
              <a:t>What: how address of operand is specified.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 sz="2800">
                <a:latin typeface="Tahoma" panose="020B0604030504040204" pitchFamily="34" charset="0"/>
              </a:rPr>
              <a:t>Why: address field in an instruction is small!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 sz="2800">
                <a:solidFill>
                  <a:srgbClr val="FF0000"/>
                </a:solidFill>
                <a:latin typeface="Tahoma" panose="020B0604030504040204" pitchFamily="34" charset="0"/>
              </a:rPr>
              <a:t>Tradeoff</a:t>
            </a:r>
            <a:r>
              <a:rPr kumimoji="1" lang="en-US" altLang="en-US" sz="2800">
                <a:latin typeface="Tahoma" panose="020B0604030504040204" pitchFamily="34" charset="0"/>
              </a:rPr>
              <a:t>: address range/addressing flexibility </a:t>
            </a:r>
            <a:r>
              <a:rPr kumimoji="1" lang="en-US" altLang="en-US" sz="2800" b="1" u="sng">
                <a:latin typeface="Tahoma" panose="020B0604030504040204" pitchFamily="34" charset="0"/>
              </a:rPr>
              <a:t>vs.</a:t>
            </a:r>
            <a:r>
              <a:rPr kumimoji="1" lang="en-US" altLang="en-US" sz="2800">
                <a:latin typeface="Tahoma" panose="020B0604030504040204" pitchFamily="34" charset="0"/>
              </a:rPr>
              <a:t> number of memory </a:t>
            </a:r>
            <a:r>
              <a:rPr kumimoji="1" lang="en-US" altLang="en-US" sz="2800"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en-US" sz="2800">
                <a:latin typeface="Tahoma" panose="020B0604030504040204" pitchFamily="34" charset="0"/>
              </a:rPr>
              <a:t>eferences/complexity of address calculation.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Immediate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Direct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Indirect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Register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Register Indirect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Displacement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Stack</a:t>
            </a:r>
            <a:endParaRPr kumimoji="1" lang="en-US" altLang="en-US" sz="2800">
              <a:latin typeface="Tahoma" panose="020B0604030504040204" pitchFamily="34" charset="0"/>
            </a:endParaRPr>
          </a:p>
        </p:txBody>
      </p:sp>
      <p:pic>
        <p:nvPicPr>
          <p:cNvPr id="971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4" b="81995"/>
          <a:stretch>
            <a:fillRect/>
          </a:stretch>
        </p:blipFill>
        <p:spPr bwMode="auto">
          <a:xfrm>
            <a:off x="4716463" y="3716338"/>
            <a:ext cx="3168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Immediate Addressing</a:t>
            </a:r>
          </a:p>
        </p:txBody>
      </p:sp>
      <p:sp>
        <p:nvSpPr>
          <p:cNvPr id="973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349500"/>
            <a:ext cx="8686800" cy="3887788"/>
          </a:xfrm>
        </p:spPr>
        <p:txBody>
          <a:bodyPr/>
          <a:lstStyle/>
          <a:p>
            <a:r>
              <a:rPr lang="en-US" altLang="en-US"/>
              <a:t>Address field </a:t>
            </a:r>
            <a:r>
              <a:rPr lang="en-US" altLang="en-US" b="1"/>
              <a:t>A</a:t>
            </a:r>
            <a:r>
              <a:rPr lang="en-US" altLang="en-US"/>
              <a:t> contains operand.</a:t>
            </a:r>
          </a:p>
          <a:p>
            <a:r>
              <a:rPr lang="en-US" altLang="en-US">
                <a:solidFill>
                  <a:srgbClr val="0033CC"/>
                </a:solidFill>
              </a:rPr>
              <a:t>Syntax: #A</a:t>
            </a:r>
          </a:p>
          <a:p>
            <a:r>
              <a:rPr lang="en-US" altLang="en-US"/>
              <a:t>Ex.: ADD #5</a:t>
            </a:r>
          </a:p>
          <a:p>
            <a:pPr lvl="1"/>
            <a:r>
              <a:rPr lang="en-US" altLang="en-US"/>
              <a:t>AC </a:t>
            </a:r>
            <a:r>
              <a:rPr lang="en-US" altLang="en-US">
                <a:sym typeface="Wingdings" panose="05000000000000000000" pitchFamily="2" charset="2"/>
              </a:rPr>
              <a:t> [AC]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5 is the operand.</a:t>
            </a:r>
          </a:p>
          <a:p>
            <a:pPr>
              <a:buFont typeface="ZapfDingbats" pitchFamily="82" charset="2"/>
              <a:buChar char=""/>
            </a:pPr>
            <a:r>
              <a:rPr lang="en-US" altLang="en-US"/>
              <a:t>Fast: no memory reference to fetch data.</a:t>
            </a:r>
          </a:p>
          <a:p>
            <a:pPr>
              <a:buFont typeface="ZapfDingbats" pitchFamily="82" charset="2"/>
              <a:buChar char=""/>
            </a:pPr>
            <a:r>
              <a:rPr lang="en-US" altLang="en-US"/>
              <a:t>Limited operand magnitude.</a:t>
            </a:r>
          </a:p>
          <a:p>
            <a:r>
              <a:rPr lang="en-US" altLang="en-US"/>
              <a:t>Requires sign extension if loaded to larger register.</a:t>
            </a:r>
          </a:p>
        </p:txBody>
      </p:sp>
      <p:pic>
        <p:nvPicPr>
          <p:cNvPr id="97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341438"/>
            <a:ext cx="28813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93788"/>
            <a:ext cx="467995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62163"/>
            <a:ext cx="6491288" cy="4319587"/>
          </a:xfrm>
          <a:noFill/>
        </p:spPr>
        <p:txBody>
          <a:bodyPr/>
          <a:lstStyle/>
          <a:p>
            <a:r>
              <a:rPr lang="en-US" altLang="en-US" sz="2200" dirty="0"/>
              <a:t>Address field contains address of operand.</a:t>
            </a:r>
          </a:p>
          <a:p>
            <a:r>
              <a:rPr lang="en-US" altLang="en-US" sz="2200" dirty="0"/>
              <a:t>Operand Address </a:t>
            </a:r>
            <a:r>
              <a:rPr lang="en-US" altLang="en-US" sz="2200" dirty="0">
                <a:sym typeface="Wingdings" panose="05000000000000000000" pitchFamily="2" charset="2"/>
              </a:rPr>
              <a:t> </a:t>
            </a:r>
            <a:r>
              <a:rPr lang="en-US" altLang="en-US" sz="2200" b="1" dirty="0"/>
              <a:t>effective address</a:t>
            </a:r>
            <a:r>
              <a:rPr lang="en-US" altLang="en-US" sz="2200" dirty="0"/>
              <a:t> (</a:t>
            </a:r>
            <a:r>
              <a:rPr lang="en-US" altLang="en-US" sz="2200" b="1" dirty="0"/>
              <a:t>EA</a:t>
            </a:r>
            <a:r>
              <a:rPr lang="en-US" altLang="en-US" sz="2200" dirty="0"/>
              <a:t>).</a:t>
            </a:r>
          </a:p>
          <a:p>
            <a:r>
              <a:rPr lang="en-US" altLang="en-US" sz="2200" dirty="0">
                <a:solidFill>
                  <a:srgbClr val="0033CC"/>
                </a:solidFill>
                <a:sym typeface="Wingdings" panose="05000000000000000000" pitchFamily="2" charset="2"/>
              </a:rPr>
              <a:t>EA = A</a:t>
            </a:r>
            <a:endParaRPr lang="en-US" altLang="en-US" sz="2200" dirty="0">
              <a:solidFill>
                <a:srgbClr val="0033CC"/>
              </a:solidFill>
            </a:endParaRPr>
          </a:p>
          <a:p>
            <a:r>
              <a:rPr lang="en-US" altLang="en-US" sz="2200" dirty="0">
                <a:solidFill>
                  <a:srgbClr val="0033CC"/>
                </a:solidFill>
              </a:rPr>
              <a:t>Syntax: A</a:t>
            </a:r>
          </a:p>
          <a:p>
            <a:r>
              <a:rPr lang="en-US" altLang="en-US" sz="2200" dirty="0"/>
              <a:t>Ex.:  ADD 500</a:t>
            </a:r>
          </a:p>
          <a:p>
            <a:pPr lvl="1"/>
            <a:r>
              <a:rPr lang="en-US" altLang="en-US" sz="2200" dirty="0"/>
              <a:t>AC </a:t>
            </a:r>
            <a:r>
              <a:rPr lang="en-US" altLang="en-US" sz="2200" dirty="0">
                <a:sym typeface="Wingdings" panose="05000000000000000000" pitchFamily="2" charset="2"/>
              </a:rPr>
              <a:t> </a:t>
            </a:r>
            <a:r>
              <a:rPr lang="en-US" altLang="en-US" sz="2200" dirty="0"/>
              <a:t>[AC] + </a:t>
            </a:r>
            <a:r>
              <a:rPr lang="en-US" altLang="en-US" sz="2200" b="1" dirty="0">
                <a:solidFill>
                  <a:srgbClr val="FF0000"/>
                </a:solidFill>
              </a:rPr>
              <a:t>[500]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/>
              <a:t>Look in mem. at </a:t>
            </a:r>
            <a:r>
              <a:rPr lang="en-US" altLang="en-US" sz="2200"/>
              <a:t>address 500 </a:t>
            </a:r>
            <a:r>
              <a:rPr lang="en-US" altLang="en-US" sz="2200" dirty="0"/>
              <a:t>for operand.</a:t>
            </a:r>
          </a:p>
          <a:p>
            <a:pPr>
              <a:buFont typeface="ZapfDingbats" pitchFamily="82" charset="2"/>
              <a:buChar char=""/>
            </a:pPr>
            <a:r>
              <a:rPr lang="en-US" altLang="en-US" sz="2200" dirty="0"/>
              <a:t>Fast: single memory reference to access data</a:t>
            </a:r>
            <a:r>
              <a:rPr lang="en-US" altLang="en-US" sz="2200" dirty="0">
                <a:sym typeface="Wingdings" panose="05000000000000000000" pitchFamily="2" charset="2"/>
              </a:rPr>
              <a:t>.</a:t>
            </a:r>
            <a:endParaRPr lang="en-US" altLang="en-US" sz="2200" dirty="0"/>
          </a:p>
          <a:p>
            <a:pPr>
              <a:buFont typeface="ZapfDingbats" pitchFamily="82" charset="2"/>
              <a:buChar char=""/>
            </a:pPr>
            <a:r>
              <a:rPr lang="en-US" altLang="en-US" sz="2200" dirty="0"/>
              <a:t>Simple: no additional calculations to work out effective address.</a:t>
            </a:r>
          </a:p>
          <a:p>
            <a:pPr>
              <a:buFont typeface="ZapfDingbats" pitchFamily="82" charset="2"/>
              <a:buChar char="D"/>
            </a:pPr>
            <a:r>
              <a:rPr lang="en-US" altLang="en-US" sz="2200" dirty="0"/>
              <a:t>Limited address space.</a:t>
            </a:r>
          </a:p>
        </p:txBody>
      </p:sp>
      <p:sp>
        <p:nvSpPr>
          <p:cNvPr id="819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571625"/>
            <a:ext cx="3919537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779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483225" cy="4933950"/>
          </a:xfrm>
          <a:noFill/>
        </p:spPr>
        <p:txBody>
          <a:bodyPr lIns="90488" tIns="44450" rIns="90488" bIns="44450"/>
          <a:lstStyle/>
          <a:p>
            <a:pPr>
              <a:lnSpc>
                <a:spcPct val="85000"/>
              </a:lnSpc>
            </a:pPr>
            <a:r>
              <a:rPr lang="en-US" altLang="en-US" sz="2400">
                <a:solidFill>
                  <a:srgbClr val="0033CC"/>
                </a:solidFill>
              </a:rPr>
              <a:t>EA = [A]</a:t>
            </a:r>
          </a:p>
          <a:p>
            <a:pPr>
              <a:lnSpc>
                <a:spcPct val="85000"/>
              </a:lnSpc>
            </a:pPr>
            <a:r>
              <a:rPr lang="en-US" altLang="en-US" sz="2400">
                <a:solidFill>
                  <a:srgbClr val="0033CC"/>
                </a:solidFill>
              </a:rPr>
              <a:t>Syntax: (A)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Ex.: ADD (1000)</a:t>
            </a:r>
          </a:p>
          <a:p>
            <a:pPr lvl="1">
              <a:lnSpc>
                <a:spcPct val="85000"/>
              </a:lnSpc>
            </a:pPr>
            <a:r>
              <a:rPr lang="en-US" altLang="en-US" sz="2200"/>
              <a:t>AC </a:t>
            </a:r>
            <a:r>
              <a:rPr lang="en-US" altLang="en-US" sz="2200">
                <a:sym typeface="Wingdings" panose="05000000000000000000" pitchFamily="2" charset="2"/>
              </a:rPr>
              <a:t> [AC] + </a:t>
            </a:r>
            <a:r>
              <a:rPr lang="en-US" altLang="en-US" sz="2200" b="1">
                <a:solidFill>
                  <a:srgbClr val="FF0000"/>
                </a:solidFill>
                <a:sym typeface="Wingdings" panose="05000000000000000000" pitchFamily="2" charset="2"/>
              </a:rPr>
              <a:t>[ [1000] ]</a:t>
            </a:r>
            <a:r>
              <a:rPr lang="en-US" altLang="en-US" sz="2200"/>
              <a:t>.</a:t>
            </a:r>
          </a:p>
          <a:p>
            <a:pPr>
              <a:lnSpc>
                <a:spcPct val="85000"/>
              </a:lnSpc>
              <a:buFont typeface="ZapfDingbats" pitchFamily="82" charset="2"/>
              <a:buChar char="C"/>
            </a:pPr>
            <a:r>
              <a:rPr lang="en-US" altLang="en-US" sz="2400"/>
              <a:t>Large address range: 2</a:t>
            </a:r>
            <a:r>
              <a:rPr lang="en-US" altLang="en-US" sz="2400" baseline="30000"/>
              <a:t>n</a:t>
            </a:r>
            <a:r>
              <a:rPr lang="en-US" altLang="en-US" sz="2400"/>
              <a:t> locations, where n = word length.</a:t>
            </a:r>
          </a:p>
          <a:p>
            <a:pPr>
              <a:lnSpc>
                <a:spcPct val="85000"/>
              </a:lnSpc>
              <a:buFont typeface="ZapfDingbats" pitchFamily="82" charset="2"/>
              <a:buChar char="D"/>
            </a:pPr>
            <a:r>
              <a:rPr lang="en-US" altLang="en-US" sz="2400"/>
              <a:t>Slow: multiple memory references to find operand</a:t>
            </a:r>
            <a:r>
              <a:rPr lang="en-US" altLang="en-US" sz="240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May be nested, multilevel, cascaded</a:t>
            </a:r>
          </a:p>
          <a:p>
            <a:pPr lvl="1">
              <a:lnSpc>
                <a:spcPct val="85000"/>
              </a:lnSpc>
            </a:pPr>
            <a:r>
              <a:rPr lang="en-US" altLang="en-US" sz="2200"/>
              <a:t>Ex.: SUB (((100)))</a:t>
            </a:r>
          </a:p>
          <a:p>
            <a:pPr lvl="2">
              <a:lnSpc>
                <a:spcPct val="85000"/>
              </a:lnSpc>
            </a:pPr>
            <a:r>
              <a:rPr lang="en-US" altLang="en-US"/>
              <a:t>EA = [[[100]]]</a:t>
            </a:r>
          </a:p>
          <a:p>
            <a:pPr lvl="2">
              <a:lnSpc>
                <a:spcPct val="85000"/>
              </a:lnSpc>
            </a:pPr>
            <a:r>
              <a:rPr lang="en-US" altLang="en-US"/>
              <a:t>Operand = ?</a:t>
            </a:r>
          </a:p>
          <a:p>
            <a:pPr lvl="2">
              <a:lnSpc>
                <a:spcPct val="85000"/>
              </a:lnSpc>
            </a:pPr>
            <a:r>
              <a:rPr lang="en-US" altLang="en-US"/>
              <a:t>Draw the diagram yourself!</a:t>
            </a:r>
          </a:p>
        </p:txBody>
      </p:sp>
      <p:sp>
        <p:nvSpPr>
          <p:cNvPr id="977927" name="Rectangle 7"/>
          <p:cNvSpPr>
            <a:spLocks noChangeArrowheads="1"/>
          </p:cNvSpPr>
          <p:nvPr/>
        </p:nvSpPr>
        <p:spPr bwMode="auto">
          <a:xfrm>
            <a:off x="457200" y="1069975"/>
            <a:ext cx="8712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>
                <a:latin typeface="Tahoma" panose="020B0604030504040204" pitchFamily="34" charset="0"/>
              </a:rPr>
              <a:t>Address field contains address of memory  location that contains address of operand. </a:t>
            </a:r>
          </a:p>
        </p:txBody>
      </p:sp>
      <p:sp>
        <p:nvSpPr>
          <p:cNvPr id="922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Indirect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6" grpId="0" build="p"/>
      <p:bldP spid="9779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Register Addressing</a:t>
            </a:r>
          </a:p>
        </p:txBody>
      </p:sp>
      <p:sp>
        <p:nvSpPr>
          <p:cNvPr id="979973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en-US" sz="2400"/>
              <a:t>Address field identifies a register that holds the operand.</a:t>
            </a:r>
          </a:p>
          <a:p>
            <a:r>
              <a:rPr lang="en-US" altLang="en-US" sz="2400"/>
              <a:t>c.f. Direct addressing</a:t>
            </a:r>
          </a:p>
          <a:p>
            <a:r>
              <a:rPr lang="en-US" altLang="en-US" sz="2400">
                <a:solidFill>
                  <a:srgbClr val="0033CC"/>
                </a:solidFill>
              </a:rPr>
              <a:t>EA = R</a:t>
            </a:r>
          </a:p>
          <a:p>
            <a:r>
              <a:rPr lang="en-US" altLang="en-US" sz="2400">
                <a:solidFill>
                  <a:srgbClr val="0033CC"/>
                </a:solidFill>
              </a:rPr>
              <a:t>Notation: R</a:t>
            </a:r>
          </a:p>
          <a:p>
            <a:r>
              <a:rPr lang="en-US" altLang="en-US" sz="2400"/>
              <a:t>Ex.: ADD R1</a:t>
            </a:r>
          </a:p>
          <a:p>
            <a:pPr marL="742950" lvl="2" indent="-342900">
              <a:buFontTx/>
              <a:buChar char="•"/>
            </a:pPr>
            <a:r>
              <a:rPr lang="en-US" altLang="en-US" sz="1800"/>
              <a:t>AC </a:t>
            </a:r>
            <a:r>
              <a:rPr lang="en-US" altLang="en-US" sz="1800">
                <a:sym typeface="Wingdings" panose="05000000000000000000" pitchFamily="2" charset="2"/>
              </a:rPr>
              <a:t> [AC] + </a:t>
            </a:r>
            <a:r>
              <a:rPr lang="en-US" altLang="en-US" sz="1800" b="1">
                <a:solidFill>
                  <a:srgbClr val="FF0000"/>
                </a:solidFill>
                <a:sym typeface="Wingdings" panose="05000000000000000000" pitchFamily="2" charset="2"/>
              </a:rPr>
              <a:t>[R1]</a:t>
            </a:r>
            <a:r>
              <a:rPr lang="en-US" altLang="en-US" sz="1800"/>
              <a:t>.</a:t>
            </a:r>
            <a:endParaRPr lang="en-US" altLang="en-US"/>
          </a:p>
          <a:p>
            <a:r>
              <a:rPr lang="en-US" altLang="en-US" sz="2400"/>
              <a:t>Number of registers is relatively small.</a:t>
            </a:r>
          </a:p>
          <a:p>
            <a:r>
              <a:rPr lang="en-US" altLang="en-US" sz="2400"/>
              <a:t>Small address field (R: 3-5 bits).</a:t>
            </a:r>
          </a:p>
          <a:p>
            <a:pPr marL="342900" lvl="1" indent="-342900">
              <a:buFont typeface="ZapfDingbats" pitchFamily="82" charset="2"/>
              <a:buChar char="C"/>
            </a:pPr>
            <a:r>
              <a:rPr lang="en-US" altLang="en-US"/>
              <a:t>Fast fetch: short instruction.</a:t>
            </a:r>
          </a:p>
          <a:p>
            <a:pPr marL="342900" lvl="1" indent="-342900">
              <a:buFont typeface="ZapfDingbats" pitchFamily="82" charset="2"/>
              <a:buChar char="C"/>
            </a:pPr>
            <a:r>
              <a:rPr lang="en-US" altLang="en-US"/>
              <a:t>Fast execution: no memory reference.</a:t>
            </a:r>
          </a:p>
          <a:p>
            <a:pPr>
              <a:buFont typeface="ZapfDingbats" pitchFamily="82" charset="2"/>
              <a:buChar char="D"/>
            </a:pPr>
            <a:r>
              <a:rPr lang="en-US" altLang="en-US" sz="2400"/>
              <a:t>Very limited address space.</a:t>
            </a:r>
          </a:p>
        </p:txBody>
      </p:sp>
      <p:pic>
        <p:nvPicPr>
          <p:cNvPr id="9799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149475"/>
            <a:ext cx="2725737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141663"/>
            <a:ext cx="40322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Register Indirect Addressing</a:t>
            </a:r>
          </a:p>
        </p:txBody>
      </p:sp>
      <p:sp>
        <p:nvSpPr>
          <p:cNvPr id="1123334" name="Rectangle 6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en-US"/>
              <a:t>Address field identifies register that contains the address of the operand.</a:t>
            </a:r>
          </a:p>
          <a:p>
            <a:r>
              <a:rPr lang="en-US" altLang="en-US"/>
              <a:t>c.f. Indirect addressing.</a:t>
            </a:r>
          </a:p>
          <a:p>
            <a:r>
              <a:rPr lang="en-US" altLang="en-US">
                <a:solidFill>
                  <a:srgbClr val="0033CC"/>
                </a:solidFill>
              </a:rPr>
              <a:t>EA = [R]</a:t>
            </a:r>
          </a:p>
          <a:p>
            <a:r>
              <a:rPr lang="en-US" altLang="en-US">
                <a:solidFill>
                  <a:srgbClr val="0033CC"/>
                </a:solidFill>
              </a:rPr>
              <a:t>Notation: (R)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68313" y="3529013"/>
            <a:ext cx="46799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800" kern="0" dirty="0">
                <a:latin typeface="+mn-lt"/>
              </a:rPr>
              <a:t>Ex.: ADD (R1)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kern="0" dirty="0">
                <a:latin typeface="+mn-lt"/>
              </a:rPr>
              <a:t>AC </a:t>
            </a:r>
            <a:r>
              <a:rPr kumimoji="1" lang="en-US" kern="0" dirty="0">
                <a:latin typeface="+mn-lt"/>
                <a:sym typeface="Wingdings" pitchFamily="2" charset="2"/>
              </a:rPr>
              <a:t> [AC] + </a:t>
            </a:r>
            <a:r>
              <a:rPr kumimoji="1" lang="en-US" b="1" kern="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[ [R1] ]</a:t>
            </a:r>
            <a:r>
              <a:rPr kumimoji="1" lang="en-US" kern="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ZapfDingbats" pitchFamily="82" charset="2"/>
              <a:buChar char="C"/>
              <a:defRPr/>
            </a:pPr>
            <a:r>
              <a:rPr kumimoji="1" lang="en-US" sz="2800" kern="0" dirty="0">
                <a:latin typeface="+mn-lt"/>
              </a:rPr>
              <a:t>Large address space (2</a:t>
            </a:r>
            <a:r>
              <a:rPr kumimoji="1" lang="en-US" sz="2800" kern="0" baseline="30000" dirty="0">
                <a:latin typeface="+mn-lt"/>
              </a:rPr>
              <a:t>n</a:t>
            </a:r>
            <a:r>
              <a:rPr kumimoji="1" lang="en-US" sz="2800" kern="0" dirty="0">
                <a:latin typeface="+mn-lt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ZapfDingbats" pitchFamily="82" charset="2"/>
              <a:buChar char="C"/>
              <a:defRPr/>
            </a:pPr>
            <a:r>
              <a:rPr kumimoji="1" lang="en-US" sz="2800" kern="0" dirty="0">
                <a:latin typeface="+mn-lt"/>
              </a:rPr>
              <a:t>One fewer memory access than indirect addressing.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34" grpId="0" build="p"/>
      <p:bldP spid="8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20282</TotalTime>
  <Words>1915</Words>
  <Application>Microsoft Office PowerPoint</Application>
  <PresentationFormat>On-screen Show (4:3)</PresentationFormat>
  <Paragraphs>271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Monotype Sorts</vt:lpstr>
      <vt:lpstr>Tahoma</vt:lpstr>
      <vt:lpstr>Times New Roman</vt:lpstr>
      <vt:lpstr>Wingdings</vt:lpstr>
      <vt:lpstr>ZapfDingbats</vt:lpstr>
      <vt:lpstr>ajp2</vt:lpstr>
      <vt:lpstr>PowerPoint Presentation</vt:lpstr>
      <vt:lpstr>Administrivia</vt:lpstr>
      <vt:lpstr>PowerPoint Presentation</vt:lpstr>
      <vt:lpstr>Addressing Modes</vt:lpstr>
      <vt:lpstr>1. Immediate Addressing</vt:lpstr>
      <vt:lpstr>2. Direct Addressing</vt:lpstr>
      <vt:lpstr>3. Indirect Addressing</vt:lpstr>
      <vt:lpstr>4. Register Addressing</vt:lpstr>
      <vt:lpstr>5. Register Indirect Addressing</vt:lpstr>
      <vt:lpstr>6. Displacement Addressing</vt:lpstr>
      <vt:lpstr>6. Displacement Addressing – Relative</vt:lpstr>
      <vt:lpstr>6. Displacement Addressing – Base Register</vt:lpstr>
      <vt:lpstr>6. Displacement Addressing – Indexed</vt:lpstr>
      <vt:lpstr>6. Displacement Addressing – Autoindexing</vt:lpstr>
      <vt:lpstr>6. Displacement Addressing – Pre/Post-indexing</vt:lpstr>
      <vt:lpstr>7. Stack Addressing</vt:lpstr>
      <vt:lpstr>Addressing Modes – Summary</vt:lpstr>
      <vt:lpstr>X86 Addressing Modes</vt:lpstr>
      <vt:lpstr>x86 Address Calculation</vt:lpstr>
      <vt:lpstr>x86 Addressing Modes – Summary</vt:lpstr>
      <vt:lpstr>Instruction Formats</vt:lpstr>
      <vt:lpstr>Instruction Length</vt:lpstr>
      <vt:lpstr>Allocation of Bits (1)</vt:lpstr>
      <vt:lpstr>Allocation of Bits (2)</vt:lpstr>
      <vt:lpstr>Variable-Length Instructions</vt:lpstr>
      <vt:lpstr>x86 Instruction Format: variable-length (1-15B)</vt:lpstr>
      <vt:lpstr>Assembly Language (N=I+J+K)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701</cp:revision>
  <dcterms:created xsi:type="dcterms:W3CDTF">1998-10-18T09:28:37Z</dcterms:created>
  <dcterms:modified xsi:type="dcterms:W3CDTF">2017-11-21T09:18:14Z</dcterms:modified>
</cp:coreProperties>
</file>