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944" r:id="rId2"/>
    <p:sldId id="946" r:id="rId3"/>
    <p:sldId id="867" r:id="rId4"/>
    <p:sldId id="922" r:id="rId5"/>
    <p:sldId id="913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42" r:id="rId1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082EE5-E968-4B3E-AD92-9771C69201BB}" type="slidenum">
              <a:rPr lang="en-US" altLang="en-US">
                <a:cs typeface="Arial" panose="020B0604020202020204" pitchFamily="34" charset="0"/>
              </a:rPr>
              <a:pPr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9A9E44-1A06-480D-9150-E3E5B016348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799A8A-5344-4EF7-99CF-6DD258B32E9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6992F1-D227-443A-9936-BEBBC3569B3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88DA11-6475-413F-A2D0-66D75494943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8ABFB9-2C49-4299-8ADE-AA938500674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58B8FD-7A40-4A66-B287-CB4E4858AD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142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2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35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52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28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91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42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27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95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31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06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#10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Rounding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result of any operation on significands is stored in a longer register.</a:t>
            </a:r>
          </a:p>
          <a:p>
            <a:r>
              <a:rPr lang="en-US" altLang="en-US" sz="2400"/>
              <a:t>When the result is to be stored as an FP number, extra bits have to be dropped off </a:t>
            </a:r>
            <a:r>
              <a:rPr lang="en-US" altLang="en-US" sz="2400">
                <a:sym typeface="Wingdings" panose="05000000000000000000" pitchFamily="2" charset="2"/>
              </a:rPr>
              <a:t> rounding.</a:t>
            </a:r>
          </a:p>
          <a:p>
            <a:r>
              <a:rPr lang="en-US" altLang="en-US" sz="2400">
                <a:solidFill>
                  <a:srgbClr val="0033CC"/>
                </a:solidFill>
                <a:sym typeface="Wingdings" panose="05000000000000000000" pitchFamily="2" charset="2"/>
              </a:rPr>
              <a:t>Round to nearest </a:t>
            </a:r>
            <a:r>
              <a:rPr lang="en-US" altLang="en-US" sz="2400">
                <a:sym typeface="Wingdings" panose="05000000000000000000" pitchFamily="2" charset="2"/>
              </a:rPr>
              <a:t>representable number.</a:t>
            </a:r>
          </a:p>
          <a:p>
            <a:r>
              <a:rPr lang="en-US" altLang="en-US" sz="2400">
                <a:solidFill>
                  <a:srgbClr val="0033CC"/>
                </a:solidFill>
                <a:sym typeface="Wingdings" panose="05000000000000000000" pitchFamily="2" charset="2"/>
              </a:rPr>
              <a:t>Round toward +</a:t>
            </a:r>
            <a:r>
              <a:rPr lang="en-US" altLang="en-US" sz="2400">
                <a:solidFill>
                  <a:srgbClr val="0033CC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∞</a:t>
            </a:r>
            <a:r>
              <a:rPr lang="en-US" altLang="en-US" sz="2400">
                <a:sym typeface="Wingdings" panose="05000000000000000000" pitchFamily="2" charset="2"/>
              </a:rPr>
              <a:t>: </a:t>
            </a:r>
            <a:r>
              <a:rPr lang="en-US" altLang="en-US" sz="2400" b="1">
                <a:sym typeface="Wingdings" panose="05000000000000000000" pitchFamily="2" charset="2"/>
              </a:rPr>
              <a:t>round up</a:t>
            </a:r>
            <a:r>
              <a:rPr lang="en-US" altLang="en-US" sz="2400">
                <a:sym typeface="Wingdings" panose="05000000000000000000" pitchFamily="2" charset="2"/>
              </a:rPr>
              <a:t> to the next 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+1.1…001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+1.1…010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– 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– 1.1…001</a:t>
            </a:r>
            <a:endParaRPr lang="en-US" altLang="en-US" sz="2000">
              <a:sym typeface="Wingdings" panose="05000000000000000000" pitchFamily="2" charset="2"/>
            </a:endParaRPr>
          </a:p>
          <a:p>
            <a:r>
              <a:rPr lang="en-US" altLang="en-US" sz="2400">
                <a:solidFill>
                  <a:srgbClr val="0033CC"/>
                </a:solidFill>
                <a:sym typeface="Wingdings" panose="05000000000000000000" pitchFamily="2" charset="2"/>
              </a:rPr>
              <a:t>Round toward –</a:t>
            </a:r>
            <a:r>
              <a:rPr lang="en-US" altLang="en-US" sz="2400">
                <a:solidFill>
                  <a:srgbClr val="0033CC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∞:</a:t>
            </a:r>
            <a:r>
              <a:rPr lang="en-US" altLang="en-US" sz="2400"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 b="1">
                <a:cs typeface="Tahoma" panose="020B0604030504040204" pitchFamily="34" charset="0"/>
                <a:sym typeface="Wingdings" panose="05000000000000000000" pitchFamily="2" charset="2"/>
              </a:rPr>
              <a:t>round down</a:t>
            </a:r>
            <a:r>
              <a:rPr lang="en-US" altLang="en-US" sz="2400">
                <a:cs typeface="Tahoma" panose="020B0604030504040204" pitchFamily="34" charset="0"/>
                <a:sym typeface="Wingdings" panose="05000000000000000000" pitchFamily="2" charset="2"/>
              </a:rPr>
              <a:t> to the next 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+1.1…001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+1.1…001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– 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– 1.1…010</a:t>
            </a:r>
          </a:p>
          <a:p>
            <a:r>
              <a:rPr lang="en-US" altLang="en-US" sz="2400">
                <a:solidFill>
                  <a:srgbClr val="0033CC"/>
                </a:solidFill>
                <a:sym typeface="Wingdings" panose="05000000000000000000" pitchFamily="2" charset="2"/>
              </a:rPr>
              <a:t>Round toward zero</a:t>
            </a:r>
            <a:r>
              <a:rPr lang="en-US" altLang="en-US" sz="2400">
                <a:sym typeface="Wingdings" panose="05000000000000000000" pitchFamily="2" charset="2"/>
              </a:rPr>
              <a:t>: </a:t>
            </a:r>
            <a:r>
              <a:rPr lang="en-US" altLang="en-US" sz="2400" b="1">
                <a:sym typeface="Wingdings" panose="05000000000000000000" pitchFamily="2" charset="2"/>
              </a:rPr>
              <a:t>truncate</a:t>
            </a:r>
            <a:r>
              <a:rPr lang="en-US" altLang="en-US" sz="2400">
                <a:sym typeface="Wingdings" panose="05000000000000000000" pitchFamily="2" charset="2"/>
              </a:rPr>
              <a:t> the extra bits.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+1.1…001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+1.1…001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>
                <a:sym typeface="Wingdings" panose="05000000000000000000" pitchFamily="2" charset="2"/>
              </a:rPr>
              <a:t>Ex.: – 1.1…001 </a:t>
            </a:r>
            <a:r>
              <a:rPr lang="en-US" altLang="en-US" sz="1800">
                <a:solidFill>
                  <a:srgbClr val="FF0000"/>
                </a:solidFill>
                <a:sym typeface="Wingdings" panose="05000000000000000000" pitchFamily="2" charset="2"/>
              </a:rPr>
              <a:t>001</a:t>
            </a:r>
            <a:r>
              <a:rPr lang="en-US" altLang="en-US" sz="1800">
                <a:sym typeface="Wingdings" panose="05000000000000000000" pitchFamily="2" charset="2"/>
              </a:rPr>
              <a:t>  – 1.1…001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Round to Nearest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Default technique listed in the IEEE standard.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Deliver the representable value nearest to the infinitely precise result. If the two nearest representable values are equally near, the one with LSB 0 will be delivered.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the guard bits are 10010 </a:t>
            </a:r>
            <a:r>
              <a:rPr lang="en-US" altLang="en-US" sz="2000">
                <a:sym typeface="Wingdings" panose="05000000000000000000" pitchFamily="2" charset="2"/>
              </a:rPr>
              <a:t> they amount to more than one half of the last representable bit position  </a:t>
            </a:r>
            <a:r>
              <a:rPr lang="en-US" altLang="en-US" sz="2000" b="1">
                <a:sym typeface="Wingdings" panose="05000000000000000000" pitchFamily="2" charset="2"/>
              </a:rPr>
              <a:t>Round away from zero</a:t>
            </a:r>
            <a:r>
              <a:rPr lang="en-US" altLang="en-US" sz="2000">
                <a:sym typeface="Wingdings" panose="05000000000000000000" pitchFamily="2" charset="2"/>
              </a:rPr>
              <a:t>.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2000"/>
              <a:t>If the guard bits are 01111 </a:t>
            </a:r>
            <a:r>
              <a:rPr lang="en-US" altLang="en-US" sz="2000">
                <a:sym typeface="Wingdings" panose="05000000000000000000" pitchFamily="2" charset="2"/>
              </a:rPr>
              <a:t> they amount to less than one half of the last representable bit position  </a:t>
            </a:r>
            <a:r>
              <a:rPr lang="en-US" altLang="en-US" sz="2000" b="1">
                <a:sym typeface="Wingdings" panose="05000000000000000000" pitchFamily="2" charset="2"/>
              </a:rPr>
              <a:t>Truncate</a:t>
            </a:r>
            <a:r>
              <a:rPr lang="en-US" altLang="en-US" sz="2000">
                <a:sym typeface="Wingdings" panose="05000000000000000000" pitchFamily="2" charset="2"/>
              </a:rPr>
              <a:t>.</a:t>
            </a:r>
            <a:endParaRPr lang="en-US" altLang="en-US" sz="120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If the guard bits are 10000  midway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If we always truncate  biased toward zero.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If we choose randomly  not predictable/deterministic results.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IEEE standard:</a:t>
            </a:r>
          </a:p>
          <a:p>
            <a:pPr lvl="3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Force the result to be even.</a:t>
            </a:r>
          </a:p>
          <a:p>
            <a:pPr lvl="3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If last bit is 1, round away from zero, else, truncate.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Round to ±∞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Useful in implementing interval arithmetic.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</a:rPr>
              <a:t>Interval arithmetic</a:t>
            </a:r>
            <a:r>
              <a:rPr lang="en-US" altLang="en-US"/>
              <a:t>: produce two values for every result. These two values correspond to the lower and upper endpoints of an interval that contains the true result.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Used in monitoring and controlling errors.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10:</a:t>
            </a:r>
          </a:p>
          <a:p>
            <a:pPr lvl="1"/>
            <a:r>
              <a:rPr lang="en-US" altLang="en-US"/>
              <a:t>Pages 352-356</a:t>
            </a:r>
          </a:p>
          <a:p>
            <a:endParaRPr lang="en-CA" altLang="en-US"/>
          </a:p>
          <a:p>
            <a:pPr lvl="1"/>
            <a:endParaRPr lang="en-US" altLang="en-US"/>
          </a:p>
          <a:p>
            <a:pPr lvl="1"/>
            <a:endParaRPr lang="en-CA" altLang="en-US"/>
          </a:p>
          <a:p>
            <a:pPr>
              <a:buFontTx/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/>
          <a:lstStyle/>
          <a:p>
            <a:r>
              <a:rPr lang="en-CA" altLang="en-US" dirty="0">
                <a:sym typeface="Wingdings" panose="05000000000000000000" pitchFamily="2" charset="2"/>
              </a:rPr>
              <a:t>Assignment #3:</a:t>
            </a:r>
          </a:p>
          <a:p>
            <a:pPr lvl="1"/>
            <a:r>
              <a:rPr lang="en-CA" altLang="en-US" dirty="0">
                <a:sym typeface="Wingdings" panose="05000000000000000000" pitchFamily="2" charset="2"/>
              </a:rPr>
              <a:t>To be released early next week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Website: </a:t>
            </a:r>
            <a:r>
              <a:rPr kumimoji="0" lang="en-CA" altLang="en-US" sz="2000">
                <a:latin typeface="Times New Roman" panose="02020603050405020304" pitchFamily="18" charset="0"/>
                <a:hlinkClick r:id="rId2"/>
              </a:rPr>
              <a:t>http://hshehata.github.io/courses/zu/cse321b/</a:t>
            </a:r>
            <a:endParaRPr kumimoji="0" lang="en-CA" altLang="en-US" sz="20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Office hours: Sunday 11:30am – 12:30pm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489075"/>
            <a:ext cx="8135937" cy="1254125"/>
          </a:xfrm>
          <a:noFill/>
        </p:spPr>
        <p:txBody>
          <a:bodyPr anchor="ctr"/>
          <a:lstStyle/>
          <a:p>
            <a:pPr algn="ctr"/>
            <a:r>
              <a:rPr lang="en-US" altLang="en-US"/>
              <a:t>Chapter 10. </a:t>
            </a:r>
            <a:r>
              <a:rPr lang="en-US" altLang="en-US" dirty="0"/>
              <a:t>Computer Arithmetic (</a:t>
            </a:r>
            <a:r>
              <a:rPr lang="en-US" altLang="en-US" i="1" dirty="0"/>
              <a:t>Cont.</a:t>
            </a:r>
            <a:r>
              <a:rPr lang="en-US" altLang="en-US" dirty="0"/>
              <a:t>)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 Representation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Sign-Magnitude, Two’s Complement, Biased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 Arithmetic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Negation, Addition, Subtraction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Multiplication, Division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Floating-Point Representation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IEEE 754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Floating-Point Arithmetic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Addition, Subtraction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Multiplication, Division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Rounding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Arithmetic +/-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Algorithm: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Check for zeros (and other special cases, e.g., NaN).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Align significands (adjusting exponents).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Add or subtract significands.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Normalize result.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Round result.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Arithmetic </a:t>
            </a:r>
            <a:r>
              <a:rPr lang="en-US" altLang="en-US">
                <a:latin typeface="Arial" panose="020B0604020202020204" pitchFamily="34" charset="0"/>
              </a:rPr>
              <a:t>x/</a:t>
            </a:r>
            <a:r>
              <a:rPr lang="en-US" altLang="en-US" b="1">
                <a:sym typeface="Symbol" panose="05050102010706020507" pitchFamily="18" charset="2"/>
              </a:rPr>
              <a:t></a:t>
            </a:r>
            <a:endParaRPr lang="en-US" altLang="en-US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Algorithm: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Check for zeros (and other special cases, e.g., NaN).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Add/subtract exponents.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Multiply/divide significands (watch sign).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Normalize result.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Round result.</a:t>
            </a:r>
          </a:p>
          <a:p>
            <a:r>
              <a:rPr lang="en-US" altLang="en-US"/>
              <a:t>All intermediate results should be in double length storage.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95288" y="908050"/>
            <a:ext cx="856932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97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4450"/>
            <a:ext cx="6264275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789363"/>
            <a:ext cx="3013075" cy="1079500"/>
          </a:xfrm>
          <a:noFill/>
        </p:spPr>
        <p:txBody>
          <a:bodyPr lIns="0" tIns="0" rIns="0" bIns="0"/>
          <a:lstStyle/>
          <a:p>
            <a:r>
              <a:rPr lang="en-US" altLang="en-US"/>
              <a:t>Floating Point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95288" y="908050"/>
            <a:ext cx="856932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99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0"/>
            <a:ext cx="6292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789363"/>
            <a:ext cx="3013075" cy="1079500"/>
          </a:xfrm>
          <a:noFill/>
        </p:spPr>
        <p:txBody>
          <a:bodyPr lIns="0" tIns="0" rIns="0" bIns="0"/>
          <a:lstStyle/>
          <a:p>
            <a:r>
              <a:rPr lang="en-US" altLang="en-US"/>
              <a:t>Floating Point Division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00600" y="15986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Arial Black" panose="020B0A04020102020204" pitchFamily="34" charset="0"/>
              </a:rPr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Guard Bits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Extra bits added to the right of the mantissa during intermediate calculations.</a:t>
            </a:r>
          </a:p>
          <a:p>
            <a:r>
              <a:rPr lang="en-US" altLang="en-US"/>
              <a:t>Maintains good precision.</a:t>
            </a:r>
          </a:p>
        </p:txBody>
      </p:sp>
      <p:sp>
        <p:nvSpPr>
          <p:cNvPr id="948228" name="Text Box 4"/>
          <p:cNvSpPr txBox="1">
            <a:spLocks noChangeArrowheads="1"/>
          </p:cNvSpPr>
          <p:nvPr/>
        </p:nvSpPr>
        <p:spPr bwMode="auto">
          <a:xfrm>
            <a:off x="323850" y="2606675"/>
            <a:ext cx="3132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  </a:t>
            </a:r>
            <a:r>
              <a:rPr kumimoji="0" lang="en-US" altLang="en-US" sz="1400">
                <a:cs typeface="Tahoma" panose="020B0604030504040204" pitchFamily="34" charset="0"/>
              </a:rPr>
              <a:t> </a:t>
            </a:r>
            <a:r>
              <a:rPr kumimoji="0" lang="en-US" altLang="en-US" sz="2400">
                <a:cs typeface="Tahoma" panose="020B0604030504040204" pitchFamily="34" charset="0"/>
              </a:rPr>
              <a:t>1 . 0 0 0 … 0 0 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– 1 . 1 1 1 … 1 1 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48229" name="Text Box 5"/>
          <p:cNvSpPr txBox="1">
            <a:spLocks noChangeArrowheads="1"/>
          </p:cNvSpPr>
          <p:nvPr/>
        </p:nvSpPr>
        <p:spPr bwMode="auto">
          <a:xfrm>
            <a:off x="5111750" y="2565400"/>
            <a:ext cx="3132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  </a:t>
            </a:r>
            <a:r>
              <a:rPr kumimoji="0" lang="en-US" altLang="en-US" sz="1400">
                <a:cs typeface="Tahoma" panose="020B0604030504040204" pitchFamily="34" charset="0"/>
              </a:rPr>
              <a:t> </a:t>
            </a:r>
            <a:r>
              <a:rPr kumimoji="0" lang="en-US" altLang="en-US" sz="2400">
                <a:cs typeface="Tahoma" panose="020B0604030504040204" pitchFamily="34" charset="0"/>
              </a:rPr>
              <a:t>1 . 0 0 0 … 0 0 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– 0 . 1 1 1 … 1 1 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8230" name="Line 6"/>
          <p:cNvSpPr>
            <a:spLocks noChangeShapeType="1"/>
          </p:cNvSpPr>
          <p:nvPr/>
        </p:nvSpPr>
        <p:spPr bwMode="auto">
          <a:xfrm>
            <a:off x="5075238" y="3430588"/>
            <a:ext cx="3097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48231" name="Text Box 7"/>
          <p:cNvSpPr txBox="1">
            <a:spLocks noChangeArrowheads="1"/>
          </p:cNvSpPr>
          <p:nvPr/>
        </p:nvSpPr>
        <p:spPr bwMode="auto">
          <a:xfrm>
            <a:off x="34925" y="4651375"/>
            <a:ext cx="4275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  </a:t>
            </a:r>
            <a:r>
              <a:rPr kumimoji="0" lang="en-US" altLang="en-US" sz="1400">
                <a:cs typeface="Tahoma" panose="020B0604030504040204" pitchFamily="34" charset="0"/>
              </a:rPr>
              <a:t> </a:t>
            </a:r>
            <a:r>
              <a:rPr kumimoji="0" lang="en-US" altLang="en-US" sz="2400">
                <a:cs typeface="Tahoma" panose="020B0604030504040204" pitchFamily="34" charset="0"/>
              </a:rPr>
              <a:t>1 . 0 0 0 … 0 0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0 0 0 0</a:t>
            </a:r>
            <a:r>
              <a:rPr kumimoji="0" lang="en-US" altLang="en-US" sz="2400">
                <a:cs typeface="Tahoma" panose="020B0604030504040204" pitchFamily="34" charset="0"/>
              </a:rPr>
              <a:t> 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– 1 . 1 1 1 … 1 1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0 0 0 0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48232" name="Text Box 8"/>
          <p:cNvSpPr txBox="1">
            <a:spLocks noChangeArrowheads="1"/>
          </p:cNvSpPr>
          <p:nvPr/>
        </p:nvSpPr>
        <p:spPr bwMode="auto">
          <a:xfrm>
            <a:off x="4895850" y="4651375"/>
            <a:ext cx="4275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  </a:t>
            </a:r>
            <a:r>
              <a:rPr kumimoji="0" lang="en-US" altLang="en-US" sz="1400">
                <a:cs typeface="Tahoma" panose="020B0604030504040204" pitchFamily="34" charset="0"/>
              </a:rPr>
              <a:t> </a:t>
            </a:r>
            <a:r>
              <a:rPr kumimoji="0" lang="en-US" altLang="en-US" sz="2400">
                <a:cs typeface="Tahoma" panose="020B0604030504040204" pitchFamily="34" charset="0"/>
              </a:rPr>
              <a:t>1 . 0 0 0 … 0 0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0 0 0 0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– 0 . 1 1 1 … 1 1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1 0 0 0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8233" name="Line 9"/>
          <p:cNvSpPr>
            <a:spLocks noChangeShapeType="1"/>
          </p:cNvSpPr>
          <p:nvPr/>
        </p:nvSpPr>
        <p:spPr bwMode="auto">
          <a:xfrm>
            <a:off x="4859338" y="5516563"/>
            <a:ext cx="4284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48234" name="Text Box 10"/>
          <p:cNvSpPr txBox="1">
            <a:spLocks noChangeArrowheads="1"/>
          </p:cNvSpPr>
          <p:nvPr/>
        </p:nvSpPr>
        <p:spPr bwMode="auto">
          <a:xfrm>
            <a:off x="5378450" y="3448050"/>
            <a:ext cx="287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0 . 0 0 0 … 0 1 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8235" name="Text Box 11"/>
          <p:cNvSpPr txBox="1">
            <a:spLocks noChangeArrowheads="1"/>
          </p:cNvSpPr>
          <p:nvPr/>
        </p:nvSpPr>
        <p:spPr bwMode="auto">
          <a:xfrm>
            <a:off x="5076825" y="3979863"/>
            <a:ext cx="265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=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–23</a:t>
            </a:r>
            <a:r>
              <a:rPr kumimoji="0" lang="en-US" altLang="en-US" sz="2400">
                <a:cs typeface="Tahoma" panose="020B0604030504040204" pitchFamily="34" charset="0"/>
              </a:rPr>
              <a:t> 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 </a:t>
            </a:r>
            <a:r>
              <a:rPr kumimoji="0" lang="en-US" altLang="en-US" sz="2400">
                <a:cs typeface="Tahoma" panose="020B0604030504040204" pitchFamily="34" charset="0"/>
              </a:rPr>
              <a:t>= </a:t>
            </a:r>
            <a:r>
              <a:rPr kumimoji="0" lang="en-US" altLang="en-US" sz="2400" b="1" u="sng">
                <a:solidFill>
                  <a:srgbClr val="0033CC"/>
                </a:solidFill>
                <a:cs typeface="Tahoma" panose="020B0604030504040204" pitchFamily="34" charset="0"/>
              </a:rPr>
              <a:t>2</a:t>
            </a:r>
            <a:r>
              <a:rPr kumimoji="0" lang="en-US" altLang="en-US" sz="2400" b="1" u="sng" baseline="40000">
                <a:solidFill>
                  <a:srgbClr val="0033CC"/>
                </a:solidFill>
                <a:cs typeface="Tahoma" panose="020B0604030504040204" pitchFamily="34" charset="0"/>
              </a:rPr>
              <a:t>–22</a:t>
            </a:r>
          </a:p>
        </p:txBody>
      </p:sp>
      <p:sp>
        <p:nvSpPr>
          <p:cNvPr id="948236" name="Text Box 12"/>
          <p:cNvSpPr txBox="1">
            <a:spLocks noChangeArrowheads="1"/>
          </p:cNvSpPr>
          <p:nvPr/>
        </p:nvSpPr>
        <p:spPr bwMode="auto">
          <a:xfrm>
            <a:off x="5153025" y="5578475"/>
            <a:ext cx="401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0 . 0 0 0 … 0 0  </a:t>
            </a:r>
            <a:r>
              <a:rPr kumimoji="0"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1 0 0 0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8237" name="Text Box 13"/>
          <p:cNvSpPr txBox="1">
            <a:spLocks noChangeArrowheads="1"/>
          </p:cNvSpPr>
          <p:nvPr/>
        </p:nvSpPr>
        <p:spPr bwMode="auto">
          <a:xfrm>
            <a:off x="4816475" y="6097588"/>
            <a:ext cx="265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=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–24 </a:t>
            </a:r>
            <a:r>
              <a:rPr kumimoji="0" lang="en-US" altLang="en-US" sz="2400">
                <a:cs typeface="Tahoma" panose="020B0604030504040204" pitchFamily="34" charset="0"/>
              </a:rPr>
              <a:t>× 2</a:t>
            </a:r>
            <a:r>
              <a:rPr kumimoji="0" lang="en-US" altLang="en-US" sz="2400" baseline="40000">
                <a:cs typeface="Tahoma" panose="020B0604030504040204" pitchFamily="34" charset="0"/>
              </a:rPr>
              <a:t>1</a:t>
            </a:r>
            <a:r>
              <a:rPr kumimoji="0" lang="en-US" altLang="en-US" sz="2400">
                <a:cs typeface="Tahoma" panose="020B0604030504040204" pitchFamily="34" charset="0"/>
              </a:rPr>
              <a:t> = </a:t>
            </a:r>
            <a:r>
              <a:rPr kumimoji="0" lang="en-US" altLang="en-US" sz="2400" b="1" u="sng">
                <a:solidFill>
                  <a:srgbClr val="0033CC"/>
                </a:solidFill>
                <a:cs typeface="Tahoma" panose="020B0604030504040204" pitchFamily="34" charset="0"/>
              </a:rPr>
              <a:t>2</a:t>
            </a:r>
            <a:r>
              <a:rPr kumimoji="0" lang="en-US" altLang="en-US" sz="2400" b="1" u="sng" baseline="40000">
                <a:solidFill>
                  <a:srgbClr val="0033CC"/>
                </a:solidFill>
                <a:cs typeface="Tahoma" panose="020B0604030504040204" pitchFamily="34" charset="0"/>
              </a:rPr>
              <a:t>–23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 build="p"/>
      <p:bldP spid="948228" grpId="0"/>
      <p:bldP spid="948229" grpId="0"/>
      <p:bldP spid="948231" grpId="0"/>
      <p:bldP spid="948232" grpId="0"/>
      <p:bldP spid="948234" grpId="0"/>
      <p:bldP spid="948235" grpId="0"/>
      <p:bldP spid="948236" grpId="0"/>
      <p:bldP spid="948237" grpId="0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27862</TotalTime>
  <Words>683</Words>
  <Application>Microsoft Office PowerPoint</Application>
  <PresentationFormat>On-screen Show (4:3)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Symbol</vt:lpstr>
      <vt:lpstr>Tahoma</vt:lpstr>
      <vt:lpstr>Times New Roman</vt:lpstr>
      <vt:lpstr>Wingdings</vt:lpstr>
      <vt:lpstr>ajp2</vt:lpstr>
      <vt:lpstr>PowerPoint Presentation</vt:lpstr>
      <vt:lpstr>Adminstrivia</vt:lpstr>
      <vt:lpstr>Chapter 10. Computer Arithmetic (Cont.)</vt:lpstr>
      <vt:lpstr>Outline</vt:lpstr>
      <vt:lpstr>FP Arithmetic +/-</vt:lpstr>
      <vt:lpstr>FP Arithmetic x/</vt:lpstr>
      <vt:lpstr>Floating Point Multiplication</vt:lpstr>
      <vt:lpstr>Floating Point Division</vt:lpstr>
      <vt:lpstr>Guard Bits</vt:lpstr>
      <vt:lpstr>Rounding</vt:lpstr>
      <vt:lpstr>Round to Nearest</vt:lpstr>
      <vt:lpstr>Round to ±∞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993</cp:revision>
  <dcterms:created xsi:type="dcterms:W3CDTF">1998-10-18T09:28:37Z</dcterms:created>
  <dcterms:modified xsi:type="dcterms:W3CDTF">2017-05-09T20:58:05Z</dcterms:modified>
</cp:coreProperties>
</file>