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764" r:id="rId2"/>
    <p:sldId id="763" r:id="rId3"/>
    <p:sldId id="717" r:id="rId4"/>
    <p:sldId id="718" r:id="rId5"/>
    <p:sldId id="759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60" r:id="rId18"/>
    <p:sldId id="730" r:id="rId19"/>
    <p:sldId id="731" r:id="rId20"/>
    <p:sldId id="754" r:id="rId21"/>
    <p:sldId id="761" r:id="rId22"/>
    <p:sldId id="735" r:id="rId23"/>
    <p:sldId id="736" r:id="rId24"/>
    <p:sldId id="737" r:id="rId25"/>
    <p:sldId id="742" r:id="rId26"/>
    <p:sldId id="743" r:id="rId27"/>
    <p:sldId id="744" r:id="rId28"/>
    <p:sldId id="745" r:id="rId29"/>
    <p:sldId id="746" r:id="rId30"/>
    <p:sldId id="751" r:id="rId3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33CC"/>
    <a:srgbClr val="FFFFFF"/>
    <a:srgbClr val="FF99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8530" autoAdjust="0"/>
  </p:normalViewPr>
  <p:slideViewPr>
    <p:cSldViewPr>
      <p:cViewPr varScale="1">
        <p:scale>
          <a:sx n="64" d="100"/>
          <a:sy n="64" d="100"/>
        </p:scale>
        <p:origin x="15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26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17" Type="http://schemas.openxmlformats.org/officeDocument/2006/relationships/slide" Target="slides/slide25.xml"/><Relationship Id="rId2" Type="http://schemas.openxmlformats.org/officeDocument/2006/relationships/slide" Target="slides/slide8.xml"/><Relationship Id="rId16" Type="http://schemas.openxmlformats.org/officeDocument/2006/relationships/slide" Target="slides/slide24.xml"/><Relationship Id="rId1" Type="http://schemas.openxmlformats.org/officeDocument/2006/relationships/slide" Target="slides/slide7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11.xml"/><Relationship Id="rId15" Type="http://schemas.openxmlformats.org/officeDocument/2006/relationships/slide" Target="slides/slide23.xml"/><Relationship Id="rId10" Type="http://schemas.openxmlformats.org/officeDocument/2006/relationships/slide" Target="slides/slide16.xml"/><Relationship Id="rId19" Type="http://schemas.openxmlformats.org/officeDocument/2006/relationships/slide" Target="slides/slide27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B60F99-50B3-470A-A154-1ED858B2F54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14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16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16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19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19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19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5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6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7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10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8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9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935EC61-7F40-4539-8D32-3BCBF5D9D2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9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47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0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2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79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26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2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77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8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7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8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#7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Number of Addresses 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What is the maximum number of addresses that need to be represented in an instruction?</a:t>
            </a:r>
          </a:p>
          <a:p>
            <a:pPr lvl="1"/>
            <a:r>
              <a:rPr lang="en-US" altLang="en-US"/>
              <a:t>“addresses” here means “explicit operand references”.</a:t>
            </a:r>
          </a:p>
          <a:p>
            <a:pPr lvl="1"/>
            <a:r>
              <a:rPr lang="en-US" altLang="en-US"/>
              <a:t>Instructions that perform binary arithmetic/logic operations (e.g., +, &amp;) require most # of “addresses”.</a:t>
            </a:r>
          </a:p>
          <a:p>
            <a:pPr lvl="2"/>
            <a:r>
              <a:rPr lang="en-US" altLang="en-US"/>
              <a:t>2 addresses to specify source operands, 1 to specify destination operand (i.e., result), 1 to specify next instruction.</a:t>
            </a:r>
          </a:p>
          <a:p>
            <a:pPr lvl="2"/>
            <a:r>
              <a:rPr lang="en-US" altLang="en-US"/>
              <a:t>Four addresses must be specified in this case</a:t>
            </a:r>
            <a:r>
              <a:rPr lang="en-US" altLang="en-US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Problem: Specifying 4 addresses 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too long</a:t>
            </a:r>
            <a:r>
              <a:rPr lang="en-US" altLang="en-US">
                <a:sym typeface="Wingdings" panose="05000000000000000000" pitchFamily="2" charset="2"/>
              </a:rPr>
              <a:t> instruction!</a:t>
            </a:r>
            <a:endParaRPr lang="en-US" altLang="en-US"/>
          </a:p>
          <a:p>
            <a:pPr lvl="1"/>
            <a:r>
              <a:rPr lang="en-US" altLang="en-US"/>
              <a:t>Solution: Specify some operands </a:t>
            </a:r>
            <a:r>
              <a:rPr lang="en-US" altLang="en-US">
                <a:solidFill>
                  <a:srgbClr val="FF0000"/>
                </a:solidFill>
              </a:rPr>
              <a:t>implicitly</a:t>
            </a:r>
            <a:r>
              <a:rPr lang="en-US" altLang="en-US"/>
              <a:t>!</a:t>
            </a:r>
          </a:p>
          <a:p>
            <a:pPr lvl="2"/>
            <a:r>
              <a:rPr lang="en-US" altLang="en-US"/>
              <a:t>Address of next instruction </a:t>
            </a:r>
            <a:r>
              <a:rPr lang="en-US" altLang="en-US">
                <a:sym typeface="Wingdings" panose="05000000000000000000" pitchFamily="2" charset="2"/>
              </a:rPr>
              <a:t>is implicitly</a:t>
            </a:r>
            <a:r>
              <a:rPr lang="en-US" altLang="en-US"/>
              <a:t> known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[PC]+1!</a:t>
            </a:r>
          </a:p>
          <a:p>
            <a:pPr lvl="2"/>
            <a:r>
              <a:rPr lang="en-US" altLang="en-US"/>
              <a:t>Destination: same as source, or always the accumulator!  </a:t>
            </a:r>
          </a:p>
          <a:p>
            <a:pPr lvl="1"/>
            <a:r>
              <a:rPr lang="en-US" altLang="en-US"/>
              <a:t>In most architectures, most instructions are </a:t>
            </a:r>
            <a:r>
              <a:rPr lang="en-US" altLang="en-US">
                <a:solidFill>
                  <a:srgbClr val="FF0000"/>
                </a:solidFill>
              </a:rPr>
              <a:t>one-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two-</a:t>
            </a:r>
            <a:r>
              <a:rPr lang="en-US" altLang="en-US"/>
              <a:t>, or </a:t>
            </a:r>
            <a:r>
              <a:rPr lang="en-US" altLang="en-US">
                <a:solidFill>
                  <a:srgbClr val="FF0000"/>
                </a:solidFill>
              </a:rPr>
              <a:t>three</a:t>
            </a:r>
            <a:r>
              <a:rPr lang="en-US" altLang="en-US"/>
              <a:t>-address instructions.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Program to Execute: Y = (A–B)/(C+D×E)</a:t>
            </a:r>
          </a:p>
        </p:txBody>
      </p:sp>
      <p:pic>
        <p:nvPicPr>
          <p:cNvPr id="877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21"/>
          <a:stretch>
            <a:fillRect/>
          </a:stretch>
        </p:blipFill>
        <p:spPr bwMode="auto">
          <a:xfrm>
            <a:off x="0" y="1593850"/>
            <a:ext cx="42116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7850"/>
            <a:ext cx="42846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05025"/>
            <a:ext cx="45005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9" b="44131"/>
          <a:stretch>
            <a:fillRect/>
          </a:stretch>
        </p:blipFill>
        <p:spPr bwMode="auto">
          <a:xfrm>
            <a:off x="0" y="2249488"/>
            <a:ext cx="4211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69" b="22911"/>
          <a:stretch>
            <a:fillRect/>
          </a:stretch>
        </p:blipFill>
        <p:spPr bwMode="auto">
          <a:xfrm>
            <a:off x="0" y="2538413"/>
            <a:ext cx="42116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9"/>
          <a:stretch>
            <a:fillRect/>
          </a:stretch>
        </p:blipFill>
        <p:spPr bwMode="auto">
          <a:xfrm>
            <a:off x="0" y="2897188"/>
            <a:ext cx="42116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9" name="Text Box 11"/>
          <p:cNvSpPr txBox="1">
            <a:spLocks noChangeArrowheads="1"/>
          </p:cNvSpPr>
          <p:nvPr/>
        </p:nvSpPr>
        <p:spPr bwMode="auto">
          <a:xfrm>
            <a:off x="466725" y="1125538"/>
            <a:ext cx="35290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3-address instructions</a:t>
            </a:r>
          </a:p>
        </p:txBody>
      </p:sp>
      <p:sp>
        <p:nvSpPr>
          <p:cNvPr id="877580" name="Text Box 12"/>
          <p:cNvSpPr txBox="1">
            <a:spLocks noChangeArrowheads="1"/>
          </p:cNvSpPr>
          <p:nvPr/>
        </p:nvSpPr>
        <p:spPr bwMode="auto">
          <a:xfrm>
            <a:off x="250825" y="3908425"/>
            <a:ext cx="35290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2-address instructions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5003800" y="1603375"/>
            <a:ext cx="35290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1-address instructions</a:t>
            </a:r>
          </a:p>
        </p:txBody>
      </p:sp>
      <p:sp>
        <p:nvSpPr>
          <p:cNvPr id="877582" name="Line 14"/>
          <p:cNvSpPr>
            <a:spLocks noChangeShapeType="1"/>
          </p:cNvSpPr>
          <p:nvPr/>
        </p:nvSpPr>
        <p:spPr bwMode="auto">
          <a:xfrm flipH="1" flipV="1">
            <a:off x="1835150" y="5734050"/>
            <a:ext cx="2736850" cy="647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77583" name="Rectangle 15"/>
          <p:cNvSpPr>
            <a:spLocks noChangeArrowheads="1"/>
          </p:cNvSpPr>
          <p:nvPr/>
        </p:nvSpPr>
        <p:spPr bwMode="auto">
          <a:xfrm>
            <a:off x="0" y="5402263"/>
            <a:ext cx="1835150" cy="719137"/>
          </a:xfrm>
          <a:prstGeom prst="rect">
            <a:avLst/>
          </a:prstGeom>
          <a:solidFill>
            <a:srgbClr val="00FF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00563" y="5972175"/>
            <a:ext cx="45720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“MPY  D, E</a:t>
            </a:r>
            <a:r>
              <a:rPr lang="en-US" sz="2200" dirty="0"/>
              <a:t>”</a:t>
            </a:r>
            <a:r>
              <a:rPr lang="en-US" sz="2200" dirty="0">
                <a:latin typeface="+mn-lt"/>
              </a:rPr>
              <a:t> would alter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  <a:r>
              <a:rPr lang="en-US" sz="2200" dirty="0">
                <a:latin typeface="+mn-lt"/>
              </a:rPr>
              <a:t>. So, it is replaced by these two instructions!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 animBg="1"/>
      <p:bldP spid="877580" grpId="0" animBg="1"/>
      <p:bldP spid="877581" grpId="0" animBg="1"/>
      <p:bldP spid="877583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Number of Addresses (2)</a:t>
            </a:r>
          </a:p>
        </p:txBody>
      </p:sp>
      <p:sp>
        <p:nvSpPr>
          <p:cNvPr id="8796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3333FF"/>
                </a:solidFill>
              </a:rPr>
              <a:t>3 addresses</a:t>
            </a:r>
          </a:p>
          <a:p>
            <a:pPr lvl="1"/>
            <a:r>
              <a:rPr lang="en-US" altLang="en-US"/>
              <a:t> Operand 1, Operand 2, Result.</a:t>
            </a:r>
          </a:p>
          <a:p>
            <a:pPr lvl="1"/>
            <a:r>
              <a:rPr lang="en-US" altLang="en-US"/>
              <a:t> Template: a = b + c.</a:t>
            </a:r>
          </a:p>
          <a:p>
            <a:pPr lvl="1"/>
            <a:r>
              <a:rPr lang="en-US" altLang="en-US"/>
              <a:t> Needs very long words to hold everything.</a:t>
            </a:r>
          </a:p>
          <a:p>
            <a:r>
              <a:rPr lang="en-US" altLang="en-US">
                <a:solidFill>
                  <a:srgbClr val="3333FF"/>
                </a:solidFill>
              </a:rPr>
              <a:t>2 addresses</a:t>
            </a:r>
          </a:p>
          <a:p>
            <a:pPr lvl="1"/>
            <a:r>
              <a:rPr lang="en-US" altLang="en-US"/>
              <a:t> One address doubles as operand and result.</a:t>
            </a:r>
          </a:p>
          <a:p>
            <a:pPr lvl="1"/>
            <a:r>
              <a:rPr lang="en-US" altLang="en-US"/>
              <a:t> Template: a = a + b.</a:t>
            </a:r>
          </a:p>
          <a:p>
            <a:pPr lvl="1"/>
            <a:r>
              <a:rPr lang="en-US" altLang="en-US"/>
              <a:t> Reduces length of instruction.</a:t>
            </a:r>
          </a:p>
          <a:p>
            <a:pPr lvl="1"/>
            <a:r>
              <a:rPr lang="en-US" altLang="en-US"/>
              <a:t> Requires some extra work.</a:t>
            </a:r>
          </a:p>
          <a:p>
            <a:pPr lvl="2"/>
            <a:r>
              <a:rPr lang="en-US" altLang="en-US"/>
              <a:t>Temporary storage to hold some results!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Number of Addresses (3)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1 address</a:t>
            </a:r>
          </a:p>
          <a:p>
            <a:pPr lvl="1"/>
            <a:r>
              <a:rPr lang="en-US" altLang="en-US"/>
              <a:t>Implicit second address.</a:t>
            </a:r>
          </a:p>
          <a:p>
            <a:pPr lvl="1"/>
            <a:r>
              <a:rPr lang="en-US" altLang="en-US"/>
              <a:t>Usually a register (accumulator: AC).</a:t>
            </a:r>
          </a:p>
          <a:p>
            <a:pPr lvl="1"/>
            <a:r>
              <a:rPr lang="en-US" altLang="en-US"/>
              <a:t>Common on early machines.</a:t>
            </a:r>
          </a:p>
          <a:p>
            <a:r>
              <a:rPr lang="en-US" altLang="en-US">
                <a:solidFill>
                  <a:srgbClr val="3333FF"/>
                </a:solidFill>
              </a:rPr>
              <a:t>0 (zero) addresses</a:t>
            </a:r>
          </a:p>
          <a:p>
            <a:pPr lvl="1"/>
            <a:r>
              <a:rPr lang="en-US" altLang="en-US"/>
              <a:t>All addresses implicit.</a:t>
            </a:r>
          </a:p>
          <a:p>
            <a:pPr lvl="1"/>
            <a:r>
              <a:rPr lang="en-US" altLang="en-US"/>
              <a:t>Usually the top element(s) of the </a:t>
            </a:r>
            <a:r>
              <a:rPr lang="en-US" altLang="en-US">
                <a:solidFill>
                  <a:srgbClr val="FF0000"/>
                </a:solidFill>
              </a:rPr>
              <a:t>stack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Stack: set of locations used as last-in-first-out buffer.</a:t>
            </a:r>
          </a:p>
          <a:p>
            <a:pPr lvl="1"/>
            <a:r>
              <a:rPr lang="en-US" altLang="en-US"/>
              <a:t>Ex.:</a:t>
            </a:r>
          </a:p>
          <a:p>
            <a:pPr lvl="1">
              <a:buFontTx/>
              <a:buNone/>
            </a:pPr>
            <a:r>
              <a:rPr lang="en-US" altLang="en-US"/>
              <a:t>c = a + b</a:t>
            </a:r>
          </a:p>
        </p:txBody>
      </p:sp>
      <p:sp>
        <p:nvSpPr>
          <p:cNvPr id="927750" name="Oval 6"/>
          <p:cNvSpPr>
            <a:spLocks noChangeArrowheads="1"/>
          </p:cNvSpPr>
          <p:nvPr/>
        </p:nvSpPr>
        <p:spPr bwMode="auto">
          <a:xfrm>
            <a:off x="2538413" y="5418138"/>
            <a:ext cx="1223962" cy="431800"/>
          </a:xfrm>
          <a:prstGeom prst="ellipse">
            <a:avLst/>
          </a:prstGeom>
          <a:solidFill>
            <a:srgbClr val="00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6286500" y="49418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4" name="Rectangle 10"/>
          <p:cNvSpPr>
            <a:spLocks noChangeArrowheads="1"/>
          </p:cNvSpPr>
          <p:nvPr/>
        </p:nvSpPr>
        <p:spPr bwMode="auto">
          <a:xfrm>
            <a:off x="6286500" y="5805488"/>
            <a:ext cx="9366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</p:txBody>
      </p:sp>
      <p:sp>
        <p:nvSpPr>
          <p:cNvPr id="927755" name="Rectangle 11"/>
          <p:cNvSpPr>
            <a:spLocks noChangeArrowheads="1"/>
          </p:cNvSpPr>
          <p:nvPr/>
        </p:nvSpPr>
        <p:spPr bwMode="auto">
          <a:xfrm>
            <a:off x="6286500" y="62372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6" name="Line 12"/>
          <p:cNvSpPr>
            <a:spLocks noChangeShapeType="1"/>
          </p:cNvSpPr>
          <p:nvPr/>
        </p:nvSpPr>
        <p:spPr bwMode="auto">
          <a:xfrm>
            <a:off x="6286500" y="46529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57" name="Line 13"/>
          <p:cNvSpPr>
            <a:spLocks noChangeShapeType="1"/>
          </p:cNvSpPr>
          <p:nvPr/>
        </p:nvSpPr>
        <p:spPr bwMode="auto">
          <a:xfrm>
            <a:off x="7223125" y="4652963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59" name="Line 15"/>
          <p:cNvSpPr>
            <a:spLocks noChangeShapeType="1"/>
          </p:cNvSpPr>
          <p:nvPr/>
        </p:nvSpPr>
        <p:spPr bwMode="auto">
          <a:xfrm>
            <a:off x="5854700" y="548798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60" name="Text Box 16"/>
          <p:cNvSpPr txBox="1">
            <a:spLocks noChangeArrowheads="1"/>
          </p:cNvSpPr>
          <p:nvPr/>
        </p:nvSpPr>
        <p:spPr bwMode="auto">
          <a:xfrm>
            <a:off x="4565650" y="529590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61" name="AutoShape 17"/>
          <p:cNvSpPr>
            <a:spLocks/>
          </p:cNvSpPr>
          <p:nvPr/>
        </p:nvSpPr>
        <p:spPr bwMode="auto">
          <a:xfrm>
            <a:off x="7310438" y="5157788"/>
            <a:ext cx="128587" cy="1079500"/>
          </a:xfrm>
          <a:prstGeom prst="rightBrace">
            <a:avLst>
              <a:gd name="adj1" fmla="val 69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2" name="Text Box 18"/>
          <p:cNvSpPr txBox="1">
            <a:spLocks noChangeArrowheads="1"/>
          </p:cNvSpPr>
          <p:nvPr/>
        </p:nvSpPr>
        <p:spPr bwMode="auto">
          <a:xfrm>
            <a:off x="7445375" y="5489575"/>
            <a:ext cx="18049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(Last-In First-Out)</a:t>
            </a:r>
          </a:p>
        </p:txBody>
      </p:sp>
      <p:sp>
        <p:nvSpPr>
          <p:cNvPr id="927763" name="Rectangle 19"/>
          <p:cNvSpPr>
            <a:spLocks noChangeArrowheads="1"/>
          </p:cNvSpPr>
          <p:nvPr/>
        </p:nvSpPr>
        <p:spPr bwMode="auto">
          <a:xfrm>
            <a:off x="6286500" y="47259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4" name="Rectangle 20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5" name="Rectangle 21"/>
          <p:cNvSpPr>
            <a:spLocks noChangeArrowheads="1"/>
          </p:cNvSpPr>
          <p:nvPr/>
        </p:nvSpPr>
        <p:spPr bwMode="auto">
          <a:xfrm>
            <a:off x="6286500" y="64531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6" name="Rectangle 22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7" name="Rectangle 23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8" name="Rectangle 24"/>
          <p:cNvSpPr>
            <a:spLocks noChangeArrowheads="1"/>
          </p:cNvSpPr>
          <p:nvPr/>
        </p:nvSpPr>
        <p:spPr bwMode="auto">
          <a:xfrm>
            <a:off x="6286500" y="5805488"/>
            <a:ext cx="936625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</p:txBody>
      </p:sp>
      <p:sp>
        <p:nvSpPr>
          <p:cNvPr id="927769" name="Rectangle 25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70" name="Rectangle 26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27771" name="Rectangle 27"/>
          <p:cNvSpPr>
            <a:spLocks noChangeArrowheads="1"/>
          </p:cNvSpPr>
          <p:nvPr/>
        </p:nvSpPr>
        <p:spPr bwMode="auto">
          <a:xfrm>
            <a:off x="6286500" y="5805488"/>
            <a:ext cx="93662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</p:txBody>
      </p:sp>
      <p:sp>
        <p:nvSpPr>
          <p:cNvPr id="927772" name="Rectangle 28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745</a:t>
            </a:r>
          </a:p>
        </p:txBody>
      </p:sp>
      <p:sp>
        <p:nvSpPr>
          <p:cNvPr id="927773" name="Rectangle 29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7774" name="Text Box 30"/>
          <p:cNvSpPr txBox="1">
            <a:spLocks noChangeArrowheads="1"/>
          </p:cNvSpPr>
          <p:nvPr/>
        </p:nvSpPr>
        <p:spPr bwMode="auto">
          <a:xfrm>
            <a:off x="8316913" y="4430713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3</a:t>
            </a:r>
          </a:p>
        </p:txBody>
      </p:sp>
      <p:sp>
        <p:nvSpPr>
          <p:cNvPr id="927775" name="Line 31"/>
          <p:cNvSpPr>
            <a:spLocks noChangeShapeType="1"/>
          </p:cNvSpPr>
          <p:nvPr/>
        </p:nvSpPr>
        <p:spPr bwMode="auto">
          <a:xfrm>
            <a:off x="5854700" y="52768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76" name="Text Box 32"/>
          <p:cNvSpPr txBox="1">
            <a:spLocks noChangeArrowheads="1"/>
          </p:cNvSpPr>
          <p:nvPr/>
        </p:nvSpPr>
        <p:spPr bwMode="auto">
          <a:xfrm>
            <a:off x="4559300" y="5084763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77" name="Text Box 33"/>
          <p:cNvSpPr txBox="1">
            <a:spLocks noChangeArrowheads="1"/>
          </p:cNvSpPr>
          <p:nvPr/>
        </p:nvSpPr>
        <p:spPr bwMode="auto">
          <a:xfrm>
            <a:off x="8316913" y="46418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a</a:t>
            </a:r>
          </a:p>
        </p:txBody>
      </p:sp>
      <p:sp>
        <p:nvSpPr>
          <p:cNvPr id="927778" name="Rectangle 34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79" name="Line 35"/>
          <p:cNvSpPr>
            <a:spLocks noChangeShapeType="1"/>
          </p:cNvSpPr>
          <p:nvPr/>
        </p:nvSpPr>
        <p:spPr bwMode="auto">
          <a:xfrm>
            <a:off x="5848350" y="57324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80" name="Text Box 36"/>
          <p:cNvSpPr txBox="1">
            <a:spLocks noChangeArrowheads="1"/>
          </p:cNvSpPr>
          <p:nvPr/>
        </p:nvSpPr>
        <p:spPr bwMode="auto">
          <a:xfrm>
            <a:off x="4559300" y="5540375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81" name="Rectangle 37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82" name="Text Box 38"/>
          <p:cNvSpPr txBox="1">
            <a:spLocks noChangeArrowheads="1"/>
          </p:cNvSpPr>
          <p:nvPr/>
        </p:nvSpPr>
        <p:spPr bwMode="auto">
          <a:xfrm>
            <a:off x="8316913" y="48577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b</a:t>
            </a:r>
          </a:p>
        </p:txBody>
      </p:sp>
      <p:sp>
        <p:nvSpPr>
          <p:cNvPr id="927783" name="Text Box 39"/>
          <p:cNvSpPr txBox="1">
            <a:spLocks noChangeArrowheads="1"/>
          </p:cNvSpPr>
          <p:nvPr/>
        </p:nvSpPr>
        <p:spPr bwMode="auto">
          <a:xfrm>
            <a:off x="8316913" y="50800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c</a:t>
            </a:r>
          </a:p>
        </p:txBody>
      </p:sp>
      <p:sp>
        <p:nvSpPr>
          <p:cNvPr id="927784" name="Rectangle 40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85" name="Line 41"/>
          <p:cNvSpPr>
            <a:spLocks noChangeShapeType="1"/>
          </p:cNvSpPr>
          <p:nvPr/>
        </p:nvSpPr>
        <p:spPr bwMode="auto">
          <a:xfrm>
            <a:off x="5848350" y="59483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86" name="Text Box 42"/>
          <p:cNvSpPr txBox="1">
            <a:spLocks noChangeArrowheads="1"/>
          </p:cNvSpPr>
          <p:nvPr/>
        </p:nvSpPr>
        <p:spPr bwMode="auto">
          <a:xfrm>
            <a:off x="4559300" y="5756275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87" name="Text Box 43"/>
          <p:cNvSpPr txBox="1">
            <a:spLocks noChangeArrowheads="1"/>
          </p:cNvSpPr>
          <p:nvPr/>
        </p:nvSpPr>
        <p:spPr bwMode="auto">
          <a:xfrm>
            <a:off x="8316913" y="532447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5</a:t>
            </a:r>
          </a:p>
        </p:txBody>
      </p:sp>
      <p:sp>
        <p:nvSpPr>
          <p:cNvPr id="927788" name="Rectangle 44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9550" y="4652963"/>
            <a:ext cx="1101725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push a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push b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add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pop c</a:t>
            </a:r>
          </a:p>
        </p:txBody>
      </p:sp>
      <p:sp>
        <p:nvSpPr>
          <p:cNvPr id="48" name="AutoShape 17"/>
          <p:cNvSpPr>
            <a:spLocks/>
          </p:cNvSpPr>
          <p:nvPr/>
        </p:nvSpPr>
        <p:spPr bwMode="auto">
          <a:xfrm flipH="1">
            <a:off x="2411413" y="4724400"/>
            <a:ext cx="360362" cy="1441450"/>
          </a:xfrm>
          <a:prstGeom prst="rightBrace">
            <a:avLst>
              <a:gd name="adj1" fmla="val 69963"/>
              <a:gd name="adj2" fmla="val 413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927750" grpId="0" animBg="1"/>
      <p:bldP spid="927751" grpId="0" animBg="1"/>
      <p:bldP spid="927752" grpId="0" animBg="1"/>
      <p:bldP spid="927752" grpId="1" animBg="1"/>
      <p:bldP spid="927753" grpId="0" animBg="1"/>
      <p:bldP spid="927753" grpId="1" animBg="1"/>
      <p:bldP spid="927754" grpId="0" animBg="1"/>
      <p:bldP spid="927754" grpId="1" animBg="1"/>
      <p:bldP spid="927755" grpId="0" animBg="1"/>
      <p:bldP spid="927760" grpId="0"/>
      <p:bldP spid="927760" grpId="1"/>
      <p:bldP spid="927760" grpId="2"/>
      <p:bldP spid="927760" grpId="3"/>
      <p:bldP spid="927761" grpId="0" animBg="1"/>
      <p:bldP spid="927762" grpId="0"/>
      <p:bldP spid="927763" grpId="0" animBg="1"/>
      <p:bldP spid="927764" grpId="0" animBg="1"/>
      <p:bldP spid="927764" grpId="1" animBg="1"/>
      <p:bldP spid="927765" grpId="0" animBg="1"/>
      <p:bldP spid="927766" grpId="0" animBg="1"/>
      <p:bldP spid="927767" grpId="0" animBg="1"/>
      <p:bldP spid="927768" grpId="0" animBg="1"/>
      <p:bldP spid="927769" grpId="0" animBg="1"/>
      <p:bldP spid="927771" grpId="0" animBg="1"/>
      <p:bldP spid="927772" grpId="0" animBg="1"/>
      <p:bldP spid="927773" grpId="0" animBg="1"/>
      <p:bldP spid="927774" grpId="0"/>
      <p:bldP spid="927776" grpId="0"/>
      <p:bldP spid="927776" grpId="1"/>
      <p:bldP spid="927777" grpId="0"/>
      <p:bldP spid="927778" grpId="0" animBg="1"/>
      <p:bldP spid="927780" grpId="0"/>
      <p:bldP spid="927780" grpId="1"/>
      <p:bldP spid="927780" grpId="2"/>
      <p:bldP spid="927781" grpId="0" animBg="1"/>
      <p:bldP spid="927782" grpId="0"/>
      <p:bldP spid="927783" grpId="0"/>
      <p:bldP spid="927784" grpId="0" animBg="1"/>
      <p:bldP spid="927786" grpId="0"/>
      <p:bldP spid="927786" grpId="1"/>
      <p:bldP spid="927787" grpId="0"/>
      <p:bldP spid="927788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5534025" cy="990600"/>
          </a:xfrm>
          <a:noFill/>
        </p:spPr>
        <p:txBody>
          <a:bodyPr lIns="90488" tIns="44450" rIns="90488" bIns="44450"/>
          <a:lstStyle/>
          <a:p>
            <a:r>
              <a:rPr lang="en-US" altLang="en-US" sz="2600"/>
              <a:t>Instruction Addresses (nonbranching instructions)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t="39984" r="7304" b="12766"/>
          <a:stretch>
            <a:fillRect/>
          </a:stretch>
        </p:blipFill>
        <p:spPr bwMode="auto">
          <a:xfrm>
            <a:off x="0" y="2133600"/>
            <a:ext cx="91440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Summary: How Many Addresses?</a:t>
            </a:r>
          </a:p>
        </p:txBody>
      </p:sp>
      <p:sp>
        <p:nvSpPr>
          <p:cNvPr id="931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178800" cy="5868988"/>
          </a:xfrm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3333FF"/>
                </a:solidFill>
              </a:rPr>
              <a:t>More addresses</a:t>
            </a:r>
          </a:p>
          <a:p>
            <a:pPr lvl="1"/>
            <a:r>
              <a:rPr lang="en-US" altLang="en-US"/>
              <a:t>More complex instructions </a:t>
            </a:r>
            <a:r>
              <a:rPr lang="en-US" altLang="en-US">
                <a:sym typeface="Wingdings" panose="05000000000000000000" pitchFamily="2" charset="2"/>
              </a:rPr>
              <a:t> more complex CPU.</a:t>
            </a:r>
            <a:endParaRPr lang="en-US" altLang="en-US"/>
          </a:p>
          <a:p>
            <a:pPr lvl="1"/>
            <a:r>
              <a:rPr lang="en-US" altLang="en-US"/>
              <a:t>Longer-length instructions </a:t>
            </a:r>
            <a:r>
              <a:rPr lang="en-US" altLang="en-US">
                <a:sym typeface="Wingdings" panose="05000000000000000000" pitchFamily="2" charset="2"/>
              </a:rPr>
              <a:t> slower fetch/execution.</a:t>
            </a:r>
            <a:endParaRPr lang="en-US" altLang="en-US"/>
          </a:p>
          <a:p>
            <a:pPr lvl="1"/>
            <a:r>
              <a:rPr lang="en-US" altLang="en-US"/>
              <a:t>Fewer instructions per program.</a:t>
            </a:r>
          </a:p>
          <a:p>
            <a:pPr lvl="1"/>
            <a:r>
              <a:rPr lang="en-US" altLang="en-US"/>
              <a:t>More registers are available </a:t>
            </a:r>
            <a:r>
              <a:rPr lang="en-US" altLang="en-US">
                <a:sym typeface="Wingdings" panose="05000000000000000000" pitchFamily="2" charset="2"/>
              </a:rPr>
              <a:t> more operations performed solely on registers  quicker processing</a:t>
            </a:r>
            <a:endParaRPr lang="en-US" altLang="en-US"/>
          </a:p>
          <a:p>
            <a:r>
              <a:rPr lang="en-US" altLang="en-US">
                <a:solidFill>
                  <a:srgbClr val="3333FF"/>
                </a:solidFill>
              </a:rPr>
              <a:t>Fewer addresses</a:t>
            </a:r>
          </a:p>
          <a:p>
            <a:pPr lvl="1"/>
            <a:r>
              <a:rPr lang="en-US" altLang="en-US"/>
              <a:t>More primitive instructions </a:t>
            </a:r>
            <a:r>
              <a:rPr lang="en-US" altLang="en-US">
                <a:sym typeface="Wingdings" panose="05000000000000000000" pitchFamily="2" charset="2"/>
              </a:rPr>
              <a:t> less complex CPU.</a:t>
            </a:r>
            <a:endParaRPr lang="en-US" altLang="en-US"/>
          </a:p>
          <a:p>
            <a:pPr lvl="1"/>
            <a:r>
              <a:rPr lang="en-US" altLang="en-US"/>
              <a:t>Shorter-length instructions </a:t>
            </a:r>
            <a:r>
              <a:rPr lang="en-US" altLang="en-US">
                <a:sym typeface="Wingdings" panose="05000000000000000000" pitchFamily="2" charset="2"/>
              </a:rPr>
              <a:t> f</a:t>
            </a:r>
            <a:r>
              <a:rPr lang="en-US" altLang="en-US"/>
              <a:t>aster fetch/execution.</a:t>
            </a:r>
          </a:p>
          <a:p>
            <a:pPr lvl="1"/>
            <a:r>
              <a:rPr lang="en-US" altLang="en-US"/>
              <a:t>More instructions per program.</a:t>
            </a:r>
          </a:p>
          <a:p>
            <a:r>
              <a:rPr lang="en-US" altLang="en-US">
                <a:solidFill>
                  <a:srgbClr val="3333FF"/>
                </a:solidFill>
              </a:rPr>
              <a:t>Most modern machines employ a mixture of one-, two- and three-address instructions.</a:t>
            </a:r>
          </a:p>
        </p:txBody>
      </p:sp>
      <p:pic>
        <p:nvPicPr>
          <p:cNvPr id="16391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815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1497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847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Instruction Set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Instruction set defines how many functions performed by CPU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significantly affects CPU implementation.</a:t>
            </a:r>
          </a:p>
          <a:p>
            <a:r>
              <a:rPr lang="en-US" altLang="en-US"/>
              <a:t>Most important </a:t>
            </a:r>
            <a:r>
              <a:rPr lang="en-US" altLang="en-US">
                <a:solidFill>
                  <a:srgbClr val="FF0000"/>
                </a:solidFill>
              </a:rPr>
              <a:t>issues</a:t>
            </a:r>
            <a:r>
              <a:rPr lang="en-US" altLang="en-US"/>
              <a:t> in designing instruction set: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Operation repertoire</a:t>
            </a:r>
            <a:r>
              <a:rPr lang="en-US" altLang="en-US"/>
              <a:t>: number of op’s, their complexity.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 types</a:t>
            </a:r>
            <a:r>
              <a:rPr lang="en-US" altLang="en-US"/>
              <a:t>: types of data dealt with by instructions.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Instruction formats</a:t>
            </a:r>
            <a:r>
              <a:rPr lang="en-US" altLang="en-US"/>
              <a:t>: instruction length, number of addresses, size of various fields.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Registers</a:t>
            </a:r>
            <a:r>
              <a:rPr lang="en-US" altLang="en-US"/>
              <a:t>: number of CPU registers available, which operations can be performed on which registers?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Addressing modes</a:t>
            </a:r>
            <a:r>
              <a:rPr lang="en-US" altLang="en-US"/>
              <a:t>: ways of referencing operands.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Style</a:t>
            </a:r>
            <a:r>
              <a:rPr lang="en-US" altLang="en-US"/>
              <a:t>: RISC vs CISC!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Instruction Characteristics</a:t>
            </a:r>
          </a:p>
          <a:p>
            <a:pPr lvl="1"/>
            <a:r>
              <a:rPr lang="en-US" altLang="en-US"/>
              <a:t>Elements of machine instructions, instruction representation, instruction types, number of addresses, instruction set design issues.</a:t>
            </a:r>
          </a:p>
          <a:p>
            <a:r>
              <a:rPr lang="en-US" altLang="en-US">
                <a:solidFill>
                  <a:srgbClr val="FF0000"/>
                </a:solidFill>
              </a:rPr>
              <a:t>Types of Operands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Addresses, numbers, characters, logical data.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Example: x86 data types</a:t>
            </a:r>
          </a:p>
          <a:p>
            <a:r>
              <a:rPr lang="en-US" altLang="en-US"/>
              <a:t>Types of Operations</a:t>
            </a:r>
          </a:p>
          <a:p>
            <a:pPr lvl="1"/>
            <a:r>
              <a:rPr lang="en-US" altLang="en-US"/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Types of Operands</a:t>
            </a:r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435975" cy="5599113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Machine instructions operate on data (strings of 1’s and 0’s) interpreted as one of the following: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Addresses</a:t>
            </a:r>
          </a:p>
          <a:p>
            <a:pPr lvl="2"/>
            <a:r>
              <a:rPr lang="en-US" altLang="en-US"/>
              <a:t>Unsigned integers representing pointers to memory locations.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Numbers</a:t>
            </a:r>
          </a:p>
          <a:p>
            <a:pPr lvl="2"/>
            <a:r>
              <a:rPr lang="en-US" altLang="en-US"/>
              <a:t>Signed/unsigned integers, floating point, BCD.</a:t>
            </a:r>
          </a:p>
          <a:p>
            <a:pPr lvl="2"/>
            <a:r>
              <a:rPr lang="en-US" altLang="en-US"/>
              <a:t>Limited </a:t>
            </a:r>
            <a:r>
              <a:rPr lang="en-US" altLang="en-US">
                <a:sym typeface="Wingdings" panose="05000000000000000000" pitchFamily="2" charset="2"/>
              </a:rPr>
              <a:t> limited magnitude (&amp; precision for real numbers).</a:t>
            </a:r>
            <a:endParaRPr lang="en-US" altLang="en-US"/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Characters</a:t>
            </a:r>
          </a:p>
          <a:p>
            <a:pPr lvl="2"/>
            <a:r>
              <a:rPr lang="en-US" altLang="en-US"/>
              <a:t>IRA (ASCII): 7-bit code. An 8</a:t>
            </a:r>
            <a:r>
              <a:rPr lang="en-US" altLang="en-US" baseline="30000"/>
              <a:t>th</a:t>
            </a:r>
            <a:r>
              <a:rPr lang="en-US" altLang="en-US"/>
              <a:t> bit could be used for parity.</a:t>
            </a:r>
          </a:p>
          <a:p>
            <a:pPr lvl="2"/>
            <a:r>
              <a:rPr lang="en-US" altLang="en-US"/>
              <a:t>EBCDIC: 8-bit code (used on IBM mainframes).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Logical Data</a:t>
            </a:r>
          </a:p>
          <a:p>
            <a:pPr lvl="2"/>
            <a:r>
              <a:rPr lang="en-US" altLang="en-US"/>
              <a:t>Bit-oriented view of data </a:t>
            </a:r>
            <a:r>
              <a:rPr lang="en-US" altLang="en-US">
                <a:sym typeface="Wingdings" panose="05000000000000000000" pitchFamily="2" charset="2"/>
              </a:rPr>
              <a:t> array of logical values (</a:t>
            </a:r>
            <a:r>
              <a:rPr lang="en-US" altLang="en-US"/>
              <a:t>true/false).</a:t>
            </a:r>
          </a:p>
          <a:p>
            <a:pPr lvl="2"/>
            <a:r>
              <a:rPr lang="en-US" altLang="en-US"/>
              <a:t>Each bit in the array can be individually manipulated!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Ex.: x86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x86 instructions can handle so many types of data. Most common types are: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General</a:t>
            </a:r>
            <a:r>
              <a:rPr lang="en-US" altLang="en-US"/>
              <a:t>: arbitrary binary contents.</a:t>
            </a:r>
          </a:p>
          <a:p>
            <a:pPr lvl="2"/>
            <a:r>
              <a:rPr lang="en-US" altLang="en-US"/>
              <a:t>Size: byte, word (16 bit), double-word (32 bit), quad-word (64 bit), and double-quad-word (128 bit).</a:t>
            </a:r>
          </a:p>
          <a:p>
            <a:pPr lvl="2"/>
            <a:r>
              <a:rPr lang="en-US" altLang="en-US"/>
              <a:t>Note: x86 memory is byte-addressable.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Integer</a:t>
            </a:r>
            <a:r>
              <a:rPr lang="en-US" altLang="en-US"/>
              <a:t>: singed binary value (two’s complement)</a:t>
            </a:r>
          </a:p>
          <a:p>
            <a:pPr lvl="2"/>
            <a:r>
              <a:rPr lang="en-US" altLang="en-US"/>
              <a:t>Size: byte, word, double-word, quad-word.</a:t>
            </a:r>
          </a:p>
          <a:p>
            <a:pPr lvl="2"/>
            <a:r>
              <a:rPr lang="en-US" altLang="en-US"/>
              <a:t>Note: Multi-byte numeric data in x86 are saved in “little-endian” style, i.e., least significant bytes are stored first.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Ordinal</a:t>
            </a:r>
            <a:r>
              <a:rPr lang="en-US" altLang="en-US"/>
              <a:t>: unsigned binary values</a:t>
            </a:r>
          </a:p>
          <a:p>
            <a:pPr lvl="2"/>
            <a:r>
              <a:rPr lang="en-US" altLang="en-US"/>
              <a:t>Size: byte, word, double-word, quad-word.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Midterm:</a:t>
            </a:r>
          </a:p>
          <a:p>
            <a:pPr lvl="1"/>
            <a:r>
              <a:rPr lang="en-US" altLang="en-US" dirty="0"/>
              <a:t>Date: </a:t>
            </a:r>
            <a:r>
              <a:rPr lang="en-US" altLang="en-US" dirty="0">
                <a:solidFill>
                  <a:srgbClr val="FF0000"/>
                </a:solidFill>
              </a:rPr>
              <a:t>Saturday, Nov. 18, 2017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Time: </a:t>
            </a:r>
            <a:r>
              <a:rPr lang="en-US" altLang="en-US" dirty="0">
                <a:solidFill>
                  <a:srgbClr val="FF0000"/>
                </a:solidFill>
              </a:rPr>
              <a:t>TBA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Location: </a:t>
            </a:r>
            <a:r>
              <a:rPr lang="en-US" altLang="en-US" dirty="0">
                <a:solidFill>
                  <a:srgbClr val="FF0000"/>
                </a:solidFill>
              </a:rPr>
              <a:t>TBA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#6.</a:t>
            </a:r>
            <a:endParaRPr lang="en-US" altLang="en-US" dirty="0"/>
          </a:p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Deadline extended!</a:t>
            </a:r>
          </a:p>
          <a:p>
            <a:pPr lvl="1"/>
            <a:r>
              <a:rPr lang="en-US" altLang="en-US" dirty="0"/>
              <a:t>Due: </a:t>
            </a:r>
            <a:r>
              <a:rPr lang="en-US" altLang="en-US" dirty="0">
                <a:solidFill>
                  <a:srgbClr val="FF0000"/>
                </a:solidFill>
              </a:rPr>
              <a:t>Thursday, Nov. 16, 2017</a:t>
            </a:r>
            <a:r>
              <a:rPr lang="en-US" altLang="en-US" dirty="0"/>
              <a:t>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1:00pm-2:00pm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Ex.: x86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… (cont.):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Floating-point</a:t>
            </a:r>
            <a:r>
              <a:rPr lang="en-US" altLang="en-US"/>
              <a:t>: conforming to IEEE-754 standard.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Binary-Coded-Decimal (BCD)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Unpacked BCD: One BCD digit per byte.</a:t>
            </a:r>
          </a:p>
          <a:p>
            <a:pPr lvl="2"/>
            <a:r>
              <a:rPr lang="en-US" altLang="en-US"/>
              <a:t>Packed BCD: Two BCD digits per byte.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Bit fields</a:t>
            </a:r>
            <a:r>
              <a:rPr lang="en-US" altLang="en-US"/>
              <a:t>: sequence of independent bits (up to 32 bits).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Byte strings</a:t>
            </a:r>
            <a:r>
              <a:rPr lang="en-US" altLang="en-US"/>
              <a:t>: sequence of bytes, words, or double-words.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Others</a:t>
            </a:r>
            <a:r>
              <a:rPr lang="en-US" altLang="en-US"/>
              <a:t>: near/far pointers, packed byte/word/… SIMD, and </a:t>
            </a:r>
            <a:r>
              <a:rPr lang="en-US" altLang="en-US">
                <a:solidFill>
                  <a:srgbClr val="FF0000"/>
                </a:solidFill>
              </a:rPr>
              <a:t>many more</a:t>
            </a:r>
            <a:r>
              <a:rPr lang="en-US" altLang="en-US"/>
              <a:t>!!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41036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1500" y="2165350"/>
            <a:ext cx="1946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Single precision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500" y="2741613"/>
            <a:ext cx="2057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Double precision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1500" y="3284538"/>
            <a:ext cx="31924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Double-extended precision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Instruction Characteristics</a:t>
            </a:r>
          </a:p>
          <a:p>
            <a:pPr lvl="1"/>
            <a:r>
              <a:rPr lang="en-US" altLang="en-US"/>
              <a:t>Elements of machine instructions, instruction representation, instruction types, number of addresses, instruction set design issues.</a:t>
            </a:r>
          </a:p>
          <a:p>
            <a:r>
              <a:rPr lang="en-US" altLang="en-US"/>
              <a:t>Types of Operands</a:t>
            </a:r>
          </a:p>
          <a:p>
            <a:pPr lvl="1"/>
            <a:r>
              <a:rPr lang="en-US" altLang="en-US"/>
              <a:t>Addresses, numbers, characters, logical data.</a:t>
            </a:r>
          </a:p>
          <a:p>
            <a:pPr lvl="1"/>
            <a:r>
              <a:rPr lang="en-US" altLang="en-US"/>
              <a:t>Example: x86 data types</a:t>
            </a:r>
          </a:p>
          <a:p>
            <a:r>
              <a:rPr lang="en-US" altLang="en-US">
                <a:solidFill>
                  <a:srgbClr val="FF0000"/>
                </a:solidFill>
              </a:rPr>
              <a:t>Types of Operations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1. Data Transfer</a:t>
            </a:r>
          </a:p>
        </p:txBody>
      </p:sp>
      <p:sp>
        <p:nvSpPr>
          <p:cNvPr id="937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dirty="0"/>
              <a:t>Instruction must specify:</a:t>
            </a:r>
          </a:p>
          <a:p>
            <a:pPr lvl="1">
              <a:defRPr/>
            </a:pPr>
            <a:r>
              <a:rPr lang="en-US" dirty="0"/>
              <a:t>Location of source operand.</a:t>
            </a:r>
          </a:p>
          <a:p>
            <a:pPr lvl="1">
              <a:defRPr/>
            </a:pPr>
            <a:r>
              <a:rPr lang="en-US" dirty="0"/>
              <a:t>Location of destination operand.</a:t>
            </a:r>
          </a:p>
          <a:p>
            <a:pPr lvl="1">
              <a:defRPr/>
            </a:pPr>
            <a:r>
              <a:rPr lang="en-US" dirty="0"/>
              <a:t>Amount of data.</a:t>
            </a:r>
          </a:p>
          <a:p>
            <a:pPr lvl="1">
              <a:defRPr/>
            </a:pPr>
            <a:r>
              <a:rPr lang="en-US" dirty="0"/>
              <a:t>Addressing mode for each operand.</a:t>
            </a:r>
          </a:p>
          <a:p>
            <a:pPr>
              <a:defRPr/>
            </a:pPr>
            <a:r>
              <a:rPr lang="en-US" dirty="0"/>
              <a:t>Location of operand and amount of data could be specified as part of </a:t>
            </a:r>
            <a:r>
              <a:rPr lang="en-US" dirty="0" err="1">
                <a:solidFill>
                  <a:srgbClr val="FF0000"/>
                </a:solidFill>
              </a:rPr>
              <a:t>opcode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operand</a:t>
            </a:r>
            <a:r>
              <a:rPr lang="en-US" dirty="0"/>
              <a:t> fields: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/>
              <a:t>Specified in </a:t>
            </a:r>
            <a:r>
              <a:rPr lang="en-US" dirty="0" err="1"/>
              <a:t>opcode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different instructions for different kinds of movements (reg./</a:t>
            </a:r>
            <a:r>
              <a:rPr lang="en-US" dirty="0" err="1"/>
              <a:t>mem</a:t>
            </a:r>
            <a:r>
              <a:rPr lang="en-US" dirty="0"/>
              <a:t>.) and amounts of data.</a:t>
            </a:r>
          </a:p>
          <a:p>
            <a:pPr lvl="2">
              <a:defRPr/>
            </a:pPr>
            <a:r>
              <a:rPr lang="en-US" dirty="0"/>
              <a:t>e.g. IBM EAS/390 (next slide)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Disadv</a:t>
            </a:r>
            <a:r>
              <a:rPr lang="en-US" dirty="0">
                <a:sym typeface="Wingdings" pitchFamily="2" charset="2"/>
              </a:rPr>
              <a:t>.: hard to program!</a:t>
            </a:r>
            <a:endParaRPr lang="en-US" dirty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/>
              <a:t>Specified in operand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1 instruction for same amount of data. Kind of movement is specified in operand.</a:t>
            </a:r>
          </a:p>
          <a:p>
            <a:pPr lvl="2">
              <a:defRPr/>
            </a:pPr>
            <a:r>
              <a:rPr lang="en-US" dirty="0"/>
              <a:t>e.g. VAX and x86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Disadv</a:t>
            </a:r>
            <a:r>
              <a:rPr lang="en-US" dirty="0">
                <a:sym typeface="Wingdings" pitchFamily="2" charset="2"/>
              </a:rPr>
              <a:t>.: less compact!</a:t>
            </a:r>
            <a:endParaRPr lang="en-US" dirty="0"/>
          </a:p>
        </p:txBody>
      </p:sp>
      <p:sp>
        <p:nvSpPr>
          <p:cNvPr id="937990" name="AutoShape 6"/>
          <p:cNvSpPr>
            <a:spLocks/>
          </p:cNvSpPr>
          <p:nvPr/>
        </p:nvSpPr>
        <p:spPr bwMode="auto">
          <a:xfrm>
            <a:off x="5724525" y="1628775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37991" name="Text Box 7"/>
          <p:cNvSpPr txBox="1">
            <a:spLocks noChangeArrowheads="1"/>
          </p:cNvSpPr>
          <p:nvPr/>
        </p:nvSpPr>
        <p:spPr bwMode="auto">
          <a:xfrm>
            <a:off x="5853113" y="1562100"/>
            <a:ext cx="19589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Memory.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Register.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Top of stack.</a:t>
            </a:r>
            <a:endParaRPr lang="en-US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9" grpId="0" build="p"/>
      <p:bldP spid="937990" grpId="0" animBg="1"/>
      <p:bldP spid="9379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Data Transfer – Ex.: IBM EAS/390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96975"/>
            <a:ext cx="775017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1. Data Transfer – Common Operations</a:t>
            </a:r>
          </a:p>
        </p:txBody>
      </p:sp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28"/>
          <a:stretch>
            <a:fillRect/>
          </a:stretch>
        </p:blipFill>
        <p:spPr bwMode="auto">
          <a:xfrm>
            <a:off x="215900" y="1711325"/>
            <a:ext cx="87487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16"/>
          <a:stretch>
            <a:fillRect/>
          </a:stretch>
        </p:blipFill>
        <p:spPr bwMode="auto">
          <a:xfrm>
            <a:off x="215900" y="1711325"/>
            <a:ext cx="87487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63"/>
          <a:stretch>
            <a:fillRect/>
          </a:stretch>
        </p:blipFill>
        <p:spPr bwMode="auto">
          <a:xfrm>
            <a:off x="215900" y="1711325"/>
            <a:ext cx="8748713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68"/>
          <a:stretch>
            <a:fillRect/>
          </a:stretch>
        </p:blipFill>
        <p:spPr bwMode="auto">
          <a:xfrm>
            <a:off x="215900" y="1711325"/>
            <a:ext cx="874871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5"/>
          <a:stretch>
            <a:fillRect/>
          </a:stretch>
        </p:blipFill>
        <p:spPr bwMode="auto">
          <a:xfrm>
            <a:off x="215900" y="1711325"/>
            <a:ext cx="87487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60"/>
          <a:stretch>
            <a:fillRect/>
          </a:stretch>
        </p:blipFill>
        <p:spPr bwMode="auto">
          <a:xfrm>
            <a:off x="215900" y="1711325"/>
            <a:ext cx="87487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7"/>
          <a:stretch>
            <a:fillRect/>
          </a:stretch>
        </p:blipFill>
        <p:spPr bwMode="auto">
          <a:xfrm>
            <a:off x="215900" y="1711325"/>
            <a:ext cx="8748713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5"/>
          <a:stretch>
            <a:fillRect/>
          </a:stretch>
        </p:blipFill>
        <p:spPr bwMode="auto">
          <a:xfrm>
            <a:off x="215900" y="1711325"/>
            <a:ext cx="8748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711325"/>
            <a:ext cx="87487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2. Arithmetic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Add, Subtract, Multiply, Divide</a:t>
            </a:r>
          </a:p>
          <a:p>
            <a:pPr lvl="1"/>
            <a:r>
              <a:rPr lang="en-US" altLang="en-US"/>
              <a:t>Signed Integer (fixed-point) numbers</a:t>
            </a:r>
          </a:p>
          <a:p>
            <a:pPr lvl="1"/>
            <a:r>
              <a:rPr lang="en-US" altLang="en-US"/>
              <a:t>Floating point numbers.</a:t>
            </a:r>
          </a:p>
          <a:p>
            <a:r>
              <a:rPr lang="en-US" altLang="en-US"/>
              <a:t>May include</a:t>
            </a:r>
          </a:p>
          <a:p>
            <a:pPr lvl="1"/>
            <a:r>
              <a:rPr lang="en-US" altLang="en-US"/>
              <a:t>Increment (</a:t>
            </a:r>
            <a:r>
              <a:rPr lang="en-US" altLang="en-US">
                <a:solidFill>
                  <a:srgbClr val="FF0000"/>
                </a:solidFill>
              </a:rPr>
              <a:t>a++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Decrement (</a:t>
            </a:r>
            <a:r>
              <a:rPr lang="en-US" altLang="en-US">
                <a:solidFill>
                  <a:srgbClr val="FF0000"/>
                </a:solidFill>
              </a:rPr>
              <a:t>a--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Negate (</a:t>
            </a:r>
            <a:r>
              <a:rPr lang="en-US" altLang="en-US">
                <a:solidFill>
                  <a:srgbClr val="FF0000"/>
                </a:solidFill>
              </a:rPr>
              <a:t>-a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Absolute (if a&lt;0 then </a:t>
            </a:r>
            <a:r>
              <a:rPr lang="en-US" altLang="en-US">
                <a:solidFill>
                  <a:srgbClr val="FF0000"/>
                </a:solidFill>
              </a:rPr>
              <a:t>-a</a:t>
            </a:r>
            <a:r>
              <a:rPr lang="en-US" altLang="en-US"/>
              <a:t> else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)</a:t>
            </a:r>
          </a:p>
          <a:p>
            <a:r>
              <a:rPr lang="en-US" altLang="en-US"/>
              <a:t>May involve data transfer</a:t>
            </a:r>
          </a:p>
          <a:p>
            <a:r>
              <a:rPr lang="en-US" altLang="en-US"/>
              <a:t>Desired arithmetic operation performed by ALU.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3. Logical – Common Operations</a:t>
            </a: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16"/>
          <a:stretch>
            <a:fillRect/>
          </a:stretch>
        </p:blipFill>
        <p:spPr bwMode="auto">
          <a:xfrm>
            <a:off x="107950" y="1412875"/>
            <a:ext cx="8928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29868"/>
          <a:stretch>
            <a:fillRect/>
          </a:stretch>
        </p:blipFill>
        <p:spPr bwMode="auto">
          <a:xfrm>
            <a:off x="107950" y="1916113"/>
            <a:ext cx="8928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21083"/>
          <a:stretch>
            <a:fillRect/>
          </a:stretch>
        </p:blipFill>
        <p:spPr bwMode="auto">
          <a:xfrm>
            <a:off x="107950" y="1916113"/>
            <a:ext cx="89281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15227"/>
          <a:stretch>
            <a:fillRect/>
          </a:stretch>
        </p:blipFill>
        <p:spPr bwMode="auto">
          <a:xfrm>
            <a:off x="107950" y="1916113"/>
            <a:ext cx="89281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8784"/>
          <a:stretch>
            <a:fillRect/>
          </a:stretch>
        </p:blipFill>
        <p:spPr bwMode="auto">
          <a:xfrm>
            <a:off x="107950" y="1916113"/>
            <a:ext cx="89281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3. Logical – AND, OR, NOT, XOR, 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manipulate individual bits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bit twiddling.</a:t>
            </a:r>
          </a:p>
          <a:p>
            <a:r>
              <a:rPr lang="en-US" altLang="en-US"/>
              <a:t>Could be used for </a:t>
            </a:r>
            <a:r>
              <a:rPr lang="en-US" altLang="en-US" b="1"/>
              <a:t>bit masking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Reset a specific group of bits:</a:t>
            </a:r>
          </a:p>
          <a:p>
            <a:pPr lvl="2"/>
            <a:r>
              <a:rPr lang="en-US" altLang="en-US"/>
              <a:t>Operation: AND</a:t>
            </a:r>
          </a:p>
          <a:p>
            <a:pPr lvl="2"/>
            <a:r>
              <a:rPr lang="en-US" altLang="en-US"/>
              <a:t>Mask: 0 for each bit to be reset and 1 otherwise.</a:t>
            </a:r>
          </a:p>
          <a:p>
            <a:pPr lvl="1"/>
            <a:r>
              <a:rPr lang="en-US" altLang="en-US"/>
              <a:t>Set a specific group of bits:</a:t>
            </a:r>
          </a:p>
          <a:p>
            <a:pPr lvl="2"/>
            <a:r>
              <a:rPr lang="en-US" altLang="en-US"/>
              <a:t>Operation: OR</a:t>
            </a:r>
          </a:p>
          <a:p>
            <a:pPr lvl="2"/>
            <a:r>
              <a:rPr lang="en-US" altLang="en-US"/>
              <a:t>Mask: 1 for each bit to be set and 0 otherwise.</a:t>
            </a:r>
          </a:p>
          <a:p>
            <a:pPr lvl="1"/>
            <a:r>
              <a:rPr lang="en-US" altLang="en-US"/>
              <a:t>Toggle a specific group of bits:</a:t>
            </a:r>
          </a:p>
          <a:p>
            <a:pPr lvl="2"/>
            <a:r>
              <a:rPr lang="en-US" altLang="en-US"/>
              <a:t>Operation: XOR</a:t>
            </a:r>
          </a:p>
          <a:p>
            <a:pPr lvl="2"/>
            <a:r>
              <a:rPr lang="en-US" altLang="en-US"/>
              <a:t>Mask: 1 for each bit to be inverted and 0 otherwise.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3"/>
          <a:stretch>
            <a:fillRect/>
          </a:stretch>
        </p:blipFill>
        <p:spPr bwMode="auto">
          <a:xfrm>
            <a:off x="3651250" y="5629275"/>
            <a:ext cx="511175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7"/>
          <a:stretch>
            <a:fillRect/>
          </a:stretch>
        </p:blipFill>
        <p:spPr bwMode="auto">
          <a:xfrm>
            <a:off x="3435350" y="1052513"/>
            <a:ext cx="54006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60"/>
          <a:stretch>
            <a:fillRect/>
          </a:stretch>
        </p:blipFill>
        <p:spPr bwMode="auto">
          <a:xfrm>
            <a:off x="3478213" y="1916113"/>
            <a:ext cx="55451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1"/>
          <a:stretch>
            <a:fillRect/>
          </a:stretch>
        </p:blipFill>
        <p:spPr bwMode="auto">
          <a:xfrm>
            <a:off x="3665538" y="2808288"/>
            <a:ext cx="51847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>
            <a:fillRect/>
          </a:stretch>
        </p:blipFill>
        <p:spPr bwMode="auto">
          <a:xfrm>
            <a:off x="3563938" y="3703638"/>
            <a:ext cx="550068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47"/>
          <a:stretch>
            <a:fillRect/>
          </a:stretch>
        </p:blipFill>
        <p:spPr bwMode="auto">
          <a:xfrm>
            <a:off x="3673475" y="4435475"/>
            <a:ext cx="5089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179388" y="1236663"/>
            <a:ext cx="28082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right shift</a:t>
            </a:r>
          </a:p>
        </p:txBody>
      </p:sp>
      <p:sp>
        <p:nvSpPr>
          <p:cNvPr id="992266" name="Text Box 10"/>
          <p:cNvSpPr txBox="1">
            <a:spLocks noChangeArrowheads="1"/>
          </p:cNvSpPr>
          <p:nvPr/>
        </p:nvSpPr>
        <p:spPr bwMode="auto">
          <a:xfrm>
            <a:off x="179388" y="2108200"/>
            <a:ext cx="28082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left shift</a:t>
            </a:r>
          </a:p>
        </p:txBody>
      </p:sp>
      <p:sp>
        <p:nvSpPr>
          <p:cNvPr id="992267" name="Text Box 11"/>
          <p:cNvSpPr txBox="1">
            <a:spLocks noChangeArrowheads="1"/>
          </p:cNvSpPr>
          <p:nvPr/>
        </p:nvSpPr>
        <p:spPr bwMode="auto">
          <a:xfrm>
            <a:off x="179388" y="2997200"/>
            <a:ext cx="33131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right shift</a:t>
            </a:r>
          </a:p>
        </p:txBody>
      </p:sp>
      <p:sp>
        <p:nvSpPr>
          <p:cNvPr id="992268" name="Text Box 12"/>
          <p:cNvSpPr txBox="1">
            <a:spLocks noChangeArrowheads="1"/>
          </p:cNvSpPr>
          <p:nvPr/>
        </p:nvSpPr>
        <p:spPr bwMode="auto">
          <a:xfrm>
            <a:off x="179388" y="3908425"/>
            <a:ext cx="3097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left shift</a:t>
            </a:r>
          </a:p>
        </p:txBody>
      </p:sp>
      <p:sp>
        <p:nvSpPr>
          <p:cNvPr id="992269" name="Text Box 13"/>
          <p:cNvSpPr txBox="1">
            <a:spLocks noChangeArrowheads="1"/>
          </p:cNvSpPr>
          <p:nvPr/>
        </p:nvSpPr>
        <p:spPr bwMode="auto">
          <a:xfrm>
            <a:off x="179388" y="5059363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rotate</a:t>
            </a:r>
          </a:p>
        </p:txBody>
      </p:sp>
      <p:sp>
        <p:nvSpPr>
          <p:cNvPr id="992270" name="Text Box 14"/>
          <p:cNvSpPr txBox="1">
            <a:spLocks noChangeArrowheads="1"/>
          </p:cNvSpPr>
          <p:nvPr/>
        </p:nvSpPr>
        <p:spPr bwMode="auto">
          <a:xfrm>
            <a:off x="179388" y="6211888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rotate</a:t>
            </a:r>
          </a:p>
        </p:txBody>
      </p:sp>
      <p:sp>
        <p:nvSpPr>
          <p:cNvPr id="30734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3. Logical – Shift and Rotate Operations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5" grpId="0"/>
      <p:bldP spid="992266" grpId="0"/>
      <p:bldP spid="992267" grpId="0"/>
      <p:bldP spid="992268" grpId="0"/>
      <p:bldP spid="992269" grpId="0"/>
      <p:bldP spid="9922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3. Logical – Shift and Rotate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suppose we wish to </a:t>
            </a:r>
            <a:r>
              <a:rPr lang="en-US" altLang="en-US" b="1"/>
              <a:t>unpack</a:t>
            </a:r>
            <a:r>
              <a:rPr lang="en-US" altLang="en-US"/>
              <a:t> 2 characters from 16-bit location and send them to an I/O device.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Process left-hand character: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Load word into register.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Shift 8-bit positions to right.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Perform I/O.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Process right-hand character: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Load word again into register.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AND with 0000000011111111.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Perform I/O.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12. Instruction Sets: Characteristics and 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12: </a:t>
            </a:r>
          </a:p>
          <a:p>
            <a:pPr lvl="1"/>
            <a:r>
              <a:rPr lang="en-US" altLang="en-US"/>
              <a:t>Pages 406 – 424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Machine Instruction Characteristics</a:t>
            </a:r>
          </a:p>
          <a:p>
            <a:pPr lvl="1"/>
            <a:r>
              <a:rPr lang="en-US" altLang="en-US" dirty="0"/>
              <a:t>Elements of machine instructions, instruction representation, instruction types, number of addresses, instruction set design issues.</a:t>
            </a:r>
          </a:p>
          <a:p>
            <a:r>
              <a:rPr lang="en-US" altLang="en-US" dirty="0"/>
              <a:t>Types of Operands</a:t>
            </a:r>
          </a:p>
          <a:p>
            <a:pPr lvl="1"/>
            <a:r>
              <a:rPr lang="en-US" altLang="en-US" dirty="0"/>
              <a:t>Addresses, numbers, characters, logical data.</a:t>
            </a:r>
          </a:p>
          <a:p>
            <a:pPr lvl="1"/>
            <a:r>
              <a:rPr lang="en-US" altLang="en-US" dirty="0"/>
              <a:t>Example: x86 data types.</a:t>
            </a:r>
          </a:p>
          <a:p>
            <a:r>
              <a:rPr lang="en-US" altLang="en-US" dirty="0"/>
              <a:t>Types of Operations</a:t>
            </a:r>
          </a:p>
          <a:p>
            <a:pPr lvl="1"/>
            <a:r>
              <a:rPr lang="en-US" altLang="en-US" dirty="0"/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Machine Instruction Characteristics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Elements of machine instructions, instruction representation, instruction types, number of addresses, instruction set design issues.</a:t>
            </a:r>
          </a:p>
          <a:p>
            <a:r>
              <a:rPr lang="en-US" altLang="en-US" dirty="0"/>
              <a:t>Types of Operands</a:t>
            </a:r>
          </a:p>
          <a:p>
            <a:pPr lvl="1"/>
            <a:r>
              <a:rPr lang="en-US" altLang="en-US" dirty="0"/>
              <a:t>Addresses, numbers, characters, logical data.</a:t>
            </a:r>
          </a:p>
          <a:p>
            <a:pPr lvl="1"/>
            <a:r>
              <a:rPr lang="en-US" altLang="en-US" dirty="0"/>
              <a:t>Example: x86 data types.</a:t>
            </a:r>
          </a:p>
          <a:p>
            <a:r>
              <a:rPr lang="en-US" altLang="en-US" dirty="0"/>
              <a:t>Types of Operations</a:t>
            </a:r>
          </a:p>
          <a:p>
            <a:pPr lvl="1"/>
            <a:r>
              <a:rPr lang="en-US" altLang="en-US" dirty="0"/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Instruction Cycle State 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7338"/>
            <a:ext cx="903605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Instruction set</a:t>
            </a:r>
          </a:p>
          <a:p>
            <a:pPr lvl="1"/>
            <a:r>
              <a:rPr lang="en-US" altLang="en-US" sz="2200"/>
              <a:t>Complete collection of instructions that are understood by a </a:t>
            </a:r>
            <a:r>
              <a:rPr lang="en-US" altLang="en-US" sz="2200">
                <a:solidFill>
                  <a:srgbClr val="FF0000"/>
                </a:solidFill>
              </a:rPr>
              <a:t>certain</a:t>
            </a:r>
            <a:r>
              <a:rPr lang="en-US" altLang="en-US" sz="2200"/>
              <a:t> CPU, i.e., the set of all machine instructions.</a:t>
            </a:r>
          </a:p>
          <a:p>
            <a:pPr lvl="1"/>
            <a:r>
              <a:rPr lang="en-US" altLang="en-US" sz="2200"/>
              <a:t>Instructions are represented in a binary form (</a:t>
            </a:r>
            <a:r>
              <a:rPr lang="en-US" altLang="en-US" sz="2200">
                <a:solidFill>
                  <a:srgbClr val="FF0000"/>
                </a:solidFill>
              </a:rPr>
              <a:t>machine</a:t>
            </a:r>
            <a:r>
              <a:rPr lang="en-US" altLang="en-US" sz="2200"/>
              <a:t> language), or a symbolic form (</a:t>
            </a:r>
            <a:r>
              <a:rPr lang="en-US" altLang="en-US" sz="2200">
                <a:solidFill>
                  <a:srgbClr val="FF0000"/>
                </a:solidFill>
              </a:rPr>
              <a:t>assembly</a:t>
            </a:r>
            <a:r>
              <a:rPr lang="en-US" altLang="en-US" sz="2200"/>
              <a:t> language).</a:t>
            </a:r>
          </a:p>
          <a:p>
            <a:r>
              <a:rPr lang="en-US" altLang="en-US">
                <a:solidFill>
                  <a:srgbClr val="3333FF"/>
                </a:solidFill>
              </a:rPr>
              <a:t>Elements of an instruction</a:t>
            </a:r>
          </a:p>
          <a:p>
            <a:pPr lvl="1"/>
            <a:r>
              <a:rPr lang="en-US" altLang="en-US" sz="2000"/>
              <a:t>Operation code (opcode)</a:t>
            </a:r>
          </a:p>
          <a:p>
            <a:pPr lvl="2"/>
            <a:r>
              <a:rPr lang="en-US" altLang="en-US"/>
              <a:t>Do this … (e.g., ADD, I/O).</a:t>
            </a:r>
          </a:p>
          <a:p>
            <a:pPr lvl="1"/>
            <a:r>
              <a:rPr lang="en-US" altLang="en-US" sz="2000"/>
              <a:t>Source operand(s) reference</a:t>
            </a:r>
          </a:p>
          <a:p>
            <a:pPr lvl="2"/>
            <a:r>
              <a:rPr lang="en-US" altLang="en-US"/>
              <a:t>To this …</a:t>
            </a:r>
          </a:p>
          <a:p>
            <a:pPr lvl="1"/>
            <a:r>
              <a:rPr lang="en-US" altLang="en-US" sz="2000"/>
              <a:t>Result operand reference</a:t>
            </a:r>
          </a:p>
          <a:p>
            <a:pPr lvl="2"/>
            <a:r>
              <a:rPr lang="en-US" altLang="en-US"/>
              <a:t>Put the answer here …</a:t>
            </a:r>
          </a:p>
          <a:p>
            <a:pPr lvl="1"/>
            <a:r>
              <a:rPr lang="en-US" altLang="en-US" sz="2000"/>
              <a:t>Next instruction reference</a:t>
            </a:r>
          </a:p>
          <a:p>
            <a:pPr lvl="2"/>
            <a:r>
              <a:rPr lang="en-US" altLang="en-US"/>
              <a:t>When you have done that, do this next ...</a:t>
            </a:r>
          </a:p>
          <a:p>
            <a:pPr lvl="2"/>
            <a:r>
              <a:rPr lang="en-US" altLang="en-US"/>
              <a:t>Usually implicit (from PC).</a:t>
            </a:r>
          </a:p>
        </p:txBody>
      </p:sp>
      <p:sp>
        <p:nvSpPr>
          <p:cNvPr id="869382" name="AutoShape 6"/>
          <p:cNvSpPr>
            <a:spLocks/>
          </p:cNvSpPr>
          <p:nvPr/>
        </p:nvSpPr>
        <p:spPr bwMode="auto">
          <a:xfrm>
            <a:off x="4586288" y="4437063"/>
            <a:ext cx="201612" cy="1295400"/>
          </a:xfrm>
          <a:prstGeom prst="rightBrace">
            <a:avLst>
              <a:gd name="adj1" fmla="val 535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5075238" y="4221163"/>
            <a:ext cx="41052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Immediate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: value.</a:t>
            </a:r>
            <a:endParaRPr lang="en-US" altLang="en-US" sz="18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Main memory: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 address.</a:t>
            </a:r>
          </a:p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 register: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register number. Implicit if one register exists.</a:t>
            </a:r>
          </a:p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I/O device: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 I/O module &amp; device. MM address if memory-mapped I/O.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10800000">
            <a:off x="4802188" y="4292600"/>
            <a:ext cx="346075" cy="1584325"/>
          </a:xfrm>
          <a:prstGeom prst="rightBrace">
            <a:avLst>
              <a:gd name="adj1" fmla="val 53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6938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64188"/>
            <a:ext cx="658812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Instruction Representation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Within computer, each instruction is represented by a </a:t>
            </a:r>
            <a:r>
              <a:rPr lang="en-US" altLang="en-US">
                <a:solidFill>
                  <a:srgbClr val="FF0000"/>
                </a:solidFill>
              </a:rPr>
              <a:t>sequence of bits</a:t>
            </a:r>
            <a:r>
              <a:rPr lang="en-US" altLang="en-US"/>
              <a:t>, divided into fields.</a:t>
            </a:r>
          </a:p>
          <a:p>
            <a:r>
              <a:rPr lang="en-US" altLang="en-US"/>
              <a:t>During the execution phase, an instruction is read from the IR register.</a:t>
            </a:r>
          </a:p>
          <a:p>
            <a:r>
              <a:rPr lang="en-US" altLang="en-US"/>
              <a:t>CPU extracts the data from these fields to perform the required operation.</a:t>
            </a:r>
          </a:p>
          <a:p>
            <a:r>
              <a:rPr lang="en-US" altLang="en-US"/>
              <a:t>Programmers represent instructions </a:t>
            </a:r>
            <a:r>
              <a:rPr lang="en-US" altLang="en-US">
                <a:solidFill>
                  <a:srgbClr val="FF0000"/>
                </a:solidFill>
              </a:rPr>
              <a:t>symbolically</a:t>
            </a:r>
            <a:r>
              <a:rPr lang="en-US" altLang="en-US"/>
              <a:t>:</a:t>
            </a:r>
          </a:p>
          <a:p>
            <a:pPr lvl="1"/>
            <a:r>
              <a:rPr lang="en-US" altLang="en-US" sz="2000"/>
              <a:t>Opcodes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mnemonics, e.g., ADD, SUB, LOAD.</a:t>
            </a:r>
          </a:p>
          <a:p>
            <a:pPr lvl="1"/>
            <a:r>
              <a:rPr lang="en-US" altLang="en-US" sz="2000"/>
              <a:t>Operands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symbolic names, e.g., Y = 514.</a:t>
            </a:r>
          </a:p>
          <a:p>
            <a:pPr lvl="1"/>
            <a:r>
              <a:rPr lang="en-US" altLang="en-US" sz="2000"/>
              <a:t>Example: ADD R1, 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Types of Instructions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422900"/>
          </a:xfrm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3333FF"/>
                </a:solidFill>
              </a:rPr>
              <a:t>Data processing</a:t>
            </a:r>
          </a:p>
          <a:p>
            <a:pPr lvl="1"/>
            <a:r>
              <a:rPr lang="en-US" altLang="en-US"/>
              <a:t> Arithmetic and logic instructions.</a:t>
            </a:r>
          </a:p>
          <a:p>
            <a:pPr lvl="1"/>
            <a:r>
              <a:rPr lang="en-US" altLang="en-US"/>
              <a:t> Arithmetic: computations (processing) on numeric data.</a:t>
            </a:r>
          </a:p>
          <a:p>
            <a:pPr lvl="1"/>
            <a:r>
              <a:rPr lang="en-US" altLang="en-US"/>
              <a:t> Logic: operate on the bits of a word (any data type).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storage</a:t>
            </a:r>
          </a:p>
          <a:p>
            <a:pPr lvl="1"/>
            <a:r>
              <a:rPr lang="en-US" altLang="en-US"/>
              <a:t> Memory instructions.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movement</a:t>
            </a:r>
          </a:p>
          <a:p>
            <a:pPr lvl="1"/>
            <a:r>
              <a:rPr lang="en-US" altLang="en-US"/>
              <a:t> I/O instructions.</a:t>
            </a:r>
          </a:p>
          <a:p>
            <a:r>
              <a:rPr lang="en-US" altLang="en-US">
                <a:solidFill>
                  <a:srgbClr val="3333FF"/>
                </a:solidFill>
              </a:rPr>
              <a:t>Program flow control</a:t>
            </a:r>
          </a:p>
          <a:p>
            <a:pPr lvl="1"/>
            <a:r>
              <a:rPr lang="en-US" altLang="en-US"/>
              <a:t> Jump and branch instructions.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20529</TotalTime>
  <Words>1962</Words>
  <Application>Microsoft Office PowerPoint</Application>
  <PresentationFormat>On-screen Show (4:3)</PresentationFormat>
  <Paragraphs>301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PowerPoint Presentation</vt:lpstr>
      <vt:lpstr>Outline</vt:lpstr>
      <vt:lpstr>Outline</vt:lpstr>
      <vt:lpstr>Instruction Cycle State Diagram</vt:lpstr>
      <vt:lpstr>Instructions</vt:lpstr>
      <vt:lpstr>Instruction Representation</vt:lpstr>
      <vt:lpstr>Types of Instructions</vt:lpstr>
      <vt:lpstr>Number of Addresses (1)</vt:lpstr>
      <vt:lpstr>Program to Execute: Y = (A–B)/(C+D×E)</vt:lpstr>
      <vt:lpstr>Number of Addresses (2)</vt:lpstr>
      <vt:lpstr>Number of Addresses (3)</vt:lpstr>
      <vt:lpstr>Instruction Addresses (nonbranching instructions)</vt:lpstr>
      <vt:lpstr>Summary: How Many Addresses?</vt:lpstr>
      <vt:lpstr>Instruction Set Design</vt:lpstr>
      <vt:lpstr>Outline</vt:lpstr>
      <vt:lpstr>Types of Operands</vt:lpstr>
      <vt:lpstr>Ex.: x86 Data Types</vt:lpstr>
      <vt:lpstr>Ex.: x86 Data Types</vt:lpstr>
      <vt:lpstr>Outline</vt:lpstr>
      <vt:lpstr>1. Data Transfer</vt:lpstr>
      <vt:lpstr>1. Data Transfer – Ex.: IBM EAS/390</vt:lpstr>
      <vt:lpstr>1. Data Transfer – Common Operations</vt:lpstr>
      <vt:lpstr>2. Arithmetic</vt:lpstr>
      <vt:lpstr>3. Logical – Common Operations</vt:lpstr>
      <vt:lpstr>3. Logical – AND, OR, NOT, XOR, …</vt:lpstr>
      <vt:lpstr>3. Logical – Shift and Rotate Operations</vt:lpstr>
      <vt:lpstr>3. Logical – Shift and Rotate Operations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900</cp:revision>
  <dcterms:created xsi:type="dcterms:W3CDTF">1998-10-18T09:28:37Z</dcterms:created>
  <dcterms:modified xsi:type="dcterms:W3CDTF">2017-10-31T19:48:19Z</dcterms:modified>
</cp:coreProperties>
</file>