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30"/>
  </p:notesMasterIdLst>
  <p:sldIdLst>
    <p:sldId id="281" r:id="rId2"/>
    <p:sldId id="257" r:id="rId3"/>
    <p:sldId id="313" r:id="rId4"/>
    <p:sldId id="330" r:id="rId5"/>
    <p:sldId id="331" r:id="rId6"/>
    <p:sldId id="332" r:id="rId7"/>
    <p:sldId id="333" r:id="rId8"/>
    <p:sldId id="334" r:id="rId9"/>
    <p:sldId id="343" r:id="rId10"/>
    <p:sldId id="335" r:id="rId11"/>
    <p:sldId id="337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B050"/>
    <a:srgbClr val="FF0000"/>
    <a:srgbClr val="E48312"/>
    <a:srgbClr val="69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#7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393F44-503F-4EBC-B5E1-0FFD5157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5" y="2400300"/>
            <a:ext cx="7300913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97405-79AA-4048-8608-9EAB28DC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6" y="2400300"/>
            <a:ext cx="7300913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364AE0-A171-427C-A91C-4C61DA17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88" y="2400300"/>
            <a:ext cx="7300912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8AD91-A14B-4739-8004-FBE539A34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88" y="2400300"/>
            <a:ext cx="7300912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6C453-BD4F-4479-B305-9238FE4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Analysis of Logic Circuits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D96639-23BC-43DD-9408-47B733EE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46E68-9906-4ECA-B8E4-EE075459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FFFF00"/>
                </a:solidFill>
              </a:rPr>
              <a:t>Derive Boolean Expression for Logic Circuit</a:t>
            </a:r>
            <a:endParaRPr lang="en-US" sz="3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Begin at left-most inputs and work toward final output, writing expression for each gate.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1D267-B717-4F7C-AAE3-1796D17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89EB-BE7C-41FD-985F-F419CB1D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CE5220-F410-47B0-BABE-3E7098F5867F}"/>
              </a:ext>
            </a:extLst>
          </p:cNvPr>
          <p:cNvSpPr/>
          <p:nvPr/>
        </p:nvSpPr>
        <p:spPr>
          <a:xfrm>
            <a:off x="6743700" y="19431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90E940-6F1E-4ECB-8D17-1EBCBD9CCF04}"/>
              </a:ext>
            </a:extLst>
          </p:cNvPr>
          <p:cNvSpPr/>
          <p:nvPr/>
        </p:nvSpPr>
        <p:spPr>
          <a:xfrm>
            <a:off x="8782050" y="262128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CFA7FF-BA4D-46C8-8989-CA6A669A81E8}"/>
              </a:ext>
            </a:extLst>
          </p:cNvPr>
          <p:cNvSpPr/>
          <p:nvPr/>
        </p:nvSpPr>
        <p:spPr>
          <a:xfrm>
            <a:off x="10866119" y="337185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67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7" grpId="0" uiExpand="1" build="p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C453-BD4F-4479-B305-9238FE4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Analysis of Logic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FF1DC-B35B-43A9-BC6C-C6535E4F7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Expression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       To make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01168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       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))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FF1DC-B35B-43A9-BC6C-C6535E4F7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46E68-9906-4ECA-B8E4-EE075459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>
                <a:solidFill>
                  <a:srgbClr val="FFFF00"/>
                </a:solidFill>
              </a:rPr>
              <a:t>Evaluate Expression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values of the variables that make the expression equal to 1!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1D267-B717-4F7C-AAE3-1796D17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89EB-BE7C-41FD-985F-F419CB1D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2C05B9-5CEC-4B8F-AD77-115780B3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04" y="1202852"/>
            <a:ext cx="5152671" cy="5102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5D289-317C-4C89-88CC-70C7A7B6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798" y="1202852"/>
            <a:ext cx="5152671" cy="5102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98E3BA-5C16-4CC6-9956-B2E7395C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799" y="1202852"/>
            <a:ext cx="5152671" cy="5102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6C453-BD4F-4479-B305-9238FE4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Analysis of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F1DC-B35B-43A9-BC6C-C6535E4F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46E68-9906-4ECA-B8E4-EE075459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79"/>
            <a:ext cx="3200400" cy="36796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FFFF00"/>
                </a:solidFill>
              </a:rPr>
              <a:t>Put Results in Truth Table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Place a 1 in output column for each combination of input variables determined in the evaluation.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1D267-B717-4F7C-AAE3-1796D17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89EB-BE7C-41FD-985F-F419CB1D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37BFD3-75F3-4AA0-827C-239F3024C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493" y="1202852"/>
            <a:ext cx="5152671" cy="5102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B8FFE3-2B8B-4E21-A861-C9EB5AC4B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467" y="1202827"/>
            <a:ext cx="5152697" cy="5102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F145D7-BD7D-4D7A-B1FF-2B1D2DFC70C6}"/>
                  </a:ext>
                </a:extLst>
              </p:cNvPr>
              <p:cNvSpPr txBox="1"/>
              <p:nvPr/>
            </p:nvSpPr>
            <p:spPr>
              <a:xfrm>
                <a:off x="4274226" y="5479035"/>
                <a:ext cx="1297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F145D7-BD7D-4D7A-B1FF-2B1D2DFC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26" y="5479035"/>
                <a:ext cx="12971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C2B967-DEC2-42F2-AF6C-6E47D9132446}"/>
                  </a:ext>
                </a:extLst>
              </p:cNvPr>
              <p:cNvSpPr txBox="1"/>
              <p:nvPr/>
            </p:nvSpPr>
            <p:spPr>
              <a:xfrm>
                <a:off x="4031525" y="4853829"/>
                <a:ext cx="1733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C2B967-DEC2-42F2-AF6C-6E47D913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25" y="4853829"/>
                <a:ext cx="17330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646855E-0C89-44A2-9E6C-A79C39927862}"/>
              </a:ext>
            </a:extLst>
          </p:cNvPr>
          <p:cNvSpPr/>
          <p:nvPr/>
        </p:nvSpPr>
        <p:spPr>
          <a:xfrm>
            <a:off x="5738647" y="5183503"/>
            <a:ext cx="2754367" cy="100584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E5BAF1-0B1B-4B41-B7C7-FA2AAEAB079A}"/>
              </a:ext>
            </a:extLst>
          </p:cNvPr>
          <p:cNvSpPr/>
          <p:nvPr/>
        </p:nvSpPr>
        <p:spPr>
          <a:xfrm>
            <a:off x="5738648" y="4920420"/>
            <a:ext cx="2754367" cy="25519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4847CC-C4E8-4F10-968C-31C29FA31CDE}"/>
              </a:ext>
            </a:extLst>
          </p:cNvPr>
          <p:cNvCxnSpPr/>
          <p:nvPr/>
        </p:nvCxnSpPr>
        <p:spPr>
          <a:xfrm>
            <a:off x="8493014" y="5038495"/>
            <a:ext cx="955786" cy="0"/>
          </a:xfrm>
          <a:prstGeom prst="straightConnector1">
            <a:avLst/>
          </a:prstGeom>
          <a:ln w="38100">
            <a:solidFill>
              <a:srgbClr val="3333FF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27B90-5C5E-4FE3-AE65-9B8F063F1047}"/>
              </a:ext>
            </a:extLst>
          </p:cNvPr>
          <p:cNvCxnSpPr/>
          <p:nvPr/>
        </p:nvCxnSpPr>
        <p:spPr>
          <a:xfrm>
            <a:off x="8493014" y="5276620"/>
            <a:ext cx="955786" cy="0"/>
          </a:xfrm>
          <a:prstGeom prst="straightConnector1">
            <a:avLst/>
          </a:prstGeom>
          <a:ln w="381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5E993-D662-486A-A094-5A6FF4B1A982}"/>
              </a:ext>
            </a:extLst>
          </p:cNvPr>
          <p:cNvCxnSpPr/>
          <p:nvPr/>
        </p:nvCxnSpPr>
        <p:spPr>
          <a:xfrm>
            <a:off x="8493014" y="5536185"/>
            <a:ext cx="955786" cy="0"/>
          </a:xfrm>
          <a:prstGeom prst="straightConnector1">
            <a:avLst/>
          </a:prstGeom>
          <a:ln w="381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648052-F825-4A3B-8AC6-DC2396B89E13}"/>
              </a:ext>
            </a:extLst>
          </p:cNvPr>
          <p:cNvCxnSpPr/>
          <p:nvPr/>
        </p:nvCxnSpPr>
        <p:spPr>
          <a:xfrm>
            <a:off x="8493014" y="5791217"/>
            <a:ext cx="955786" cy="0"/>
          </a:xfrm>
          <a:prstGeom prst="straightConnector1">
            <a:avLst/>
          </a:prstGeom>
          <a:ln w="381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675FDC-38C6-4A57-948A-894C3B9C1224}"/>
              </a:ext>
            </a:extLst>
          </p:cNvPr>
          <p:cNvCxnSpPr/>
          <p:nvPr/>
        </p:nvCxnSpPr>
        <p:spPr>
          <a:xfrm>
            <a:off x="8493014" y="6055765"/>
            <a:ext cx="955786" cy="0"/>
          </a:xfrm>
          <a:prstGeom prst="straightConnector1">
            <a:avLst/>
          </a:prstGeom>
          <a:ln w="381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8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7" grpId="0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659963-9DAA-4F94-B649-F3FE955A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9658" cy="1450757"/>
          </a:xfrm>
        </p:spPr>
        <p:txBody>
          <a:bodyPr/>
          <a:lstStyle/>
          <a:p>
            <a:r>
              <a:rPr lang="en-US" dirty="0"/>
              <a:t>Logic Simplification Using Boolean Algebra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B2CB5-C718-4C98-9E2F-CC09892C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Given a logic circuit, can we construct an </a:t>
            </a:r>
            <a:r>
              <a:rPr lang="en-US" dirty="0">
                <a:solidFill>
                  <a:srgbClr val="FF0000"/>
                </a:solidFill>
              </a:rPr>
              <a:t>equivalent</a:t>
            </a:r>
            <a:r>
              <a:rPr lang="en-US" dirty="0"/>
              <a:t> circuit with </a:t>
            </a:r>
            <a:r>
              <a:rPr lang="en-US" dirty="0">
                <a:solidFill>
                  <a:srgbClr val="FF0000"/>
                </a:solidFill>
              </a:rPr>
              <a:t>fewer</a:t>
            </a:r>
            <a:r>
              <a:rPr lang="en-US" dirty="0"/>
              <a:t> number of gates?!</a:t>
            </a:r>
          </a:p>
          <a:p>
            <a:pPr lvl="1"/>
            <a:r>
              <a:rPr lang="en-US" dirty="0"/>
              <a:t>“Equivalent” means “has the same Truth Table”.</a:t>
            </a:r>
          </a:p>
          <a:p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Derive</a:t>
            </a:r>
            <a:r>
              <a:rPr lang="en-US" dirty="0"/>
              <a:t> Boolean expression for the logic circuit (i.e., output).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Simplify</a:t>
            </a:r>
            <a:r>
              <a:rPr lang="en-US" dirty="0"/>
              <a:t> Boolean expression (using laws, rules, and theorems).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Construct</a:t>
            </a:r>
            <a:r>
              <a:rPr lang="en-US" dirty="0"/>
              <a:t> logic circuit from the simplified Boolean Expression.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841-B885-4FA0-9E26-1FDA30A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3393-B9E8-4910-9B9E-1A5604C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963-5199-4A3E-88BE-B2CF34E9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Derive Boolean expression for logic circuit.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D5D60-3EEB-4C2E-80B8-4CAADE3B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6" y="1627344"/>
            <a:ext cx="6804224" cy="360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6C085-8EE7-415E-BBC8-62C6C9DEC4A9}"/>
                  </a:ext>
                </a:extLst>
              </p:cNvPr>
              <p:cNvSpPr txBox="1"/>
              <p:nvPr/>
            </p:nvSpPr>
            <p:spPr>
              <a:xfrm>
                <a:off x="7112977" y="3880367"/>
                <a:ext cx="1034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6C085-8EE7-415E-BBC8-62C6C9DE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7" y="3880367"/>
                <a:ext cx="10348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F87FD0-85F8-4723-8E83-F78073BA11C5}"/>
                  </a:ext>
                </a:extLst>
              </p:cNvPr>
              <p:cNvSpPr txBox="1"/>
              <p:nvPr/>
            </p:nvSpPr>
            <p:spPr>
              <a:xfrm>
                <a:off x="9229146" y="1874928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F87FD0-85F8-4723-8E83-F78073BA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1874928"/>
                <a:ext cx="6799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3BBA56-8BC9-4A8F-8741-7483FF4DD52C}"/>
                  </a:ext>
                </a:extLst>
              </p:cNvPr>
              <p:cNvSpPr txBox="1"/>
              <p:nvPr/>
            </p:nvSpPr>
            <p:spPr>
              <a:xfrm>
                <a:off x="7677692" y="2537741"/>
                <a:ext cx="1494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3BBA56-8BC9-4A8F-8741-7483FF4D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92" y="2537741"/>
                <a:ext cx="1494896" cy="461665"/>
              </a:xfrm>
              <a:prstGeom prst="rect">
                <a:avLst/>
              </a:prstGeom>
              <a:blipFill>
                <a:blip r:embed="rId5"/>
                <a:stretch>
                  <a:fillRect r="-8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67F2E-20C5-49C3-A1FA-6D354978BA23}"/>
                  </a:ext>
                </a:extLst>
              </p:cNvPr>
              <p:cNvSpPr txBox="1"/>
              <p:nvPr/>
            </p:nvSpPr>
            <p:spPr>
              <a:xfrm>
                <a:off x="9229146" y="4545048"/>
                <a:ext cx="151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67F2E-20C5-49C3-A1FA-6D354978B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545048"/>
                <a:ext cx="1514132" cy="461665"/>
              </a:xfrm>
              <a:prstGeom prst="rect">
                <a:avLst/>
              </a:prstGeom>
              <a:blipFill>
                <a:blip r:embed="rId6"/>
                <a:stretch>
                  <a:fillRect r="-80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5F3F3-B300-4D19-BB7B-2A9F151E3B48}"/>
              </a:ext>
            </a:extLst>
          </p:cNvPr>
          <p:cNvCxnSpPr>
            <a:cxnSpLocks/>
          </p:cNvCxnSpPr>
          <p:nvPr/>
        </p:nvCxnSpPr>
        <p:spPr>
          <a:xfrm>
            <a:off x="8691512" y="2924466"/>
            <a:ext cx="299545" cy="364694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07376E-F50B-4044-AC5A-75137BBF09E1}"/>
                  </a:ext>
                </a:extLst>
              </p:cNvPr>
              <p:cNvSpPr txBox="1"/>
              <p:nvPr/>
            </p:nvSpPr>
            <p:spPr>
              <a:xfrm>
                <a:off x="11244358" y="319816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07376E-F50B-4044-AC5A-75137BBF0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358" y="3198167"/>
                <a:ext cx="4667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B52E4D-3A86-41D6-8F0B-800EBD0460F1}"/>
                  </a:ext>
                </a:extLst>
              </p:cNvPr>
              <p:cNvSpPr txBox="1"/>
              <p:nvPr/>
            </p:nvSpPr>
            <p:spPr>
              <a:xfrm>
                <a:off x="5783568" y="5497988"/>
                <a:ext cx="4526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B52E4D-3A86-41D6-8F0B-800EBD046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68" y="5497988"/>
                <a:ext cx="452630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	[DL]</a:t>
                </a:r>
              </a:p>
              <a:p>
                <a:pPr lvl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	[R7]</a:t>
                </a:r>
              </a:p>
              <a:p>
                <a:pPr lvl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	[R5]</a:t>
                </a:r>
              </a:p>
              <a:p>
                <a:pPr lvl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		[R10]</a:t>
                </a:r>
              </a:p>
              <a:p>
                <a:pPr lvl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		[R10]</a:t>
                </a:r>
              </a:p>
              <a:p>
                <a:pPr lvl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>
                <a:solidFill>
                  <a:srgbClr val="FFFF00"/>
                </a:solidFill>
              </a:rPr>
              <a:t>Simplify Boolean expression.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BC3322-43A5-4A75-9862-CA6F6806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11" y="3230353"/>
            <a:ext cx="4437291" cy="2004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FD470-87FE-4E18-BD04-B2C4881E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13" y="3230353"/>
            <a:ext cx="4437290" cy="2004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963-5199-4A3E-88BE-B2CF34E9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FFFF00"/>
                </a:solidFill>
              </a:rPr>
              <a:t>Construct logic circuit from simplified Boolean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52CD73-E8C7-4F7D-87F9-D6EDCAB770F4}"/>
                  </a:ext>
                </a:extLst>
              </p:cNvPr>
              <p:cNvSpPr/>
              <p:nvPr/>
            </p:nvSpPr>
            <p:spPr>
              <a:xfrm>
                <a:off x="6979239" y="1453202"/>
                <a:ext cx="24096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52CD73-E8C7-4F7D-87F9-D6EDCAB77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239" y="1453202"/>
                <a:ext cx="24096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EE54F480-1538-499C-96B4-3BC346FC9CC7}"/>
              </a:ext>
            </a:extLst>
          </p:cNvPr>
          <p:cNvSpPr/>
          <p:nvPr/>
        </p:nvSpPr>
        <p:spPr>
          <a:xfrm>
            <a:off x="8029556" y="2207171"/>
            <a:ext cx="309004" cy="835573"/>
          </a:xfrm>
          <a:prstGeom prst="downArrow">
            <a:avLst/>
          </a:prstGeom>
          <a:solidFill>
            <a:srgbClr val="E48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5EB426-A0EA-440E-975F-D1A859B05DC8}"/>
                  </a:ext>
                </a:extLst>
              </p:cNvPr>
              <p:cNvSpPr/>
              <p:nvPr/>
            </p:nvSpPr>
            <p:spPr>
              <a:xfrm>
                <a:off x="8491726" y="4518395"/>
                <a:ext cx="7296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</m:oMath>
                  </m:oMathPara>
                </a14:m>
                <a:endParaRPr lang="en-US" sz="28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5EB426-A0EA-440E-975F-D1A859B05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26" y="4518395"/>
                <a:ext cx="7296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DBCDE9-6695-492B-B39E-35FFD42562CD}"/>
                  </a:ext>
                </a:extLst>
              </p:cNvPr>
              <p:cNvSpPr/>
              <p:nvPr/>
            </p:nvSpPr>
            <p:spPr>
              <a:xfrm>
                <a:off x="10318194" y="3360420"/>
                <a:ext cx="1416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</m:oMath>
                  </m:oMathPara>
                </a14:m>
                <a:endParaRPr lang="en-US" sz="28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DBCDE9-6695-492B-B39E-35FFD425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94" y="3360420"/>
                <a:ext cx="14166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3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81724-2BF2-4C5C-B46C-7BDBAF17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Forms of Boolean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C3EDB10-544F-4206-B422-B145C5F0E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r>
                  <a:rPr lang="en-US" dirty="0"/>
                  <a:t>All Boolean expressions, regardless of their form, can be converted into either of two standard forms: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Sum-of-products (SOP): </a:t>
                </a:r>
                <a:r>
                  <a:rPr lang="en-US" dirty="0">
                    <a:latin typeface="Times-Roman"/>
                  </a:rPr>
                  <a:t>2</a:t>
                </a:r>
                <a:r>
                  <a:rPr lang="en-US" baseline="30000" dirty="0">
                    <a:latin typeface="Times-Roman"/>
                  </a:rPr>
                  <a:t>+</a:t>
                </a:r>
                <a:r>
                  <a:rPr lang="en-US" dirty="0">
                    <a:latin typeface="Times-Roman"/>
                  </a:rPr>
                  <a:t> product terms added together.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” and 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”.</a:t>
                </a: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in SOP</a:t>
                </a:r>
                <a:r>
                  <a:rPr lang="en-US" dirty="0"/>
                  <a:t> form, because first term is not product term!!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Product-of-sums (POS):  </a:t>
                </a:r>
                <a:r>
                  <a:rPr lang="en-US" dirty="0">
                    <a:latin typeface="Times-Roman"/>
                  </a:rPr>
                  <a:t>2</a:t>
                </a:r>
                <a:r>
                  <a:rPr lang="en-US" baseline="30000" dirty="0">
                    <a:latin typeface="Times-Roman"/>
                  </a:rPr>
                  <a:t>+</a:t>
                </a:r>
                <a:r>
                  <a:rPr lang="en-US" dirty="0">
                    <a:latin typeface="Times-Roman"/>
                  </a:rPr>
                  <a:t> sum terms multiplied together.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“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and “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in POS</a:t>
                </a:r>
                <a:r>
                  <a:rPr lang="en-US" dirty="0"/>
                  <a:t> form, because first term is not sum term!!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C3EDB10-544F-4206-B422-B145C5F0E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3F19-0638-40FB-AC2A-7E74D13D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39F8-4CF1-494D-96AA-2BEE75F8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3337-5262-48FE-BAC8-142B885E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SOP &amp; POS Expressions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3A976-76BC-47B6-99A8-B1A549CB7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Implementing SOP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7EB5B-59CD-4883-BC58-4F1432406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ORing</a:t>
            </a:r>
            <a:r>
              <a:rPr lang="en-US" sz="2800" dirty="0"/>
              <a:t> outputs of 2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 gates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Example</a:t>
            </a:r>
            <a:r>
              <a:rPr lang="en-US" sz="2800" dirty="0"/>
              <a:t>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E70CDD-540F-47DB-AF16-4137ED42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Implementing POS Expressions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C4C974-0BB0-4044-AAED-638E33F9AB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ANDing</a:t>
            </a:r>
            <a:r>
              <a:rPr lang="en-US" sz="2800" dirty="0"/>
              <a:t> outputs of 2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gates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Example</a:t>
            </a:r>
            <a:r>
              <a:rPr lang="en-US" sz="28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5616-9E8C-4227-8C04-D05DD34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6386A-FA68-4C0F-8BBE-31BD69C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3B6C2-0AE4-4690-8A02-EE62536A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27" y="3572768"/>
            <a:ext cx="3274743" cy="297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E4E16-3DBD-4F32-A090-56F9C4C9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07" y="4197367"/>
            <a:ext cx="3154782" cy="212210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DDD722AA-5A9E-4106-B159-782DD8AE190D}"/>
              </a:ext>
            </a:extLst>
          </p:cNvPr>
          <p:cNvSpPr/>
          <p:nvPr/>
        </p:nvSpPr>
        <p:spPr>
          <a:xfrm>
            <a:off x="8557958" y="3889835"/>
            <a:ext cx="257680" cy="292231"/>
          </a:xfrm>
          <a:prstGeom prst="downArrow">
            <a:avLst/>
          </a:prstGeom>
          <a:solidFill>
            <a:srgbClr val="E48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CF4F66-4568-4AF3-99D5-8551231FD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145" y="3588234"/>
            <a:ext cx="2172029" cy="26616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43E7703E-38E2-4753-A82C-C608A0F138B6}"/>
              </a:ext>
            </a:extLst>
          </p:cNvPr>
          <p:cNvSpPr/>
          <p:nvPr/>
        </p:nvSpPr>
        <p:spPr>
          <a:xfrm>
            <a:off x="3437319" y="3889834"/>
            <a:ext cx="257680" cy="292231"/>
          </a:xfrm>
          <a:prstGeom prst="downArrow">
            <a:avLst/>
          </a:prstGeom>
          <a:solidFill>
            <a:srgbClr val="E48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C343EB-17E4-430C-B1D0-0ECEB9FD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583" y="4197366"/>
            <a:ext cx="3183152" cy="2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B68B-700A-4C80-B567-1E2CBA0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SOP &amp; POS Expression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5615-7962-4DCB-8D7C-2E57B114F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Standard SOP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943A9E-2367-4C3F-8BF6-B0264CC48D8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82334"/>
                <a:ext cx="4937760" cy="3739638"/>
              </a:xfrm>
            </p:spPr>
            <p:txBody>
              <a:bodyPr/>
              <a:lstStyle/>
              <a:p>
                <a:r>
                  <a:rPr lang="en-US" sz="2800" dirty="0"/>
                  <a:t>Every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product term</a:t>
                </a:r>
                <a:r>
                  <a:rPr lang="en-US" sz="2800" dirty="0"/>
                  <a:t> must contain all variables!</a:t>
                </a:r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Non-standard SOP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” is missing </a:t>
                </a:r>
                <a:r>
                  <a:rPr lang="en-US" dirty="0">
                    <a:sym typeface="Wingdings" panose="05000000000000000000" pitchFamily="2" charset="2"/>
                  </a:rPr>
                  <a:t>in 1</a:t>
                </a:r>
                <a:r>
                  <a:rPr lang="en-US" baseline="30000" dirty="0">
                    <a:sym typeface="Wingdings" panose="05000000000000000000" pitchFamily="2" charset="2"/>
                  </a:rPr>
                  <a:t>st</a:t>
                </a:r>
                <a:r>
                  <a:rPr lang="en-US" dirty="0">
                    <a:sym typeface="Wingdings" panose="05000000000000000000" pitchFamily="2" charset="2"/>
                  </a:rPr>
                  <a:t> term!</a:t>
                </a:r>
                <a:endParaRPr lang="en-US" dirty="0"/>
              </a:p>
              <a:p>
                <a:pPr lvl="1"/>
                <a:r>
                  <a:rPr lang="en-US" sz="2400" dirty="0"/>
                  <a:t>Standard SOP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943A9E-2367-4C3F-8BF6-B0264CC48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82334"/>
                <a:ext cx="4937760" cy="3739638"/>
              </a:xfrm>
              <a:blipFill>
                <a:blip r:embed="rId2"/>
                <a:stretch>
                  <a:fillRect l="-3951" t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DAB95-CB5C-4CFF-93F0-56C9460D5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Standard POS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585E66-D8DD-4679-959F-6EC7025D849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7920" y="2582334"/>
                <a:ext cx="4937760" cy="3739638"/>
              </a:xfrm>
            </p:spPr>
            <p:txBody>
              <a:bodyPr/>
              <a:lstStyle/>
              <a:p>
                <a:r>
                  <a:rPr lang="en-US" sz="2800" dirty="0"/>
                  <a:t>Every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sum term</a:t>
                </a:r>
                <a:r>
                  <a:rPr lang="en-US" sz="2800" dirty="0"/>
                  <a:t> must contain all variables!</a:t>
                </a:r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Non-standard POS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” is missing </a:t>
                </a:r>
                <a:r>
                  <a:rPr lang="en-US" dirty="0">
                    <a:sym typeface="Wingdings" panose="05000000000000000000" pitchFamily="2" charset="2"/>
                  </a:rPr>
                  <a:t>in first term!</a:t>
                </a:r>
                <a:endParaRPr lang="en-US" dirty="0"/>
              </a:p>
              <a:p>
                <a:pPr lvl="1"/>
                <a:r>
                  <a:rPr lang="en-US" sz="2400" dirty="0"/>
                  <a:t>Standard POS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585E66-D8DD-4679-959F-6EC7025D8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7920" y="2582334"/>
                <a:ext cx="4937760" cy="3739638"/>
              </a:xfrm>
              <a:blipFill>
                <a:blip r:embed="rId3"/>
                <a:stretch>
                  <a:fillRect l="-3951" t="-2773" r="-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E3AE42-714F-48FE-AFBB-B0F7A56F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9F396A-7696-431A-B225-FB1B3EB8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#1:</a:t>
            </a:r>
          </a:p>
          <a:p>
            <a:pPr lvl="1"/>
            <a:r>
              <a:rPr lang="en-US" dirty="0"/>
              <a:t>Date: </a:t>
            </a:r>
            <a:r>
              <a:rPr lang="en-US" b="1" dirty="0">
                <a:solidFill>
                  <a:srgbClr val="FF0000"/>
                </a:solidFill>
              </a:rPr>
              <a:t>Wednesday, October 24, 2018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Time: 8:30am - 9:30am</a:t>
            </a:r>
          </a:p>
          <a:p>
            <a:pPr lvl="1"/>
            <a:r>
              <a:rPr lang="en-US" dirty="0"/>
              <a:t>Scope: Chapters 2 and 3 (Lectures 1, 2, 3, 4, 5, and first part of 6).</a:t>
            </a:r>
          </a:p>
          <a:p>
            <a:r>
              <a:rPr lang="en-US" dirty="0"/>
              <a:t>Tutorial:</a:t>
            </a:r>
          </a:p>
          <a:p>
            <a:pPr lvl="1"/>
            <a:r>
              <a:rPr lang="en-US" dirty="0"/>
              <a:t>There will be no tutorial this Sunday!</a:t>
            </a:r>
          </a:p>
          <a:p>
            <a:pPr lvl="1"/>
            <a:r>
              <a:rPr lang="en-US" dirty="0"/>
              <a:t>Instead, there will be a review tutorial on Monday at 12:30pm.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E80E33-0083-4786-A68C-0C96957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General Expression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Method</a:t>
                </a:r>
                <a:r>
                  <a:rPr lang="en-US" dirty="0"/>
                  <a:t>: Apply Boolean laws, rules, and theorems!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rgbClr val="FF0000"/>
                    </a:solidFill>
                  </a:rPr>
                  <a:t>DMT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R9</a:t>
                </a:r>
                <a:r>
                  <a:rPr lang="en-US" dirty="0"/>
                  <a:t> to get rid of </a:t>
                </a:r>
                <a:r>
                  <a:rPr lang="en-US" dirty="0">
                    <a:solidFill>
                      <a:srgbClr val="FF0000"/>
                    </a:solidFill>
                  </a:rPr>
                  <a:t>term negations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rgbClr val="FF0000"/>
                    </a:solidFill>
                  </a:rPr>
                  <a:t>DL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FF0000"/>
                    </a:solidFill>
                  </a:rPr>
                  <a:t>distribute a term</a:t>
                </a:r>
                <a:r>
                  <a:rPr lang="en-US" dirty="0"/>
                  <a:t> over a sum of terms!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Convert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to SOP form.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		[DMT]</a:t>
                </a:r>
              </a:p>
              <a:p>
                <a:pPr lvl="1"/>
                <a:r>
                  <a:rPr lang="en-US" dirty="0"/>
                  <a:t>          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		[R9]</a:t>
                </a:r>
              </a:p>
              <a:p>
                <a:pPr lvl="1"/>
                <a:r>
                  <a:rPr lang="en-US" dirty="0"/>
                  <a:t>                     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		[DL]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  <a:blipFill>
                <a:blip r:embed="rId2"/>
                <a:stretch>
                  <a:fillRect l="-2242" t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10DA04-332A-4FAC-A2FD-98717E5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EF8E6F-AC2C-4BB6-B83E-E0768D0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E80E33-0083-4786-A68C-0C96957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SOP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Standard SOP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Method</a:t>
                </a:r>
                <a:r>
                  <a:rPr lang="en-US" dirty="0"/>
                  <a:t>: For each product term that misses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multiply that term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(R4 &amp; R6), and then apply DL!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Convert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to standard SOP.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		[R4 &amp; R6]</a:t>
                </a:r>
              </a:p>
              <a:p>
                <a:pPr lvl="1"/>
                <a:r>
                  <a:rPr lang="en-US" dirty="0"/>
                  <a:t>              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[DL]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  <a:blipFill>
                <a:blip r:embed="rId2"/>
                <a:stretch>
                  <a:fillRect l="-2242" t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10DA04-332A-4FAC-A2FD-98717E5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EF8E6F-AC2C-4BB6-B83E-E0768D0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E80E33-0083-4786-A68C-0C96957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POS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Standard POS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Method</a:t>
                </a:r>
                <a:r>
                  <a:rPr lang="en-US" dirty="0"/>
                  <a:t>: For each sum term that misses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to that term (R1 &amp; R8), and then apply R12!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Convert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standard POS.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[R4 &amp; R6]</a:t>
                </a:r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[R12]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3A2DB98-18CF-468F-805D-4CBEF7CD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  <a:blipFill>
                <a:blip r:embed="rId2"/>
                <a:stretch>
                  <a:fillRect l="-2242" t="-2725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10DA04-332A-4FAC-A2FD-98717E5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EF8E6F-AC2C-4BB6-B83E-E0768D0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EB48-CCF6-41DA-A33A-3E16D9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Standard SOP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C9801-9089-4D2D-BEA8-3A86B9FD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Develop truth table for the standard SOP expression: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C9801-9089-4D2D-BEA8-3A86B9FD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 r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F0F61-7197-4FE6-940E-15A42E57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</a:t>
            </a:r>
            <a:r>
              <a:rPr lang="en-US" sz="2400" dirty="0"/>
              <a:t>: For each product term, determine binary value of inputs that makes it 1, and then place a 1  in output column at corresponding row. Place 0’s in all remaining 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255B-E721-4FB4-B6EC-B877624D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255C-1680-4522-8107-BD6EBC5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81A85-4640-44B1-A53B-CA061B917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1"/>
          <a:stretch/>
        </p:blipFill>
        <p:spPr>
          <a:xfrm>
            <a:off x="4492726" y="2614869"/>
            <a:ext cx="7107987" cy="3511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0DDC5-A12A-4F44-AEF2-ECB97906B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00"/>
          <a:stretch/>
        </p:blipFill>
        <p:spPr>
          <a:xfrm>
            <a:off x="4492727" y="2614868"/>
            <a:ext cx="7107986" cy="948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A25B3-3DC1-43F9-9990-F463EE51B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8979"/>
          <a:stretch/>
        </p:blipFill>
        <p:spPr>
          <a:xfrm>
            <a:off x="4492726" y="2614867"/>
            <a:ext cx="3626515" cy="3511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77505E-47A7-4780-B3F0-BCADF0865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24" r="1"/>
          <a:stretch/>
        </p:blipFill>
        <p:spPr>
          <a:xfrm>
            <a:off x="9448800" y="2614865"/>
            <a:ext cx="2151912" cy="35116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B4DD7C-31C2-4999-AAE8-543A529D3362}"/>
              </a:ext>
            </a:extLst>
          </p:cNvPr>
          <p:cNvSpPr/>
          <p:nvPr/>
        </p:nvSpPr>
        <p:spPr>
          <a:xfrm>
            <a:off x="4492725" y="3896311"/>
            <a:ext cx="7107986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4BF57-5D94-4CE3-AAF4-18449FB218ED}"/>
              </a:ext>
            </a:extLst>
          </p:cNvPr>
          <p:cNvSpPr/>
          <p:nvPr/>
        </p:nvSpPr>
        <p:spPr>
          <a:xfrm>
            <a:off x="4492725" y="4833572"/>
            <a:ext cx="7107986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D767C-5F1C-4502-A6F3-FBE1B1D699A6}"/>
              </a:ext>
            </a:extLst>
          </p:cNvPr>
          <p:cNvSpPr/>
          <p:nvPr/>
        </p:nvSpPr>
        <p:spPr>
          <a:xfrm>
            <a:off x="4492725" y="5770833"/>
            <a:ext cx="7107986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EB48-CCF6-41DA-A33A-3E16D9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Standard POS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C9801-9089-4D2D-BEA8-3A86B9FD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Develop truth table for the standard POS expression: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C9801-9089-4D2D-BEA8-3A86B9FD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 r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F0F61-7197-4FE6-940E-15A42E57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</a:t>
            </a:r>
            <a:r>
              <a:rPr lang="en-US" sz="2400" dirty="0"/>
              <a:t>: For each sum term, determine binary value of inputs that makes it 0, and then place a 0 in output column at corresponding row. Place 1’s in all remaining 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255B-E721-4FB4-B6EC-B877624D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255C-1680-4522-8107-BD6EBC5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F4506E-933C-40B2-9F45-54D761B0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5" y="2671151"/>
            <a:ext cx="7130988" cy="3399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6D2D2-20D9-40C7-B907-244B2B46D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26"/>
          <a:stretch/>
        </p:blipFill>
        <p:spPr>
          <a:xfrm>
            <a:off x="4481225" y="2671151"/>
            <a:ext cx="7130988" cy="876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B551CC-1FF5-45A5-BD5B-4209E09E7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63"/>
          <a:stretch/>
        </p:blipFill>
        <p:spPr>
          <a:xfrm>
            <a:off x="4481224" y="2671151"/>
            <a:ext cx="3354237" cy="339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DC634E-3B1F-4DEB-9E52-3563CBBE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93"/>
          <a:stretch/>
        </p:blipFill>
        <p:spPr>
          <a:xfrm>
            <a:off x="9222827" y="2671151"/>
            <a:ext cx="2389383" cy="3399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5BA5D3-7EBA-4C20-AFF2-99E7AE41BB6C}"/>
              </a:ext>
            </a:extLst>
          </p:cNvPr>
          <p:cNvSpPr/>
          <p:nvPr/>
        </p:nvSpPr>
        <p:spPr>
          <a:xfrm>
            <a:off x="4481225" y="3571561"/>
            <a:ext cx="7130988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BE1FD-9A93-4624-9439-B7AF41DFDF48}"/>
              </a:ext>
            </a:extLst>
          </p:cNvPr>
          <p:cNvSpPr/>
          <p:nvPr/>
        </p:nvSpPr>
        <p:spPr>
          <a:xfrm>
            <a:off x="4481225" y="4174265"/>
            <a:ext cx="7130988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CB9C2-C72E-4722-8F54-271A950BBF66}"/>
              </a:ext>
            </a:extLst>
          </p:cNvPr>
          <p:cNvSpPr/>
          <p:nvPr/>
        </p:nvSpPr>
        <p:spPr>
          <a:xfrm>
            <a:off x="4481225" y="4480135"/>
            <a:ext cx="7130988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3615E-7B99-4024-9623-45F6FC350930}"/>
              </a:ext>
            </a:extLst>
          </p:cNvPr>
          <p:cNvSpPr/>
          <p:nvPr/>
        </p:nvSpPr>
        <p:spPr>
          <a:xfrm>
            <a:off x="4481222" y="5107313"/>
            <a:ext cx="7130988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2DE00-B414-47BE-AF77-023297D54E52}"/>
              </a:ext>
            </a:extLst>
          </p:cNvPr>
          <p:cNvSpPr/>
          <p:nvPr/>
        </p:nvSpPr>
        <p:spPr>
          <a:xfrm>
            <a:off x="4481222" y="5413183"/>
            <a:ext cx="7130988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EB48-CCF6-41DA-A33A-3E16D9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Truth Table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Standard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9801-9089-4D2D-BEA8-3A86B9FD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Construct standard SOP expression from following truth table: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F0F61-7197-4FE6-940E-15A42E57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</a:t>
            </a:r>
            <a:r>
              <a:rPr lang="en-US" sz="2400" dirty="0"/>
              <a:t>: Identify binary values of inputs that make output = 1. Convert each binary value to a product term replacing each 1 with corresponding var. and 0 with corresponding var. complement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255B-E721-4FB4-B6EC-B877624D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255C-1680-4522-8107-BD6EBC5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2008B-5CCA-4890-8EA3-FF5322C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09" y="1737359"/>
            <a:ext cx="4909991" cy="3533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AEC2C29-4665-4435-90AA-857296BBA63C}"/>
              </a:ext>
            </a:extLst>
          </p:cNvPr>
          <p:cNvSpPr/>
          <p:nvPr/>
        </p:nvSpPr>
        <p:spPr>
          <a:xfrm>
            <a:off x="4538809" y="3675594"/>
            <a:ext cx="4909991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717F28-2CC0-471B-92A9-C1AB742B7BBC}"/>
              </a:ext>
            </a:extLst>
          </p:cNvPr>
          <p:cNvSpPr/>
          <p:nvPr/>
        </p:nvSpPr>
        <p:spPr>
          <a:xfrm>
            <a:off x="4538808" y="3988676"/>
            <a:ext cx="4909991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591AA-2F42-461D-9626-FE7684DA6AAE}"/>
              </a:ext>
            </a:extLst>
          </p:cNvPr>
          <p:cNvSpPr/>
          <p:nvPr/>
        </p:nvSpPr>
        <p:spPr>
          <a:xfrm>
            <a:off x="4538808" y="4599916"/>
            <a:ext cx="4909991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56E27-2591-4ECF-A057-91F0C2E1E3E2}"/>
              </a:ext>
            </a:extLst>
          </p:cNvPr>
          <p:cNvSpPr/>
          <p:nvPr/>
        </p:nvSpPr>
        <p:spPr>
          <a:xfrm>
            <a:off x="4538808" y="4917558"/>
            <a:ext cx="4909991" cy="28155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0D539-7EBB-4EDA-877E-389F7F37D4E0}"/>
                  </a:ext>
                </a:extLst>
              </p:cNvPr>
              <p:cNvSpPr txBox="1"/>
              <p:nvPr/>
            </p:nvSpPr>
            <p:spPr>
              <a:xfrm>
                <a:off x="9872708" y="3682373"/>
                <a:ext cx="51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0D539-7EBB-4EDA-877E-389F7F3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08" y="3682373"/>
                <a:ext cx="516167" cy="276999"/>
              </a:xfrm>
              <a:prstGeom prst="rect">
                <a:avLst/>
              </a:prstGeom>
              <a:blipFill>
                <a:blip r:embed="rId3"/>
                <a:stretch>
                  <a:fillRect l="-9524" t="-2174" r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5E571D-7586-4C53-9969-9B45B418E980}"/>
                  </a:ext>
                </a:extLst>
              </p:cNvPr>
              <p:cNvSpPr txBox="1"/>
              <p:nvPr/>
            </p:nvSpPr>
            <p:spPr>
              <a:xfrm>
                <a:off x="9872708" y="3988676"/>
                <a:ext cx="51616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5E571D-7586-4C53-9969-9B45B418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08" y="3988676"/>
                <a:ext cx="516167" cy="277576"/>
              </a:xfrm>
              <a:prstGeom prst="rect">
                <a:avLst/>
              </a:prstGeom>
              <a:blipFill>
                <a:blip r:embed="rId4"/>
                <a:stretch>
                  <a:fillRect l="-10714" t="-2174" r="-6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DE05EB-3676-4C4E-85A7-1454C975A9E7}"/>
                  </a:ext>
                </a:extLst>
              </p:cNvPr>
              <p:cNvSpPr txBox="1"/>
              <p:nvPr/>
            </p:nvSpPr>
            <p:spPr>
              <a:xfrm>
                <a:off x="9872708" y="4604467"/>
                <a:ext cx="51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DE05EB-3676-4C4E-85A7-1454C975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08" y="4604467"/>
                <a:ext cx="516167" cy="276999"/>
              </a:xfrm>
              <a:prstGeom prst="rect">
                <a:avLst/>
              </a:prstGeom>
              <a:blipFill>
                <a:blip r:embed="rId5"/>
                <a:stretch>
                  <a:fillRect l="-9524" t="-2174" r="-6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445BC0-2E61-45E9-B1B2-B8D3403D8BFB}"/>
                  </a:ext>
                </a:extLst>
              </p:cNvPr>
              <p:cNvSpPr txBox="1"/>
              <p:nvPr/>
            </p:nvSpPr>
            <p:spPr>
              <a:xfrm>
                <a:off x="9872707" y="4917558"/>
                <a:ext cx="51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445BC0-2E61-45E9-B1B2-B8D3403D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07" y="4917558"/>
                <a:ext cx="516167" cy="276999"/>
              </a:xfrm>
              <a:prstGeom prst="rect">
                <a:avLst/>
              </a:prstGeom>
              <a:blipFill>
                <a:blip r:embed="rId6"/>
                <a:stretch>
                  <a:fillRect l="-9524" r="-8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4A47C2-5712-46C2-8B6F-AE3F1EDCA07F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9448800" y="3816369"/>
            <a:ext cx="423908" cy="4504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01C857-CC3F-4609-BC3A-9E46C807510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9448799" y="4127464"/>
            <a:ext cx="423909" cy="1987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C1E9E4-C97B-41B6-BBFC-89979C233D86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9448799" y="4740691"/>
            <a:ext cx="423909" cy="2276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ECC475-221D-40E3-BD13-B03A415876B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9448799" y="5056058"/>
            <a:ext cx="423908" cy="2275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0AF628-DBA2-4A0F-BD31-2715222BFAC0}"/>
                  </a:ext>
                </a:extLst>
              </p:cNvPr>
              <p:cNvSpPr txBox="1"/>
              <p:nvPr/>
            </p:nvSpPr>
            <p:spPr>
              <a:xfrm>
                <a:off x="10886695" y="4153977"/>
                <a:ext cx="482824" cy="461665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0AF628-DBA2-4A0F-BD31-2715222B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695" y="4153977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3854A-78BE-4C4A-A18F-251565E18E81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10388875" y="3820873"/>
            <a:ext cx="497820" cy="563937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AD0E8-2620-43F5-A54D-BD36FB5898B4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0388875" y="4384810"/>
            <a:ext cx="497820" cy="358157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B04260-95E4-4FCB-AAA4-945E821F051E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10388875" y="4127464"/>
            <a:ext cx="497820" cy="257346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B4585E-5F75-44AA-A39B-52C07F47899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10388874" y="4384810"/>
            <a:ext cx="497821" cy="671248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F586-DF9E-4B16-A1D2-7D7DC0515DFA}"/>
                  </a:ext>
                </a:extLst>
              </p:cNvPr>
              <p:cNvSpPr txBox="1"/>
              <p:nvPr/>
            </p:nvSpPr>
            <p:spPr>
              <a:xfrm>
                <a:off x="6211064" y="5586919"/>
                <a:ext cx="417781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F586-DF9E-4B16-A1D2-7D7DC051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64" y="5586919"/>
                <a:ext cx="4177810" cy="370101"/>
              </a:xfrm>
              <a:prstGeom prst="rect">
                <a:avLst/>
              </a:prstGeom>
              <a:blipFill>
                <a:blip r:embed="rId8"/>
                <a:stretch>
                  <a:fillRect l="-1314" t="-3279" r="-10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364B5F-572E-4838-AAFB-BE2B99CE8129}"/>
              </a:ext>
            </a:extLst>
          </p:cNvPr>
          <p:cNvCxnSpPr>
            <a:cxnSpLocks/>
            <a:stCxn id="35" idx="2"/>
            <a:endCxn id="60" idx="3"/>
          </p:cNvCxnSpPr>
          <p:nvPr/>
        </p:nvCxnSpPr>
        <p:spPr>
          <a:xfrm rot="5400000">
            <a:off x="10180327" y="4824190"/>
            <a:ext cx="1156328" cy="739233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12" grpId="0"/>
      <p:bldP spid="21" grpId="0"/>
      <p:bldP spid="22" grpId="0"/>
      <p:bldP spid="23" grpId="0"/>
      <p:bldP spid="35" grpId="0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EB48-CCF6-41DA-A33A-3E16D9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Truth Table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Standard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9801-9089-4D2D-BEA8-3A86B9FD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Construct standard POS expression from following truth table: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F0F61-7197-4FE6-940E-15A42E57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</a:t>
            </a:r>
            <a:r>
              <a:rPr lang="en-US" sz="2400" dirty="0"/>
              <a:t>: Identify binary values of inputs that make output = 0. Convert each binary value to a sum term replacing each 0 with corresponding var. and 1 with corresponding var. complement.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255B-E721-4FB4-B6EC-B877624D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255C-1680-4522-8107-BD6EBC5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2008B-5CCA-4890-8EA3-FF5322C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09" y="1737359"/>
            <a:ext cx="4909991" cy="3533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AEC2C29-4665-4435-90AA-857296BBA63C}"/>
              </a:ext>
            </a:extLst>
          </p:cNvPr>
          <p:cNvSpPr/>
          <p:nvPr/>
        </p:nvSpPr>
        <p:spPr>
          <a:xfrm>
            <a:off x="4538808" y="2722243"/>
            <a:ext cx="4909991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717F28-2CC0-471B-92A9-C1AB742B7BBC}"/>
              </a:ext>
            </a:extLst>
          </p:cNvPr>
          <p:cNvSpPr/>
          <p:nvPr/>
        </p:nvSpPr>
        <p:spPr>
          <a:xfrm>
            <a:off x="4538808" y="3039885"/>
            <a:ext cx="4909991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591AA-2F42-461D-9626-FE7684DA6AAE}"/>
              </a:ext>
            </a:extLst>
          </p:cNvPr>
          <p:cNvSpPr/>
          <p:nvPr/>
        </p:nvSpPr>
        <p:spPr>
          <a:xfrm>
            <a:off x="4538807" y="3355252"/>
            <a:ext cx="4909991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56E27-2591-4ECF-A057-91F0C2E1E3E2}"/>
              </a:ext>
            </a:extLst>
          </p:cNvPr>
          <p:cNvSpPr/>
          <p:nvPr/>
        </p:nvSpPr>
        <p:spPr>
          <a:xfrm>
            <a:off x="4538806" y="4285512"/>
            <a:ext cx="4909991" cy="2815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0D539-7EBB-4EDA-877E-389F7F37D4E0}"/>
                  </a:ext>
                </a:extLst>
              </p:cNvPr>
              <p:cNvSpPr txBox="1"/>
              <p:nvPr/>
            </p:nvSpPr>
            <p:spPr>
              <a:xfrm>
                <a:off x="9900458" y="2720830"/>
                <a:ext cx="105894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0D539-7EBB-4EDA-877E-389F7F3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2720830"/>
                <a:ext cx="1058944" cy="277576"/>
              </a:xfrm>
              <a:prstGeom prst="rect">
                <a:avLst/>
              </a:prstGeom>
              <a:blipFill>
                <a:blip r:embed="rId3"/>
                <a:stretch>
                  <a:fillRect l="-4598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5E571D-7586-4C53-9969-9B45B418E980}"/>
                  </a:ext>
                </a:extLst>
              </p:cNvPr>
              <p:cNvSpPr txBox="1"/>
              <p:nvPr/>
            </p:nvSpPr>
            <p:spPr>
              <a:xfrm>
                <a:off x="9900458" y="3042536"/>
                <a:ext cx="105894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5E571D-7586-4C53-9969-9B45B418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3042536"/>
                <a:ext cx="1058944" cy="277576"/>
              </a:xfrm>
              <a:prstGeom prst="rect">
                <a:avLst/>
              </a:prstGeom>
              <a:blipFill>
                <a:blip r:embed="rId4"/>
                <a:stretch>
                  <a:fillRect l="-4598" t="-2174" r="-316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DE05EB-3676-4C4E-85A7-1454C975A9E7}"/>
                  </a:ext>
                </a:extLst>
              </p:cNvPr>
              <p:cNvSpPr txBox="1"/>
              <p:nvPr/>
            </p:nvSpPr>
            <p:spPr>
              <a:xfrm>
                <a:off x="9900458" y="3360058"/>
                <a:ext cx="105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DE05EB-3676-4C4E-85A7-1454C975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3360058"/>
                <a:ext cx="1058944" cy="276999"/>
              </a:xfrm>
              <a:prstGeom prst="rect">
                <a:avLst/>
              </a:prstGeom>
              <a:blipFill>
                <a:blip r:embed="rId5"/>
                <a:stretch>
                  <a:fillRect l="-4598" t="-4348" r="-45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445BC0-2E61-45E9-B1B2-B8D3403D8BFB}"/>
                  </a:ext>
                </a:extLst>
              </p:cNvPr>
              <p:cNvSpPr txBox="1"/>
              <p:nvPr/>
            </p:nvSpPr>
            <p:spPr>
              <a:xfrm>
                <a:off x="9900458" y="4289486"/>
                <a:ext cx="105894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445BC0-2E61-45E9-B1B2-B8D3403D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4289486"/>
                <a:ext cx="1058944" cy="277576"/>
              </a:xfrm>
              <a:prstGeom prst="rect">
                <a:avLst/>
              </a:prstGeom>
              <a:blipFill>
                <a:blip r:embed="rId6"/>
                <a:stretch>
                  <a:fillRect l="-4598" t="-4444" r="-3160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4A47C2-5712-46C2-8B6F-AE3F1EDCA07F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9448799" y="2859618"/>
            <a:ext cx="451659" cy="3400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01C857-CC3F-4609-BC3A-9E46C807510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448799" y="3180660"/>
            <a:ext cx="451659" cy="664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C1E9E4-C97B-41B6-BBFC-89979C233D86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9448798" y="3496027"/>
            <a:ext cx="451660" cy="2531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ECC475-221D-40E3-BD13-B03A415876B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9448797" y="4426287"/>
            <a:ext cx="451661" cy="1987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0AF628-DBA2-4A0F-BD31-2715222BFAC0}"/>
                  </a:ext>
                </a:extLst>
              </p:cNvPr>
              <p:cNvSpPr txBox="1"/>
              <p:nvPr/>
            </p:nvSpPr>
            <p:spPr>
              <a:xfrm>
                <a:off x="11482154" y="3402868"/>
                <a:ext cx="340157" cy="46166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0AF628-DBA2-4A0F-BD31-2715222B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154" y="3402868"/>
                <a:ext cx="3401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3854A-78BE-4C4A-A18F-251565E18E81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10959402" y="2859618"/>
            <a:ext cx="522752" cy="77408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AD0E8-2620-43F5-A54D-BD36FB5898B4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10959402" y="3498558"/>
            <a:ext cx="522752" cy="13514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B04260-95E4-4FCB-AAA4-945E821F051E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10959402" y="3181324"/>
            <a:ext cx="522752" cy="452377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B4585E-5F75-44AA-A39B-52C07F47899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10959402" y="3633701"/>
            <a:ext cx="522752" cy="79457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F586-DF9E-4B16-A1D2-7D7DC0515DFA}"/>
                  </a:ext>
                </a:extLst>
              </p:cNvPr>
              <p:cNvSpPr txBox="1"/>
              <p:nvPr/>
            </p:nvSpPr>
            <p:spPr>
              <a:xfrm>
                <a:off x="5755836" y="5494791"/>
                <a:ext cx="3862339" cy="740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73F586-DF9E-4B16-A1D2-7D7DC051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36" y="5494791"/>
                <a:ext cx="3862339" cy="740203"/>
              </a:xfrm>
              <a:prstGeom prst="rect">
                <a:avLst/>
              </a:prstGeom>
              <a:blipFill>
                <a:blip r:embed="rId8"/>
                <a:stretch>
                  <a:fillRect l="-1420" r="-7413" b="-1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364B5F-572E-4838-AAFB-BE2B99CE8129}"/>
              </a:ext>
            </a:extLst>
          </p:cNvPr>
          <p:cNvCxnSpPr>
            <a:cxnSpLocks/>
            <a:stCxn id="35" idx="2"/>
            <a:endCxn id="60" idx="3"/>
          </p:cNvCxnSpPr>
          <p:nvPr/>
        </p:nvCxnSpPr>
        <p:spPr>
          <a:xfrm rot="5400000">
            <a:off x="9635024" y="3847684"/>
            <a:ext cx="2000360" cy="2034058"/>
          </a:xfrm>
          <a:prstGeom prst="bentConnector2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12" grpId="0"/>
      <p:bldP spid="21" grpId="0"/>
      <p:bldP spid="22" grpId="0"/>
      <p:bldP spid="23" grpId="0"/>
      <p:bldP spid="35" grpId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43ACD1-B36B-44BD-8DC8-9FA53BCA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Stand. POS </a:t>
            </a:r>
            <a:r>
              <a:rPr lang="en-US" dirty="0">
                <a:sym typeface="Wingdings" panose="05000000000000000000" pitchFamily="2" charset="2"/>
              </a:rPr>
              <a:t> Stand. SOP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4B230-0464-41A0-84DC-D041EEB2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SOP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Standard POS: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Method</a:t>
            </a:r>
            <a:r>
              <a:rPr lang="en-US" dirty="0"/>
              <a:t>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Standard SOP </a:t>
            </a:r>
            <a:r>
              <a:rPr lang="en-US" dirty="0">
                <a:sym typeface="Wingdings" panose="05000000000000000000" pitchFamily="2" charset="2"/>
              </a:rPr>
              <a:t> truth table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Truth table  standard POS</a:t>
            </a:r>
          </a:p>
          <a:p>
            <a:r>
              <a:rPr lang="en-US" dirty="0"/>
              <a:t>Standard POS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Standard SOP: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Method</a:t>
            </a:r>
            <a:r>
              <a:rPr lang="en-US" dirty="0"/>
              <a:t>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Standard POS </a:t>
            </a:r>
            <a:r>
              <a:rPr lang="en-US" dirty="0">
                <a:sym typeface="Wingdings" panose="05000000000000000000" pitchFamily="2" charset="2"/>
              </a:rPr>
              <a:t> truth table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Truth table  standard SOP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8958-B458-4472-92C8-1551D68C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3B48-5749-4C9F-8884-EBCF1B3E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4:</a:t>
            </a:r>
          </a:p>
          <a:p>
            <a:pPr lvl="1"/>
            <a:r>
              <a:rPr lang="en-US" dirty="0"/>
              <a:t>Pages 179 - 199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Boolean Algebra ... (... Continuing …)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Image result for 1's and 0's">
            <a:extLst>
              <a:ext uri="{FF2B5EF4-FFF2-40B4-BE49-F238E27FC236}">
                <a16:creationId xmlns:a16="http://schemas.microsoft.com/office/drawing/2014/main" id="{03CCE459-F9AC-4C89-8274-8680A2C9D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C1EB-D61D-45AD-B524-45B69932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and 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4E2D28-6EFF-4C53-85ED-8364D548F0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333FF"/>
                    </a:solidFill>
                  </a:rPr>
                  <a:t>Five Laws</a:t>
                </a: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CL1: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CL2: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AL1: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AL2</a:t>
                </a:r>
                <a:r>
                  <a:rPr lang="en-US" sz="1800" dirty="0">
                    <a:solidFill>
                      <a:srgbClr val="FF0000"/>
                    </a:solidFill>
                  </a:rPr>
                  <a:t>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DL: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4E2D28-6EFF-4C53-85ED-8364D548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51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D7128A1-E124-4D36-8887-4CF8706967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72566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3333FF"/>
                    </a:solidFill>
                  </a:rPr>
                  <a:t>Twelve Rules</a:t>
                </a: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R1: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R4: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R5: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R6: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R7: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R8: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R9: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R10: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R11: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1" dirty="0">
                    <a:solidFill>
                      <a:srgbClr val="FF0000"/>
                    </a:solidFill>
                  </a:rPr>
                  <a:t>R12: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D7128A1-E124-4D36-8887-4CF870696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725662"/>
              </a:xfrm>
              <a:blipFill>
                <a:blip r:embed="rId3"/>
                <a:stretch>
                  <a:fillRect l="-3951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8E8A-5CF3-48D3-A1E1-F2AD075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74853-705B-4C04-8B9C-6FF42679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2E0DF-556E-4D7A-B306-85849766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2DC506A-4700-442A-BEA6-87BDCDF84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DeMorgan’s First Theorem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States that: “The </a:t>
                </a:r>
                <a:r>
                  <a:rPr lang="en-US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/>
                  <a:t> of a </a:t>
                </a:r>
                <a:r>
                  <a:rPr lang="en-US" dirty="0">
                    <a:solidFill>
                      <a:srgbClr val="FF0000"/>
                    </a:solidFill>
                  </a:rPr>
                  <a:t>product</a:t>
                </a:r>
                <a:r>
                  <a:rPr lang="en-US" dirty="0"/>
                  <a:t> of variables is equal to the </a:t>
                </a:r>
                <a:r>
                  <a:rPr lang="en-US" dirty="0">
                    <a:solidFill>
                      <a:srgbClr val="FF0000"/>
                    </a:solidFill>
                  </a:rPr>
                  <a:t>sum</a:t>
                </a:r>
                <a:r>
                  <a:rPr lang="en-US" dirty="0"/>
                  <a:t> of the </a:t>
                </a:r>
                <a:r>
                  <a:rPr lang="en-US" dirty="0">
                    <a:solidFill>
                      <a:srgbClr val="FF0000"/>
                    </a:solidFill>
                  </a:rPr>
                  <a:t>complements</a:t>
                </a:r>
                <a:r>
                  <a:rPr lang="en-US" dirty="0"/>
                  <a:t> of the variables”.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2DC506A-4700-442A-BEA6-87BDCDF84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FEA3-7985-4479-80F1-5BFC1DFF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F755-4A24-4550-B8FD-3015A0C9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A033E-8485-48D5-835C-C1023EC4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62006"/>
            <a:ext cx="6384524" cy="148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840D-3BC2-443C-8822-AEC4F5698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70" y="3192125"/>
            <a:ext cx="3053110" cy="2940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57D5C-3ACB-43E8-B543-5D6C55E9B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59"/>
          <a:stretch/>
        </p:blipFill>
        <p:spPr>
          <a:xfrm>
            <a:off x="1097280" y="4262005"/>
            <a:ext cx="2875630" cy="1488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B4AFD-5D02-4A50-9BDE-7B7918B84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14" r="48293"/>
          <a:stretch/>
        </p:blipFill>
        <p:spPr>
          <a:xfrm>
            <a:off x="4015946" y="4262004"/>
            <a:ext cx="382633" cy="1488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204C8-3F3A-437D-9E92-437CE5428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69" r="55045"/>
          <a:stretch/>
        </p:blipFill>
        <p:spPr>
          <a:xfrm>
            <a:off x="8102569" y="4067503"/>
            <a:ext cx="1372505" cy="2065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9C7545-20E9-446A-B349-1B9DEA520D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17"/>
          <a:stretch/>
        </p:blipFill>
        <p:spPr>
          <a:xfrm>
            <a:off x="8102570" y="3192125"/>
            <a:ext cx="3053110" cy="1069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1B5BA8-C1AF-4E21-ABB5-CB7FEBB933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77" t="36383" r="30237"/>
          <a:stretch/>
        </p:blipFill>
        <p:spPr>
          <a:xfrm>
            <a:off x="9475075" y="4262004"/>
            <a:ext cx="756745" cy="18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2E0DF-556E-4D7A-B306-85849766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Theorems (DMT)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2DC506A-4700-442A-BEA6-87BDCDF84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DeMorgan’s Second Theorem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States that: “The </a:t>
                </a:r>
                <a:r>
                  <a:rPr lang="en-US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/>
                  <a:t> of a </a:t>
                </a:r>
                <a:r>
                  <a:rPr lang="en-US" dirty="0">
                    <a:solidFill>
                      <a:srgbClr val="FF0000"/>
                    </a:solidFill>
                  </a:rPr>
                  <a:t>sum</a:t>
                </a:r>
                <a:r>
                  <a:rPr lang="en-US" dirty="0"/>
                  <a:t> of variables is equal to the </a:t>
                </a:r>
                <a:r>
                  <a:rPr lang="en-US" dirty="0">
                    <a:solidFill>
                      <a:srgbClr val="FF0000"/>
                    </a:solidFill>
                  </a:rPr>
                  <a:t>product</a:t>
                </a:r>
                <a:r>
                  <a:rPr lang="en-US" dirty="0"/>
                  <a:t> of the </a:t>
                </a:r>
                <a:r>
                  <a:rPr lang="en-US" dirty="0">
                    <a:solidFill>
                      <a:srgbClr val="FF0000"/>
                    </a:solidFill>
                  </a:rPr>
                  <a:t>complements</a:t>
                </a:r>
                <a:r>
                  <a:rPr lang="en-US" dirty="0"/>
                  <a:t> of the variables”.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2DC506A-4700-442A-BEA6-87BDCDF84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FEA3-7985-4479-80F1-5BFC1DFF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F755-4A24-4550-B8FD-3015A0C9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887AFB-6AB2-41A7-9B4E-1AE5D73A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72" y="4262002"/>
            <a:ext cx="6384524" cy="1485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4FDF9-103D-49EF-9CEB-DB04FD555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4"/>
          <a:stretch/>
        </p:blipFill>
        <p:spPr>
          <a:xfrm>
            <a:off x="1061472" y="4262002"/>
            <a:ext cx="3262877" cy="1485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B72BF9-A3F7-4409-A05E-B8586A7E1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06" r="43523"/>
          <a:stretch/>
        </p:blipFill>
        <p:spPr>
          <a:xfrm>
            <a:off x="4324350" y="4262002"/>
            <a:ext cx="342900" cy="14850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67692E-A1CF-49FA-AA4E-5B5DB04D8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70" y="3192125"/>
            <a:ext cx="3267319" cy="2940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B05457-097D-4F9C-861A-CA6CD9F4C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33" t="36383" r="29062"/>
          <a:stretch/>
        </p:blipFill>
        <p:spPr>
          <a:xfrm>
            <a:off x="9639299" y="4262002"/>
            <a:ext cx="781051" cy="18707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69CA7B-7A69-4600-AC53-CF1AD9E3F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42" r="59523"/>
          <a:stretch/>
        </p:blipFill>
        <p:spPr>
          <a:xfrm>
            <a:off x="8102570" y="3981450"/>
            <a:ext cx="1322519" cy="2151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DDE28-A79D-4CD8-8740-348685F8B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623"/>
          <a:stretch/>
        </p:blipFill>
        <p:spPr>
          <a:xfrm>
            <a:off x="8102570" y="3192125"/>
            <a:ext cx="3267319" cy="9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10C7-E1BB-4DDC-A492-0C942F9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155A-E142-4B20-8B9A-D51F305C9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Apply </a:t>
                </a:r>
                <a:r>
                  <a:rPr lang="en-US" dirty="0" err="1"/>
                  <a:t>DeMorgan’s</a:t>
                </a:r>
                <a:r>
                  <a:rPr lang="en-US" dirty="0"/>
                  <a:t> theorems to the expressions: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𝑊𝑋𝑌𝑍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𝑊𝑋𝑌𝑍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155A-E142-4B20-8B9A-D51F305C9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E735-DC8C-4725-9D4A-A4639C47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57554-C171-4D03-8EEB-71D2ED5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10C7-E1BB-4DDC-A492-0C942F9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155A-E142-4B20-8B9A-D51F305C9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Develop Boolean expression for XNOR gate given that Boolean expression for XOR gate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XNOR Output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[</a:t>
                </a:r>
                <a:r>
                  <a:rPr lang="en-US" dirty="0" err="1"/>
                  <a:t>DeMorgan’s</a:t>
                </a:r>
                <a:r>
                  <a:rPr lang="en-US" dirty="0"/>
                  <a:t> Theorem]</a:t>
                </a:r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		[</a:t>
                </a:r>
                <a:r>
                  <a:rPr lang="en-US" dirty="0" err="1"/>
                  <a:t>DeMorgan’s</a:t>
                </a:r>
                <a:r>
                  <a:rPr lang="en-US" dirty="0"/>
                  <a:t> Theorem]</a:t>
                </a:r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		[Rule 9]</a:t>
                </a:r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[Distributive Law]</a:t>
                </a:r>
              </a:p>
              <a:p>
                <a:pPr lvl="1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			[Rule 8]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155A-E142-4B20-8B9A-D51F305C9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  <a:blipFill>
                <a:blip r:embed="rId2"/>
                <a:stretch>
                  <a:fillRect l="-2242" t="-2710" r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E735-DC8C-4725-9D4A-A4639C47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57554-C171-4D03-8EEB-71D2ED5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659963-9DAA-4F94-B649-F3FE955A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Analysis of Logic Circuits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B2CB5-C718-4C98-9E2F-CC09892C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Given a logic circuit, can we construct a truth table for its output?!</a:t>
            </a:r>
          </a:p>
          <a:p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Derive</a:t>
            </a:r>
            <a:r>
              <a:rPr lang="en-US" dirty="0"/>
              <a:t> Boolean expression for the logic circuit (i.e., output).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</a:t>
            </a:r>
            <a:r>
              <a:rPr lang="en-US" dirty="0"/>
              <a:t> Boolean expression (know what inputs make it 1).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</a:t>
            </a:r>
            <a:r>
              <a:rPr lang="en-US" dirty="0"/>
              <a:t> evaluation results in a truth table format.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841-B885-4FA0-9E26-1FDA30A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3393-B9E8-4910-9B9E-1A5604C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23546</TotalTime>
  <Words>1814</Words>
  <Application>Microsoft Office PowerPoint</Application>
  <PresentationFormat>Widescreen</PresentationFormat>
  <Paragraphs>263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Times-Roman</vt:lpstr>
      <vt:lpstr>Wingdings</vt:lpstr>
      <vt:lpstr>Retrospect</vt:lpstr>
      <vt:lpstr>CS 211 - Digital Logic Design 211 عال - تصميم المنطق الرقمي   First Term - 1439/1440 Lecture #7</vt:lpstr>
      <vt:lpstr>Administrivia</vt:lpstr>
      <vt:lpstr>Chapter 4: Boolean Algebra ... (... Continuing …)</vt:lpstr>
      <vt:lpstr>Laws and Rules of Boolean Algebra</vt:lpstr>
      <vt:lpstr>DeMorgan’s Theorems</vt:lpstr>
      <vt:lpstr>DeMorgan’s Theorems (DMT)</vt:lpstr>
      <vt:lpstr>Applying DeMorgan’s Theorems</vt:lpstr>
      <vt:lpstr>Applying DeMorgan’s Theorems</vt:lpstr>
      <vt:lpstr>Boolean Analysis of Logic Circuits</vt:lpstr>
      <vt:lpstr>Boolean Analysis of Logic Circuits</vt:lpstr>
      <vt:lpstr>Boolean Analysis of Logic Circuits</vt:lpstr>
      <vt:lpstr>Boolean Analysis of Logic Circuits</vt:lpstr>
      <vt:lpstr>Logic Simplification Using Boolean Algebra</vt:lpstr>
      <vt:lpstr>Logic Simplification Using Boolean Algebra</vt:lpstr>
      <vt:lpstr>Logic Simplification Using Boolean Algebra</vt:lpstr>
      <vt:lpstr>Logic Simplification Using Boolean Algebra</vt:lpstr>
      <vt:lpstr>Standard Forms of Boolean Expressions</vt:lpstr>
      <vt:lpstr>Implementing SOP &amp; POS Expressions </vt:lpstr>
      <vt:lpstr>Standard SOP &amp; POS Expression </vt:lpstr>
      <vt:lpstr>Conversion: General Expression  SOP</vt:lpstr>
      <vt:lpstr>Conversion: SOP  Standard SOP</vt:lpstr>
      <vt:lpstr>Conversion: POS  Standard POS</vt:lpstr>
      <vt:lpstr>Conversion: Standard SOP  Truth Table</vt:lpstr>
      <vt:lpstr>Conversion: Standard POS  Truth Table</vt:lpstr>
      <vt:lpstr>Conversion: Truth Table  Standard SOP</vt:lpstr>
      <vt:lpstr>Conversion: Truth Table  Standard POS</vt:lpstr>
      <vt:lpstr>Conversion: Stand. POS  Stand. SOP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671</cp:revision>
  <dcterms:created xsi:type="dcterms:W3CDTF">2018-09-06T21:08:39Z</dcterms:created>
  <dcterms:modified xsi:type="dcterms:W3CDTF">2018-10-17T18:38:08Z</dcterms:modified>
</cp:coreProperties>
</file>