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770" r:id="rId2"/>
    <p:sldId id="771" r:id="rId3"/>
    <p:sldId id="752" r:id="rId4"/>
    <p:sldId id="655" r:id="rId5"/>
    <p:sldId id="656" r:id="rId6"/>
    <p:sldId id="657" r:id="rId7"/>
    <p:sldId id="753" r:id="rId8"/>
    <p:sldId id="755" r:id="rId9"/>
    <p:sldId id="756" r:id="rId10"/>
    <p:sldId id="758" r:id="rId11"/>
    <p:sldId id="659" r:id="rId12"/>
    <p:sldId id="663" r:id="rId13"/>
    <p:sldId id="754" r:id="rId14"/>
    <p:sldId id="665" r:id="rId15"/>
    <p:sldId id="767" r:id="rId16"/>
    <p:sldId id="760" r:id="rId17"/>
    <p:sldId id="765" r:id="rId18"/>
    <p:sldId id="666" r:id="rId19"/>
    <p:sldId id="766" r:id="rId20"/>
    <p:sldId id="764" r:id="rId21"/>
    <p:sldId id="714" r:id="rId22"/>
    <p:sldId id="761" r:id="rId23"/>
    <p:sldId id="667" r:id="rId24"/>
    <p:sldId id="763" r:id="rId25"/>
    <p:sldId id="759" r:id="rId26"/>
    <p:sldId id="668" r:id="rId27"/>
    <p:sldId id="762" r:id="rId28"/>
    <p:sldId id="669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0033CC"/>
    <a:srgbClr val="FFFFFF"/>
    <a:srgbClr val="FF99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4.xml"/><Relationship Id="rId3" Type="http://schemas.openxmlformats.org/officeDocument/2006/relationships/slide" Target="slides/slide6.xml"/><Relationship Id="rId7" Type="http://schemas.openxmlformats.org/officeDocument/2006/relationships/slide" Target="slides/slide14.xml"/><Relationship Id="rId12" Type="http://schemas.openxmlformats.org/officeDocument/2006/relationships/slide" Target="slides/slide23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11" Type="http://schemas.openxmlformats.org/officeDocument/2006/relationships/slide" Target="slides/slide20.xml"/><Relationship Id="rId5" Type="http://schemas.openxmlformats.org/officeDocument/2006/relationships/slide" Target="slides/slide11.xml"/><Relationship Id="rId10" Type="http://schemas.openxmlformats.org/officeDocument/2006/relationships/slide" Target="slides/slide17.xml"/><Relationship Id="rId4" Type="http://schemas.openxmlformats.org/officeDocument/2006/relationships/slide" Target="slides/slide7.xml"/><Relationship Id="rId9" Type="http://schemas.openxmlformats.org/officeDocument/2006/relationships/slide" Target="slides/slide16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06A190-3511-43F0-828D-2A9A59242EA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76B6401D-57F1-498C-89BA-46BD669D75F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07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40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74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9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43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5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543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#6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Read/Write Policies</a:t>
            </a:r>
            <a:br>
              <a:rPr lang="en-US" altLang="en-US"/>
            </a:br>
            <a:r>
              <a:rPr lang="en-US" altLang="en-US"/>
              <a:t>Write Policy (Miss)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… (Cont.)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Write-miss policy</a:t>
            </a:r>
            <a:r>
              <a:rPr lang="en-US" dirty="0"/>
              <a:t>: if write misses (i.e., container block is in not cache)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Write-allocate</a:t>
            </a:r>
            <a:r>
              <a:rPr lang="en-US" dirty="0"/>
              <a:t>: bring container block to cache, and then act according to write-hit policy.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No-write-allocate</a:t>
            </a:r>
            <a:r>
              <a:rPr lang="en-US" dirty="0"/>
              <a:t>: write word to container block in MM, and do not bring block to cache.</a:t>
            </a:r>
          </a:p>
          <a:p>
            <a:pPr marL="571500" indent="-457200">
              <a:defRPr/>
            </a:pPr>
            <a:r>
              <a:rPr lang="en-US" b="1" dirty="0"/>
              <a:t>Note</a:t>
            </a:r>
            <a:r>
              <a:rPr lang="en-US" dirty="0"/>
              <a:t>: either write-miss policy could be used with write-through or write-back, however:</a:t>
            </a:r>
          </a:p>
          <a:p>
            <a:pPr marL="971550" lvl="1" indent="-457200">
              <a:defRPr/>
            </a:pPr>
            <a:r>
              <a:rPr lang="en-US" dirty="0"/>
              <a:t>Write-back caches generally use write-allocate</a:t>
            </a:r>
          </a:p>
          <a:p>
            <a:pPr marL="1371600" lvl="2" indent="-457200">
              <a:defRPr/>
            </a:pPr>
            <a:r>
              <a:rPr lang="en-US" dirty="0"/>
              <a:t>Hoping that subsequent writes to block get captured by cache</a:t>
            </a:r>
          </a:p>
          <a:p>
            <a:pPr marL="971550" lvl="1" indent="-457200">
              <a:defRPr/>
            </a:pPr>
            <a:r>
              <a:rPr lang="en-US" dirty="0"/>
              <a:t>Write-through caches often use no-write-allocate</a:t>
            </a:r>
          </a:p>
          <a:p>
            <a:pPr marL="1371600" lvl="2" indent="-457200">
              <a:defRPr/>
            </a:pPr>
            <a:r>
              <a:rPr lang="en-US" dirty="0"/>
              <a:t>since subsequent writes block will still have to go to MM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13750" cy="838200"/>
          </a:xfrm>
        </p:spPr>
        <p:txBody>
          <a:bodyPr/>
          <a:lstStyle/>
          <a:p>
            <a:r>
              <a:rPr lang="en-US" altLang="en-US"/>
              <a:t>3. Read/Write Policy</a:t>
            </a:r>
            <a:br>
              <a:rPr lang="en-US" altLang="en-US"/>
            </a:br>
            <a:r>
              <a:rPr lang="en-US" altLang="en-US"/>
              <a:t>Cache Coherency </a:t>
            </a:r>
            <a:r>
              <a:rPr lang="ar-EG" altLang="en-US"/>
              <a:t>ترابط او التحام</a:t>
            </a:r>
            <a:r>
              <a:rPr lang="en-US" altLang="en-US"/>
              <a:t> w/t Multi-CPUs</a:t>
            </a: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6227763" y="3357563"/>
            <a:ext cx="2303462" cy="2657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</a:p>
          <a:p>
            <a:pPr algn="ctr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3203575" y="2349500"/>
            <a:ext cx="1728788" cy="12287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Cache 1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3203575" y="3716338"/>
            <a:ext cx="1728788" cy="1228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Cache 2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468313" y="2349500"/>
            <a:ext cx="1728787" cy="12287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 1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468313" y="3746500"/>
            <a:ext cx="1728787" cy="1228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 2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3203575" y="5483225"/>
            <a:ext cx="1728788" cy="12287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Cache n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468313" y="5513388"/>
            <a:ext cx="1728787" cy="12287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 n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3911600" y="4941888"/>
            <a:ext cx="300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:</a:t>
            </a:r>
          </a:p>
        </p:txBody>
      </p:sp>
      <p:sp>
        <p:nvSpPr>
          <p:cNvPr id="765964" name="Text Box 12"/>
          <p:cNvSpPr txBox="1">
            <a:spLocks noChangeArrowheads="1"/>
          </p:cNvSpPr>
          <p:nvPr/>
        </p:nvSpPr>
        <p:spPr bwMode="auto">
          <a:xfrm>
            <a:off x="1176338" y="4941888"/>
            <a:ext cx="300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:</a:t>
            </a:r>
          </a:p>
        </p:txBody>
      </p:sp>
      <p:sp>
        <p:nvSpPr>
          <p:cNvPr id="765965" name="Line 13"/>
          <p:cNvSpPr>
            <a:spLocks noChangeShapeType="1"/>
          </p:cNvSpPr>
          <p:nvPr/>
        </p:nvSpPr>
        <p:spPr bwMode="auto">
          <a:xfrm flipH="1">
            <a:off x="2195513" y="2997200"/>
            <a:ext cx="10080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6" name="Line 14"/>
          <p:cNvSpPr>
            <a:spLocks noChangeShapeType="1"/>
          </p:cNvSpPr>
          <p:nvPr/>
        </p:nvSpPr>
        <p:spPr bwMode="auto">
          <a:xfrm flipH="1">
            <a:off x="2195513" y="4292600"/>
            <a:ext cx="10080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7" name="Line 15"/>
          <p:cNvSpPr>
            <a:spLocks noChangeShapeType="1"/>
          </p:cNvSpPr>
          <p:nvPr/>
        </p:nvSpPr>
        <p:spPr bwMode="auto">
          <a:xfrm flipH="1">
            <a:off x="2195513" y="6165850"/>
            <a:ext cx="10080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8" name="Line 16"/>
          <p:cNvSpPr>
            <a:spLocks noChangeShapeType="1"/>
          </p:cNvSpPr>
          <p:nvPr/>
        </p:nvSpPr>
        <p:spPr bwMode="auto">
          <a:xfrm flipH="1">
            <a:off x="4932363" y="2997200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9" name="Line 17"/>
          <p:cNvSpPr>
            <a:spLocks noChangeShapeType="1"/>
          </p:cNvSpPr>
          <p:nvPr/>
        </p:nvSpPr>
        <p:spPr bwMode="auto">
          <a:xfrm flipH="1">
            <a:off x="4932363" y="4292600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70" name="Line 18"/>
          <p:cNvSpPr>
            <a:spLocks noChangeShapeType="1"/>
          </p:cNvSpPr>
          <p:nvPr/>
        </p:nvSpPr>
        <p:spPr bwMode="auto">
          <a:xfrm flipH="1">
            <a:off x="4932363" y="6092825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71" name="Line 19"/>
          <p:cNvSpPr>
            <a:spLocks noChangeShapeType="1"/>
          </p:cNvSpPr>
          <p:nvPr/>
        </p:nvSpPr>
        <p:spPr bwMode="auto">
          <a:xfrm flipH="1">
            <a:off x="5580063" y="46529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72" name="Line 20"/>
          <p:cNvSpPr>
            <a:spLocks noChangeShapeType="1"/>
          </p:cNvSpPr>
          <p:nvPr/>
        </p:nvSpPr>
        <p:spPr bwMode="auto">
          <a:xfrm>
            <a:off x="5565775" y="2997200"/>
            <a:ext cx="0" cy="3095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 sz="2600"/>
              <a:t>Consider a multiple-CPU organization:</a:t>
            </a:r>
          </a:p>
          <a:p>
            <a:pPr lvl="1"/>
            <a:r>
              <a:rPr lang="en-US" altLang="en-US" sz="2200"/>
              <a:t>Several CPUs share same MM</a:t>
            </a:r>
          </a:p>
          <a:p>
            <a:pPr lvl="1"/>
            <a:r>
              <a:rPr lang="en-US" altLang="en-US" sz="2200"/>
              <a:t>Each CPU has its own cache.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/>
      <p:bldP spid="765957" grpId="0" animBg="1"/>
      <p:bldP spid="765958" grpId="0" animBg="1"/>
      <p:bldP spid="765959" grpId="0" animBg="1"/>
      <p:bldP spid="765960" grpId="0" animBg="1"/>
      <p:bldP spid="765961" grpId="0" animBg="1"/>
      <p:bldP spid="765962" grpId="0" animBg="1"/>
      <p:bldP spid="765963" grpId="0"/>
      <p:bldP spid="765964" grpId="0"/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13750" cy="838200"/>
          </a:xfrm>
        </p:spPr>
        <p:txBody>
          <a:bodyPr/>
          <a:lstStyle/>
          <a:p>
            <a:r>
              <a:rPr lang="en-US" altLang="en-US"/>
              <a:t>3. Read/Write Policy</a:t>
            </a:r>
            <a:br>
              <a:rPr lang="en-US" altLang="en-US"/>
            </a:br>
            <a:r>
              <a:rPr lang="en-US" altLang="en-US"/>
              <a:t>Cache Coherency </a:t>
            </a:r>
            <a:r>
              <a:rPr lang="ar-EG" altLang="en-US"/>
              <a:t>ترابط او التحام</a:t>
            </a:r>
            <a:r>
              <a:rPr lang="en-US" altLang="en-US"/>
              <a:t> w/t Multi-CPUs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Problem: If data is altered in one cache </a:t>
            </a:r>
            <a:r>
              <a:rPr lang="en-US" altLang="en-US">
                <a:sym typeface="Wingdings" panose="05000000000000000000" pitchFamily="2" charset="2"/>
              </a:rPr>
              <a:t> this invalidates this word in MM and in other caches.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This is true even if write-through is used.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Cache coherency</a:t>
            </a:r>
            <a:r>
              <a:rPr lang="en-US" altLang="en-US">
                <a:sym typeface="Wingdings" panose="05000000000000000000" pitchFamily="2" charset="2"/>
              </a:rPr>
              <a:t>: maintaining data in all caches consistent.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 solutions:</a:t>
            </a:r>
          </a:p>
          <a:p>
            <a:pPr marL="914400" lvl="1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Bus watching with write-through</a:t>
            </a:r>
            <a:r>
              <a:rPr lang="en-US" altLang="en-US"/>
              <a:t>: Cache controller monitors the bus and invalidates the word in the cache if another master (e.g., CPU) updates it in MM.</a:t>
            </a:r>
          </a:p>
          <a:p>
            <a:pPr marL="914400" lvl="1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Hardware transparency</a:t>
            </a:r>
            <a:r>
              <a:rPr lang="en-US" altLang="en-US"/>
              <a:t>: Additional h/w makes sure that if one CPU updates a word in its cache, it is written to MM and updated in other caches.</a:t>
            </a:r>
          </a:p>
          <a:p>
            <a:pPr marL="914400" lvl="1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Non-cacheable memory</a:t>
            </a:r>
            <a:r>
              <a:rPr lang="en-US" altLang="en-US"/>
              <a:t>: Only a portion of MM is shared, and that portion is </a:t>
            </a:r>
            <a:r>
              <a:rPr lang="en-US" altLang="en-US">
                <a:sym typeface="Wingdings" panose="05000000000000000000" pitchFamily="2" charset="2"/>
              </a:rPr>
              <a:t>non-cacheable!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Number of Caches</a:t>
            </a:r>
            <a:br>
              <a:rPr lang="en-US" altLang="en-US"/>
            </a:br>
            <a:r>
              <a:rPr lang="en-US" altLang="en-US"/>
              <a:t>Split vs. Unified &amp; Dedicated vs. Shared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Contemporary multi-core systems use </a:t>
            </a:r>
            <a:r>
              <a:rPr lang="en-US" altLang="en-US">
                <a:solidFill>
                  <a:srgbClr val="FF0000"/>
                </a:solidFill>
              </a:rPr>
              <a:t>multiple caches</a:t>
            </a:r>
            <a:r>
              <a:rPr lang="en-US" altLang="en-US"/>
              <a:t> organized in a variety of ways: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Split cache vs. unified cache</a:t>
            </a:r>
          </a:p>
          <a:p>
            <a:pPr marL="1314450" lvl="2" indent="-514350"/>
            <a:r>
              <a:rPr lang="en-US" altLang="en-US" sz="2200"/>
              <a:t>Split: one cache for instructions and another for data.</a:t>
            </a:r>
          </a:p>
          <a:p>
            <a:pPr marL="1771650" lvl="3" indent="-514350"/>
            <a:r>
              <a:rPr lang="en-US" altLang="en-US" sz="2000"/>
              <a:t>No contention between fetch unit &amp; execute unit.</a:t>
            </a:r>
          </a:p>
          <a:p>
            <a:pPr marL="1314450" lvl="2" indent="-514350"/>
            <a:r>
              <a:rPr lang="en-US" altLang="en-US" sz="2200"/>
              <a:t>Unified: only one cache for both.</a:t>
            </a:r>
          </a:p>
          <a:p>
            <a:pPr marL="1771650" lvl="3" indent="-514350"/>
            <a:r>
              <a:rPr lang="en-US" altLang="en-US" sz="2000"/>
              <a:t>Higher hit rate than split since it balances load between instruction and data fetches.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Dedicated cache vs. shared cache</a:t>
            </a:r>
          </a:p>
          <a:p>
            <a:pPr marL="1314450" lvl="2" indent="-514350"/>
            <a:r>
              <a:rPr lang="en-US" altLang="en-US"/>
              <a:t>Dedicated: one cache for each CPU</a:t>
            </a:r>
          </a:p>
          <a:p>
            <a:pPr marL="1771650" lvl="3" indent="-514350"/>
            <a:r>
              <a:rPr lang="en-US" altLang="en-US" sz="2000"/>
              <a:t>No contention between CPUs</a:t>
            </a:r>
          </a:p>
          <a:p>
            <a:pPr marL="1314450" lvl="2" indent="-514350"/>
            <a:r>
              <a:rPr lang="en-US" altLang="en-US"/>
              <a:t>Shared: one cache shared by multiple CPUs</a:t>
            </a:r>
          </a:p>
          <a:p>
            <a:pPr marL="1771650" lvl="3" indent="-514350"/>
            <a:r>
              <a:rPr lang="en-US" altLang="en-US" sz="2000"/>
              <a:t>Better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Number of Caches</a:t>
            </a:r>
            <a:br>
              <a:rPr lang="en-US" altLang="en-US"/>
            </a:br>
            <a:r>
              <a:rPr lang="en-US" altLang="en-US"/>
              <a:t>Multi-Level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r>
              <a:rPr lang="en-US" altLang="en-US"/>
              <a:t>… (Cont.)</a:t>
            </a:r>
          </a:p>
          <a:p>
            <a:pPr marL="914400" lvl="1" indent="-457200">
              <a:buFont typeface="Arial Black" panose="020B0A04020102020204" pitchFamily="34" charset="0"/>
              <a:buAutoNum type="arabicPeriod" startAt="3"/>
            </a:pPr>
            <a:r>
              <a:rPr lang="en-US" altLang="en-US">
                <a:solidFill>
                  <a:srgbClr val="3333FF"/>
                </a:solidFill>
              </a:rPr>
              <a:t>Multi-Level Caches</a:t>
            </a:r>
          </a:p>
          <a:p>
            <a:pPr marL="1314450" lvl="2" indent="-457200"/>
            <a:r>
              <a:rPr lang="en-US" altLang="en-US" sz="2200"/>
              <a:t>Multiple levels of caches located between CPU and MM.</a:t>
            </a:r>
          </a:p>
          <a:p>
            <a:pPr marL="1314450" lvl="2" indent="-457200"/>
            <a:r>
              <a:rPr lang="en-US" altLang="en-US" sz="2200"/>
              <a:t>Level 1 (L1) cache: closest to CPU, fastest, smallest.</a:t>
            </a:r>
          </a:p>
          <a:p>
            <a:pPr marL="1314450" lvl="2" indent="-457200"/>
            <a:r>
              <a:rPr lang="en-US" altLang="en-US" sz="2200"/>
              <a:t>Level 2 (L2) cache: 2</a:t>
            </a:r>
            <a:r>
              <a:rPr lang="en-US" altLang="en-US" sz="2200" baseline="30000"/>
              <a:t>nd</a:t>
            </a:r>
            <a:r>
              <a:rPr lang="en-US" altLang="en-US" sz="2200"/>
              <a:t> closest to CPU, 2</a:t>
            </a:r>
            <a:r>
              <a:rPr lang="en-US" altLang="en-US" sz="2200" baseline="30000"/>
              <a:t>nd</a:t>
            </a:r>
            <a:r>
              <a:rPr lang="en-US" altLang="en-US" sz="2200"/>
              <a:t> fastest, 2</a:t>
            </a:r>
            <a:r>
              <a:rPr lang="en-US" altLang="en-US" sz="2200" baseline="30000"/>
              <a:t>nd</a:t>
            </a:r>
            <a:r>
              <a:rPr lang="en-US" altLang="en-US" sz="2200"/>
              <a:t> smallest.</a:t>
            </a:r>
          </a:p>
          <a:p>
            <a:pPr marL="1314450" lvl="2" indent="-457200"/>
            <a:r>
              <a:rPr lang="en-US" altLang="en-US" sz="2200"/>
              <a:t>Level 3 (L3) cache: …</a:t>
            </a:r>
          </a:p>
          <a:p>
            <a:pPr marL="1314450" lvl="2" indent="-457200"/>
            <a:r>
              <a:rPr lang="en-US" altLang="en-US" sz="2200"/>
              <a:t>Ex. - Operation of two-level cache: CPU looks for the requested word in L1 cache first. If not there, it fetches it from L2 cache. If not there, it is fetched from MM.</a:t>
            </a:r>
          </a:p>
          <a:p>
            <a:pPr marL="1314450" lvl="2" indent="-457200"/>
            <a:r>
              <a:rPr lang="en-US" altLang="en-US" sz="2200"/>
              <a:t>Higher cache levels used to be off-chip, not anymore!!</a:t>
            </a:r>
            <a:endParaRPr lang="en-US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14563" r="2405" b="25391"/>
          <a:stretch>
            <a:fillRect/>
          </a:stretch>
        </p:blipFill>
        <p:spPr bwMode="auto">
          <a:xfrm>
            <a:off x="4716463" y="260350"/>
            <a:ext cx="431958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08625" y="188913"/>
            <a:ext cx="3563938" cy="17272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53138" y="46038"/>
            <a:ext cx="2551112" cy="646112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>
                <a:solidFill>
                  <a:schemeClr val="bg1"/>
                </a:solidFill>
              </a:rPr>
              <a:t>Three-Level Cached</a:t>
            </a:r>
          </a:p>
          <a:p>
            <a:pPr algn="ctr"/>
            <a:r>
              <a:rPr lang="en-US" altLang="en-US" sz="1800" b="1">
                <a:solidFill>
                  <a:schemeClr val="bg1"/>
                </a:solidFill>
              </a:rPr>
              <a:t>Memory System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81253" r="11179" b="8829"/>
          <a:stretch>
            <a:fillRect/>
          </a:stretch>
        </p:blipFill>
        <p:spPr bwMode="auto">
          <a:xfrm>
            <a:off x="1116013" y="5876925"/>
            <a:ext cx="66960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341" r="61165" b="8829"/>
          <a:stretch>
            <a:fillRect/>
          </a:stretch>
        </p:blipFill>
        <p:spPr bwMode="auto">
          <a:xfrm>
            <a:off x="1116013" y="1412875"/>
            <a:ext cx="935037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Number of Caches</a:t>
            </a:r>
            <a:br>
              <a:rPr lang="en-US" altLang="en-US"/>
            </a:br>
            <a:r>
              <a:rPr lang="en-US" altLang="en-US"/>
              <a:t>Total Hit Ratio of Two-Level Cache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341" r="11179" b="8829"/>
          <a:stretch>
            <a:fillRect/>
          </a:stretch>
        </p:blipFill>
        <p:spPr bwMode="auto">
          <a:xfrm>
            <a:off x="1116013" y="1412875"/>
            <a:ext cx="6696075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687638" y="1217613"/>
            <a:ext cx="4405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Simulation</a:t>
            </a:r>
            <a:r>
              <a:rPr lang="en-US" altLang="en-US" sz="1600"/>
              <a:t>: L1 and L2 caches have same line size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03350" y="4797425"/>
            <a:ext cx="6481763" cy="8302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="1">
                <a:solidFill>
                  <a:schemeClr val="bg1"/>
                </a:solidFill>
              </a:rPr>
              <a:t>Trend: L2 has little effect on total number of cache hits until it is at least double L1 cache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5. Cache Addressing</a:t>
            </a:r>
            <a:br>
              <a:rPr lang="en-GB" altLang="en-US"/>
            </a:br>
            <a:r>
              <a:rPr lang="en-GB" altLang="en-US"/>
              <a:t>Location relative to MMU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GB" altLang="en-US"/>
              <a:t>Where does cache sit relative to the memory management unit (MMU)?</a:t>
            </a:r>
          </a:p>
          <a:p>
            <a:pPr lvl="1"/>
            <a:r>
              <a:rPr lang="en-GB" altLang="en-US"/>
              <a:t>Between CPU &amp; MMU (MMU)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>
                <a:solidFill>
                  <a:srgbClr val="FF0000"/>
                </a:solidFill>
                <a:sym typeface="Wingdings" panose="05000000000000000000" pitchFamily="2" charset="2"/>
              </a:rPr>
              <a:t>Virtual (logical) Cache</a:t>
            </a:r>
            <a:r>
              <a:rPr lang="en-GB" altLang="en-US">
                <a:sym typeface="Wingdings" panose="05000000000000000000" pitchFamily="2" charset="2"/>
              </a:rPr>
              <a:t>.</a:t>
            </a: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/>
          </a:p>
          <a:p>
            <a:pPr lvl="1"/>
            <a:r>
              <a:rPr lang="en-GB" altLang="en-US"/>
              <a:t>Between MMU &amp; MM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>
                <a:solidFill>
                  <a:srgbClr val="FF0000"/>
                </a:solidFill>
                <a:sym typeface="Wingdings" panose="05000000000000000000" pitchFamily="2" charset="2"/>
              </a:rPr>
              <a:t>Physical Cache</a:t>
            </a:r>
            <a:r>
              <a:rPr lang="en-GB" altLang="en-US">
                <a:sym typeface="Wingdings" panose="05000000000000000000" pitchFamily="2" charset="2"/>
              </a:rPr>
              <a:t>.</a:t>
            </a:r>
            <a:endParaRPr lang="en-GB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54750" r="22247" b="11702"/>
          <a:stretch>
            <a:fillRect/>
          </a:stretch>
        </p:blipFill>
        <p:spPr bwMode="auto">
          <a:xfrm>
            <a:off x="1908175" y="4941888"/>
            <a:ext cx="53276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13406" r="22247" b="53125"/>
          <a:stretch>
            <a:fillRect/>
          </a:stretch>
        </p:blipFill>
        <p:spPr bwMode="auto">
          <a:xfrm>
            <a:off x="1908175" y="2497138"/>
            <a:ext cx="5327650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5. Cache Addressing</a:t>
            </a:r>
            <a:br>
              <a:rPr lang="en-GB" altLang="en-US"/>
            </a:br>
            <a:r>
              <a:rPr lang="en-GB" altLang="en-US"/>
              <a:t>Virtual vs. Physical Cache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GB" altLang="en-US">
                <a:solidFill>
                  <a:srgbClr val="3333FF"/>
                </a:solidFill>
              </a:rPr>
              <a:t>Virtual (logical) cache</a:t>
            </a:r>
          </a:p>
          <a:p>
            <a:pPr lvl="1"/>
            <a:r>
              <a:rPr lang="en-GB" altLang="en-US" sz="2200"/>
              <a:t>Uses virtual addresses of MM blocks in cache mapping.</a:t>
            </a:r>
          </a:p>
          <a:p>
            <a:pPr lvl="1"/>
            <a:r>
              <a:rPr lang="en-GB" altLang="en-US" sz="2200"/>
              <a:t>CPU accesses cache directly (not through MMU).</a:t>
            </a:r>
          </a:p>
          <a:p>
            <a:pPr lvl="1"/>
            <a:r>
              <a:rPr lang="en-GB" altLang="en-US" sz="2200"/>
              <a:t>No address translation to access cache </a:t>
            </a:r>
            <a:r>
              <a:rPr lang="en-GB" altLang="en-US" sz="2200">
                <a:sym typeface="Wingdings" panose="05000000000000000000" pitchFamily="2" charset="2"/>
              </a:rPr>
              <a:t> </a:t>
            </a:r>
            <a:r>
              <a:rPr lang="en-GB" altLang="en-US" sz="2200"/>
              <a:t>Faster access.</a:t>
            </a:r>
          </a:p>
          <a:p>
            <a:pPr lvl="1"/>
            <a:r>
              <a:rPr lang="en-GB" altLang="en-US" sz="2200"/>
              <a:t>Different applications have similar virtual addresses </a:t>
            </a:r>
            <a:r>
              <a:rPr lang="en-GB" altLang="en-US" sz="2200">
                <a:sym typeface="Wingdings" panose="05000000000000000000" pitchFamily="2" charset="2"/>
              </a:rPr>
              <a:t> </a:t>
            </a:r>
            <a:r>
              <a:rPr lang="en-GB" altLang="en-US" sz="2200"/>
              <a:t>Must flush cache on each context switch.</a:t>
            </a:r>
          </a:p>
          <a:p>
            <a:r>
              <a:rPr lang="en-GB" altLang="en-US">
                <a:solidFill>
                  <a:srgbClr val="3333FF"/>
                </a:solidFill>
              </a:rPr>
              <a:t>Physical cache</a:t>
            </a:r>
          </a:p>
          <a:p>
            <a:pPr lvl="1"/>
            <a:r>
              <a:rPr lang="en-GB" altLang="en-US" sz="2200"/>
              <a:t>Uses physical addresses of MM blocks in cache mapping.</a:t>
            </a:r>
          </a:p>
          <a:p>
            <a:pPr lvl="1"/>
            <a:r>
              <a:rPr lang="en-GB" altLang="en-US" sz="2200"/>
              <a:t>CPU accesses cache through MMU.</a:t>
            </a:r>
          </a:p>
          <a:p>
            <a:pPr lvl="1"/>
            <a:r>
              <a:rPr lang="en-GB" altLang="en-US" sz="2200"/>
              <a:t>Need address translation to access cache </a:t>
            </a:r>
            <a:r>
              <a:rPr lang="en-GB" altLang="en-US" sz="2200">
                <a:sym typeface="Wingdings" panose="05000000000000000000" pitchFamily="2" charset="2"/>
              </a:rPr>
              <a:t> Slower access.</a:t>
            </a:r>
            <a:endParaRPr lang="en-GB" altLang="en-US" sz="2200"/>
          </a:p>
          <a:p>
            <a:pPr lvl="1"/>
            <a:r>
              <a:rPr lang="en-GB" altLang="en-US" sz="2200"/>
              <a:t>Different applications have different physical addresses </a:t>
            </a:r>
            <a:r>
              <a:rPr lang="en-GB" altLang="en-US" sz="2200">
                <a:sym typeface="Wingdings" panose="05000000000000000000" pitchFamily="2" charset="2"/>
              </a:rPr>
              <a:t> No n</a:t>
            </a:r>
            <a:r>
              <a:rPr lang="en-GB" altLang="en-US" sz="2200"/>
              <a:t>eed to flush cache on context switch.</a:t>
            </a:r>
          </a:p>
        </p:txBody>
      </p:sp>
      <p:pic>
        <p:nvPicPr>
          <p:cNvPr id="4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495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8688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527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2292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dirty="0"/>
              <a:t>Solution was posted last week.</a:t>
            </a:r>
          </a:p>
          <a:p>
            <a:r>
              <a:rPr lang="en-US" altLang="en-US" dirty="0"/>
              <a:t>Assignment #2:</a:t>
            </a:r>
          </a:p>
          <a:p>
            <a:pPr lvl="1"/>
            <a:r>
              <a:rPr lang="en-US" altLang="en-US" dirty="0"/>
              <a:t>To be released later on this week.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/>
              <a:t>Sunday 12:00pm-1:00pm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77776" r="11731" b="9813"/>
          <a:stretch>
            <a:fillRect/>
          </a:stretch>
        </p:blipFill>
        <p:spPr bwMode="auto">
          <a:xfrm>
            <a:off x="185738" y="5661025"/>
            <a:ext cx="88503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13406" r="82146" b="9813"/>
          <a:stretch>
            <a:fillRect/>
          </a:stretch>
        </p:blipFill>
        <p:spPr bwMode="auto">
          <a:xfrm>
            <a:off x="179388" y="1557338"/>
            <a:ext cx="863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737600" cy="838200"/>
          </a:xfrm>
        </p:spPr>
        <p:txBody>
          <a:bodyPr/>
          <a:lstStyle/>
          <a:p>
            <a:r>
              <a:rPr lang="en-GB" altLang="en-US"/>
              <a:t>6. Cache Size</a:t>
            </a:r>
            <a:br>
              <a:rPr lang="en-GB" altLang="en-US"/>
            </a:br>
            <a:r>
              <a:rPr lang="en-US" altLang="en-US"/>
              <a:t>Cache Size/Associativity vs. Hit ratio 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13406" r="11731" b="9813"/>
          <a:stretch>
            <a:fillRect/>
          </a:stretch>
        </p:blipFill>
        <p:spPr bwMode="auto">
          <a:xfrm>
            <a:off x="185738" y="1557338"/>
            <a:ext cx="885031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1" t="35234" r="51106" b="46063"/>
          <a:stretch>
            <a:fillRect/>
          </a:stretch>
        </p:blipFill>
        <p:spPr bwMode="auto">
          <a:xfrm>
            <a:off x="1116013" y="1196975"/>
            <a:ext cx="1727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3419475" y="1268413"/>
            <a:ext cx="2671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Benchmark: </a:t>
            </a:r>
            <a:r>
              <a:rPr lang="en-US" altLang="en-US" sz="1600"/>
              <a:t>GCC Compiler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8175" y="3860800"/>
            <a:ext cx="6145213" cy="4619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#1: bigger cache size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en-US" b="1">
                <a:solidFill>
                  <a:schemeClr val="bg1"/>
                </a:solidFill>
              </a:rPr>
              <a:t> better hit ratio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03350" y="4479925"/>
            <a:ext cx="7291388" cy="4619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#2: higher cache associativity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1">
                <a:solidFill>
                  <a:schemeClr val="bg1"/>
                </a:solidFill>
              </a:rPr>
              <a:t>better hit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81377" r="6750" b="9813"/>
          <a:stretch>
            <a:fillRect/>
          </a:stretch>
        </p:blipFill>
        <p:spPr bwMode="auto">
          <a:xfrm>
            <a:off x="827088" y="5876925"/>
            <a:ext cx="7273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422" r="61861" b="9813"/>
          <a:stretch>
            <a:fillRect/>
          </a:stretch>
        </p:blipFill>
        <p:spPr bwMode="auto">
          <a:xfrm>
            <a:off x="827088" y="1368425"/>
            <a:ext cx="865187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69288" cy="838200"/>
          </a:xfrm>
        </p:spPr>
        <p:txBody>
          <a:bodyPr/>
          <a:lstStyle/>
          <a:p>
            <a:r>
              <a:rPr lang="en-GB" altLang="en-US"/>
              <a:t>6. Cache Size</a:t>
            </a:r>
            <a:br>
              <a:rPr lang="en-GB" altLang="en-US"/>
            </a:br>
            <a:r>
              <a:rPr lang="en-US" altLang="en-US"/>
              <a:t>Cache Size/Associativity vs. Hit Time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422" r="6750" b="9813"/>
          <a:stretch>
            <a:fillRect/>
          </a:stretch>
        </p:blipFill>
        <p:spPr bwMode="auto">
          <a:xfrm>
            <a:off x="827088" y="1398588"/>
            <a:ext cx="727392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524625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Hennessey and Patterson, “Computer Architecture: A Quantitative Approach”, 5</a:t>
            </a:r>
            <a:r>
              <a:rPr lang="en-US" altLang="en-US" sz="1600" baseline="30000"/>
              <a:t>th</a:t>
            </a:r>
            <a:r>
              <a:rPr lang="en-US" altLang="en-US" sz="1600"/>
              <a:t> Ed.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39975" y="1074738"/>
            <a:ext cx="4983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Cache model</a:t>
            </a:r>
            <a:r>
              <a:rPr lang="en-US" altLang="en-US" sz="1600"/>
              <a:t>: CACTI, 40-nm, single-bank, 64-byte block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92275" y="4581525"/>
            <a:ext cx="6083300" cy="4619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#3: bigger cache size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en-US" b="1">
                <a:solidFill>
                  <a:schemeClr val="bg1"/>
                </a:solidFill>
              </a:rPr>
              <a:t> worse hit time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87438" y="5199063"/>
            <a:ext cx="7229475" cy="461962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#4: higher cache associativity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1">
                <a:solidFill>
                  <a:schemeClr val="bg1"/>
                </a:solidFill>
              </a:rPr>
              <a:t>worse hit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6. Cache Size</a:t>
            </a:r>
            <a:br>
              <a:rPr lang="en-GB" altLang="en-US"/>
            </a:br>
            <a:r>
              <a:rPr lang="en-GB" altLang="en-US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 dirty="0"/>
              <a:t>Trend: </a:t>
            </a:r>
            <a:r>
              <a:rPr lang="en-US" altLang="en-US" dirty="0">
                <a:solidFill>
                  <a:srgbClr val="FF0000"/>
                </a:solidFill>
              </a:rPr>
              <a:t>Cache size</a:t>
            </a:r>
            <a:r>
              <a:rPr lang="en-US" altLang="en-US" dirty="0"/>
              <a:t> ↑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Hit ratio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/>
              <a:t>↑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Hit time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/>
              <a:t>↑.</a:t>
            </a:r>
          </a:p>
          <a:p>
            <a:r>
              <a:rPr lang="en-US" altLang="en-US" dirty="0"/>
              <a:t>Motivations for bigger cache:</a:t>
            </a:r>
          </a:p>
          <a:p>
            <a:pPr lvl="1"/>
            <a:r>
              <a:rPr lang="en-US" altLang="en-US" dirty="0"/>
              <a:t>Better hit ratio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GB" altLang="en-US" dirty="0">
                <a:sym typeface="Wingdings" panose="05000000000000000000" pitchFamily="2" charset="2"/>
              </a:rPr>
              <a:t>average access time of (cache + MM) is close to cache alone.</a:t>
            </a:r>
            <a:endParaRPr lang="en-US" altLang="en-US" dirty="0"/>
          </a:p>
          <a:p>
            <a:r>
              <a:rPr lang="en-US" altLang="en-US" dirty="0"/>
              <a:t>Motivations for smaller cache:</a:t>
            </a:r>
          </a:p>
          <a:p>
            <a:pPr lvl="1"/>
            <a:r>
              <a:rPr lang="en-GB" altLang="en-US" dirty="0"/>
              <a:t>Less gates involved in addressing </a:t>
            </a:r>
            <a:r>
              <a:rPr lang="en-GB" altLang="en-US" dirty="0">
                <a:sym typeface="Wingdings" panose="05000000000000000000" pitchFamily="2" charset="2"/>
              </a:rPr>
              <a:t> faster cache.</a:t>
            </a:r>
          </a:p>
          <a:p>
            <a:pPr lvl="1"/>
            <a:r>
              <a:rPr lang="en-GB" altLang="en-US" dirty="0">
                <a:sym typeface="Wingdings" panose="05000000000000000000" pitchFamily="2" charset="2"/>
              </a:rPr>
              <a:t>Less cost  average cost per bit of (cache + MM) is close to MM alone.</a:t>
            </a:r>
          </a:p>
          <a:p>
            <a:pPr lvl="1"/>
            <a:r>
              <a:rPr lang="en-GB" altLang="en-US" dirty="0">
                <a:sym typeface="Wingdings" panose="05000000000000000000" pitchFamily="2" charset="2"/>
              </a:rPr>
              <a:t>Fit the chip/board area budget.</a:t>
            </a:r>
            <a:endParaRPr lang="en-US" altLang="en-US" dirty="0"/>
          </a:p>
          <a:p>
            <a:r>
              <a:rPr lang="en-US" altLang="en-US" dirty="0"/>
              <a:t>Reality: Cache performance </a:t>
            </a:r>
          </a:p>
          <a:p>
            <a:pPr>
              <a:buFontTx/>
              <a:buNone/>
            </a:pPr>
            <a:r>
              <a:rPr lang="en-US" altLang="en-US" dirty="0"/>
              <a:t>depends on workload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No</a:t>
            </a:r>
          </a:p>
          <a:p>
            <a:pPr>
              <a:buFontTx/>
              <a:buNone/>
            </a:pPr>
            <a:r>
              <a:rPr lang="en-US" altLang="en-US" dirty="0"/>
              <a:t>single “optimum” cache size exists!</a:t>
            </a:r>
          </a:p>
          <a:p>
            <a:endParaRPr lang="en-US" altLang="en-US" dirty="0"/>
          </a:p>
        </p:txBody>
      </p:sp>
      <p:pic>
        <p:nvPicPr>
          <p:cNvPr id="39941" name="Picture 5" descr="http://hothardware.com/articleimages/Item1372/LFDDieLay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4248150"/>
            <a:ext cx="3190875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Block/line size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7. Block/Line Size</a:t>
            </a:r>
            <a:br>
              <a:rPr lang="en-US" altLang="en-US"/>
            </a:br>
            <a:r>
              <a:rPr lang="en-US" altLang="en-US"/>
              <a:t>Block Size vs. Miss Rate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524625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Patterson and Hennessey, “Computer Architecture and Design: the Hardware Software Interface”, 5</a:t>
            </a:r>
            <a:r>
              <a:rPr lang="en-US" altLang="en-US" sz="1600" baseline="30000"/>
              <a:t>th</a:t>
            </a:r>
            <a:r>
              <a:rPr lang="en-US" altLang="en-US" sz="1600"/>
              <a:t> Ed.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76976" r="7857" b="11781"/>
          <a:stretch>
            <a:fillRect/>
          </a:stretch>
        </p:blipFill>
        <p:spPr bwMode="auto">
          <a:xfrm>
            <a:off x="0" y="550386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15375" r="74133" b="11781"/>
          <a:stretch>
            <a:fillRect/>
          </a:stretch>
        </p:blipFill>
        <p:spPr bwMode="auto">
          <a:xfrm>
            <a:off x="36513" y="1341438"/>
            <a:ext cx="1150937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15375" r="7857" b="11781"/>
          <a:stretch>
            <a:fillRect/>
          </a:stretch>
        </p:blipFill>
        <p:spPr bwMode="auto">
          <a:xfrm>
            <a:off x="0" y="1306513"/>
            <a:ext cx="91440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8888" y="1412875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Benchmark</a:t>
            </a:r>
            <a:r>
              <a:rPr lang="en-US" altLang="en-US" sz="1600"/>
              <a:t>: SPEC92</a:t>
            </a:r>
          </a:p>
          <a:p>
            <a:r>
              <a:rPr lang="en-US" altLang="en-US" sz="1600" b="1"/>
              <a:t>System</a:t>
            </a:r>
            <a:r>
              <a:rPr lang="en-US" altLang="en-US" sz="1600"/>
              <a:t>: DECstation 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7. Block/Line Size</a:t>
            </a:r>
            <a:br>
              <a:rPr lang="en-US" altLang="en-US"/>
            </a:br>
            <a:r>
              <a:rPr lang="en-US" altLang="en-US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Block size increases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 hit ratio increases at first (locality of reference).</a:t>
            </a:r>
          </a:p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Block becomes too big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0000"/>
                </a:solidFill>
              </a:rPr>
              <a:t> probability of using the fetched info becomes less than that of reusing info to be replaced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0000"/>
                </a:solidFill>
              </a:rPr>
              <a:t> hit ratio begins to decrease.</a:t>
            </a:r>
          </a:p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Two effects come into play due to larger blocks:</a:t>
            </a:r>
          </a:p>
          <a:p>
            <a:pPr marL="914400" lvl="1" indent="-457200">
              <a:buSzPts val="2800"/>
              <a:buFont typeface="Arial Black" panose="020B0A04020102020204" pitchFamily="34" charset="0"/>
              <a:buAutoNum type="arabicPeriod"/>
            </a:pPr>
            <a:r>
              <a:rPr lang="en-US" altLang="en-US"/>
              <a:t>Less blocks could be fit into cache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data gets overwritten shortly after being fetched.</a:t>
            </a:r>
          </a:p>
          <a:p>
            <a:pPr marL="914400" lvl="1" indent="-457200">
              <a:buSzPts val="2800"/>
              <a:buFont typeface="Arial Black" panose="020B0A04020102020204" pitchFamily="34" charset="0"/>
              <a:buAutoNum type="arabicPeriod"/>
            </a:pPr>
            <a:r>
              <a:rPr lang="en-US" altLang="en-US"/>
              <a:t>More words become farther from requested ones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not likely to be referenced.</a:t>
            </a:r>
          </a:p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Typical block size: 8-64B (PC) &amp; 64-128B (HPC).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342313" cy="838200"/>
          </a:xfrm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/>
              <a:t>AMD Bulldozer Cache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Three-level</a:t>
            </a:r>
            <a:r>
              <a:rPr lang="en-US" altLang="en-US"/>
              <a:t> cache organization: L1, L2, and L3.</a:t>
            </a:r>
          </a:p>
          <a:p>
            <a:pPr marL="914400" lvl="1" indent="-514350"/>
            <a:r>
              <a:rPr lang="en-US" altLang="en-US">
                <a:solidFill>
                  <a:srgbClr val="3333FF"/>
                </a:solidFill>
              </a:rPr>
              <a:t>L1 </a:t>
            </a: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 split cache</a:t>
            </a:r>
            <a:endParaRPr lang="en-US" altLang="en-US">
              <a:solidFill>
                <a:srgbClr val="3333FF"/>
              </a:solidFill>
            </a:endParaRPr>
          </a:p>
          <a:p>
            <a:pPr lvl="2"/>
            <a:r>
              <a:rPr lang="en-US" altLang="en-US" sz="2200"/>
              <a:t>L1 Code: 64KB, 2-way, 64B-line, shared (1 per 2 cores).</a:t>
            </a:r>
          </a:p>
          <a:p>
            <a:pPr lvl="2"/>
            <a:r>
              <a:rPr lang="en-US" altLang="en-US" sz="2200"/>
              <a:t>L2 Data: 16KB, 4-way, 64B-line, dedicated (1 per core).</a:t>
            </a:r>
          </a:p>
          <a:p>
            <a:pPr lvl="2"/>
            <a:r>
              <a:rPr lang="en-US" altLang="en-US" sz="2200"/>
              <a:t>Access Latency: 3-4 clock cycles.</a:t>
            </a:r>
          </a:p>
          <a:p>
            <a:pPr marL="914400" lvl="1" indent="-514350"/>
            <a:r>
              <a:rPr lang="en-US" altLang="en-US">
                <a:solidFill>
                  <a:srgbClr val="3333FF"/>
                </a:solidFill>
              </a:rPr>
              <a:t>L2 </a:t>
            </a: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 unified cache</a:t>
            </a:r>
          </a:p>
          <a:p>
            <a:pPr lvl="2"/>
            <a:r>
              <a:rPr lang="en-US" altLang="en-US" sz="2200"/>
              <a:t>1-2MB, 16-way, 64B-line, shared (1 per 2 cores).</a:t>
            </a:r>
          </a:p>
          <a:p>
            <a:pPr lvl="2"/>
            <a:r>
              <a:rPr lang="en-US" altLang="en-US" sz="2200"/>
              <a:t>Access Latency: 21 clock cycles.</a:t>
            </a:r>
          </a:p>
          <a:p>
            <a:pPr marL="914400" lvl="1" indent="-514350"/>
            <a:r>
              <a:rPr lang="en-US" altLang="en-US">
                <a:solidFill>
                  <a:srgbClr val="3333FF"/>
                </a:solidFill>
              </a:rPr>
              <a:t>L3 </a:t>
            </a: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 unified cache</a:t>
            </a:r>
          </a:p>
          <a:p>
            <a:pPr lvl="2"/>
            <a:r>
              <a:rPr lang="en-US" altLang="en-US" sz="2200"/>
              <a:t>0-8MB, 64-way, 64B-line, shared (1 per all cores).</a:t>
            </a:r>
          </a:p>
          <a:p>
            <a:pPr lvl="2"/>
            <a:r>
              <a:rPr lang="en-US" altLang="en-US" sz="2200"/>
              <a:t>Access Latency: 87 clock cycles.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4:</a:t>
            </a:r>
          </a:p>
          <a:p>
            <a:pPr lvl="1"/>
            <a:r>
              <a:rPr lang="en-US" altLang="en-US"/>
              <a:t>Pages 137 – 141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7772400" cy="1254125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4. Cache Memory 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No choice.</a:t>
            </a:r>
          </a:p>
          <a:p>
            <a:r>
              <a:rPr lang="en-US" altLang="en-US" sz="3200"/>
              <a:t>Each block only maps to one line.</a:t>
            </a:r>
          </a:p>
          <a:p>
            <a:r>
              <a:rPr lang="en-US" altLang="en-US" sz="3200"/>
              <a:t>Replace that line.</a:t>
            </a:r>
          </a:p>
        </p:txBody>
      </p:sp>
      <p:sp>
        <p:nvSpPr>
          <p:cNvPr id="717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Replacement Algorithms</a:t>
            </a:r>
            <a:br>
              <a:rPr lang="en-US" altLang="en-US"/>
            </a:br>
            <a:r>
              <a:rPr lang="en-US" altLang="en-US"/>
              <a:t>Direct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Replacement Algorithms</a:t>
            </a:r>
            <a:br>
              <a:rPr lang="en-US" altLang="en-US"/>
            </a:br>
            <a:r>
              <a:rPr lang="en-US" altLang="en-US"/>
              <a:t>Associative and Set Associative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Hardware implemented algorithms!</a:t>
            </a:r>
          </a:p>
          <a:p>
            <a:pPr>
              <a:defRPr/>
            </a:pPr>
            <a:r>
              <a:rPr lang="en-US" dirty="0"/>
              <a:t>Most common ones: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Least Recently Used (LRU)</a:t>
            </a:r>
          </a:p>
          <a:p>
            <a:pPr marL="1314450" lvl="2" indent="-514350">
              <a:defRPr/>
            </a:pPr>
            <a:r>
              <a:rPr lang="en-US" sz="2200" dirty="0"/>
              <a:t>Replace the block that has not been recently accessed. 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First In First Out (FIFO)</a:t>
            </a:r>
          </a:p>
          <a:p>
            <a:pPr lvl="2">
              <a:defRPr/>
            </a:pPr>
            <a:r>
              <a:rPr lang="en-US" sz="2400" dirty="0"/>
              <a:t>Replace the oldest block.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Least Frequently Used</a:t>
            </a:r>
          </a:p>
          <a:p>
            <a:pPr lvl="2">
              <a:defRPr/>
            </a:pPr>
            <a:r>
              <a:rPr lang="en-US" sz="2200" dirty="0"/>
              <a:t>Replace the block which has had the fewest hits.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Random</a:t>
            </a:r>
          </a:p>
          <a:p>
            <a:pPr lvl="2">
              <a:defRPr/>
            </a:pPr>
            <a:r>
              <a:rPr lang="en-US" sz="2200" dirty="0"/>
              <a:t>Replace any block!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Read/Write Policies</a:t>
            </a:r>
            <a:br>
              <a:rPr lang="en-US" altLang="en-US"/>
            </a:br>
            <a:r>
              <a:rPr lang="en-US" altLang="en-US"/>
              <a:t>Read Policy (Hit &amp; Miss)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Reads dominate processor cache accesses.</a:t>
            </a:r>
          </a:p>
          <a:p>
            <a:pPr lvl="1"/>
            <a:r>
              <a:rPr lang="en-US" altLang="en-US"/>
              <a:t>All instructions need to be fetched </a:t>
            </a:r>
            <a:r>
              <a:rPr lang="en-US" altLang="en-US">
                <a:sym typeface="Wingdings" panose="05000000000000000000" pitchFamily="2" charset="2"/>
              </a:rPr>
              <a:t> reads.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Some instructions may read one or more operands.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Most instructions do not write to memory!</a:t>
            </a:r>
          </a:p>
          <a:p>
            <a:r>
              <a:rPr lang="en-US" altLang="en-US"/>
              <a:t>What if CPU wants to read a word from MM?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Read-hit policy</a:t>
            </a:r>
            <a:r>
              <a:rPr lang="en-US" altLang="en-US"/>
              <a:t>: if read hits in cache (i.e., container block is in cache), </a:t>
            </a:r>
            <a:r>
              <a:rPr lang="en-US" altLang="en-US">
                <a:solidFill>
                  <a:srgbClr val="3333FF"/>
                </a:solidFill>
              </a:rPr>
              <a:t>just read word from cache</a:t>
            </a:r>
            <a:r>
              <a:rPr lang="en-US" altLang="en-US"/>
              <a:t>!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Read-miss policy</a:t>
            </a:r>
            <a:r>
              <a:rPr lang="en-US" altLang="en-US"/>
              <a:t>: if read misses in cache (i.e., container block is in not cache),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Read-through</a:t>
            </a:r>
            <a:r>
              <a:rPr lang="en-US" altLang="en-US"/>
              <a:t>: read word from MM, and bring container block to cache.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No-read-through</a:t>
            </a:r>
            <a:r>
              <a:rPr lang="en-US" altLang="en-US"/>
              <a:t>: bring container block to cache, and then read word from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Read/Write Policies</a:t>
            </a:r>
            <a:br>
              <a:rPr lang="en-US" altLang="en-US"/>
            </a:br>
            <a:r>
              <a:rPr lang="en-US" altLang="en-US"/>
              <a:t>Write Policy (Hit)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What if CPU wants to write a word to memory?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Write-hit policy</a:t>
            </a:r>
            <a:r>
              <a:rPr lang="en-US" altLang="en-US"/>
              <a:t>: if write hits (i.e., container block is in cache)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Write-through</a:t>
            </a:r>
            <a:r>
              <a:rPr lang="en-US" altLang="en-US"/>
              <a:t>: write word to both cache and MM</a:t>
            </a:r>
          </a:p>
          <a:p>
            <a:pPr marL="1828800" lvl="3" indent="-457200"/>
            <a:r>
              <a:rPr lang="en-US" altLang="en-US" sz="2000" b="1"/>
              <a:t>Pros</a:t>
            </a:r>
            <a:r>
              <a:rPr lang="en-US" altLang="en-US" sz="2000"/>
              <a:t>: easier to implement, MM is always consistent with cache, read miss never results in writes to MM. </a:t>
            </a:r>
          </a:p>
          <a:p>
            <a:pPr marL="1828800" lvl="3" indent="-457200"/>
            <a:r>
              <a:rPr lang="en-US" altLang="en-US" sz="2000" b="1"/>
              <a:t>Cons</a:t>
            </a:r>
            <a:r>
              <a:rPr lang="en-US" altLang="en-US" sz="2000"/>
              <a:t>: Every write needs a MM access</a:t>
            </a:r>
            <a:r>
              <a:rPr lang="en-US" altLang="en-US" sz="2000">
                <a:sym typeface="Wingdings" panose="05000000000000000000" pitchFamily="2" charset="2"/>
              </a:rPr>
              <a:t>, slower writes, </a:t>
            </a:r>
            <a:r>
              <a:rPr lang="en-US" altLang="en-US" sz="2000"/>
              <a:t>more MM bandwidth consumption.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Write-back</a:t>
            </a:r>
            <a:r>
              <a:rPr lang="en-US" altLang="en-US"/>
              <a:t>: write word to cache only, do not write word to MM until cached version of container block is replaced.</a:t>
            </a:r>
          </a:p>
          <a:p>
            <a:pPr marL="1828800" lvl="3" indent="-457200"/>
            <a:r>
              <a:rPr lang="en-US" altLang="en-US" sz="2000"/>
              <a:t>In addition to tag bits, each cache line stores a “dirty bit”.</a:t>
            </a:r>
          </a:p>
          <a:p>
            <a:pPr marL="1828800" lvl="3" indent="-457200"/>
            <a:r>
              <a:rPr lang="en-US" altLang="en-US" sz="2000" b="1"/>
              <a:t>Pros</a:t>
            </a:r>
            <a:r>
              <a:rPr lang="en-US" altLang="en-US" sz="2000"/>
              <a:t>: multiple writes within block require only one write to MM, faster writes, less MM bandwidth consumption.</a:t>
            </a:r>
          </a:p>
          <a:p>
            <a:pPr marL="1828800" lvl="3" indent="-457200"/>
            <a:r>
              <a:rPr lang="en-US" altLang="en-US" sz="2000" b="1"/>
              <a:t>Cons</a:t>
            </a:r>
            <a:r>
              <a:rPr lang="en-US" altLang="en-US" sz="2000"/>
              <a:t>: harder to implement, MM is not always consistent with cache, reads may cause writes of dirty blocks to MM.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20292</TotalTime>
  <Words>1614</Words>
  <Application>Microsoft Office PowerPoint</Application>
  <PresentationFormat>On-screen Show (4:3)</PresentationFormat>
  <Paragraphs>235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Chapter 4. Cache Memory (Cont.)</vt:lpstr>
      <vt:lpstr>Cache Memory – Design</vt:lpstr>
      <vt:lpstr>2. Replacement Algorithms Direct mapping</vt:lpstr>
      <vt:lpstr>2. Replacement Algorithms Associative and Set Associative</vt:lpstr>
      <vt:lpstr>Cache Memory – Design</vt:lpstr>
      <vt:lpstr>3. Read/Write Policies Read Policy (Hit &amp; Miss)</vt:lpstr>
      <vt:lpstr>3. Read/Write Policies Write Policy (Hit)</vt:lpstr>
      <vt:lpstr>3. Read/Write Policies Write Policy (Miss)</vt:lpstr>
      <vt:lpstr>3. Read/Write Policy Cache Coherency ترابط او التحام w/t Multi-CPUs</vt:lpstr>
      <vt:lpstr>3. Read/Write Policy Cache Coherency ترابط او التحام w/t Multi-CPUs</vt:lpstr>
      <vt:lpstr>Cache Memory – Design</vt:lpstr>
      <vt:lpstr>4. Number of Caches Split vs. Unified &amp; Dedicated vs. Shared</vt:lpstr>
      <vt:lpstr>4. Number of Caches Multi-Level Caches</vt:lpstr>
      <vt:lpstr>4. Number of Caches Total Hit Ratio of Two-Level Cache</vt:lpstr>
      <vt:lpstr>Cache Memory – Design</vt:lpstr>
      <vt:lpstr>5. Cache Addressing Location relative to MMU</vt:lpstr>
      <vt:lpstr>5. Cache Addressing Virtual vs. Physical Cache</vt:lpstr>
      <vt:lpstr>Cache Memory – Design</vt:lpstr>
      <vt:lpstr>6. Cache Size Cache Size/Associativity vs. Hit ratio </vt:lpstr>
      <vt:lpstr>6. Cache Size Cache Size/Associativity vs. Hit Time</vt:lpstr>
      <vt:lpstr>6. Cache Size Summary</vt:lpstr>
      <vt:lpstr>Cache Memory – Design</vt:lpstr>
      <vt:lpstr>7. Block/Line Size Block Size vs. Miss Rate</vt:lpstr>
      <vt:lpstr>7. Block/Line Size Summary</vt:lpstr>
      <vt:lpstr>Example AMD Bulldozer Cache Organization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768</cp:revision>
  <dcterms:created xsi:type="dcterms:W3CDTF">1998-10-18T09:28:37Z</dcterms:created>
  <dcterms:modified xsi:type="dcterms:W3CDTF">2016-11-01T08:02:34Z</dcterms:modified>
</cp:coreProperties>
</file>