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724" r:id="rId2"/>
    <p:sldId id="725" r:id="rId3"/>
    <p:sldId id="673" r:id="rId4"/>
    <p:sldId id="697" r:id="rId5"/>
    <p:sldId id="720" r:id="rId6"/>
    <p:sldId id="721" r:id="rId7"/>
    <p:sldId id="678" r:id="rId8"/>
    <p:sldId id="679" r:id="rId9"/>
    <p:sldId id="699" r:id="rId10"/>
    <p:sldId id="698" r:id="rId11"/>
    <p:sldId id="682" r:id="rId12"/>
    <p:sldId id="700" r:id="rId13"/>
    <p:sldId id="683" r:id="rId14"/>
    <p:sldId id="715" r:id="rId15"/>
    <p:sldId id="684" r:id="rId16"/>
    <p:sldId id="685" r:id="rId17"/>
    <p:sldId id="687" r:id="rId18"/>
    <p:sldId id="688" r:id="rId19"/>
    <p:sldId id="705" r:id="rId20"/>
    <p:sldId id="701" r:id="rId21"/>
    <p:sldId id="702" r:id="rId22"/>
    <p:sldId id="713" r:id="rId23"/>
    <p:sldId id="704" r:id="rId24"/>
    <p:sldId id="692" r:id="rId25"/>
    <p:sldId id="690" r:id="rId26"/>
    <p:sldId id="691" r:id="rId27"/>
    <p:sldId id="649" r:id="rId28"/>
    <p:sldId id="719" r:id="rId29"/>
    <p:sldId id="706" r:id="rId30"/>
    <p:sldId id="707" r:id="rId31"/>
    <p:sldId id="718" r:id="rId32"/>
    <p:sldId id="709" r:id="rId33"/>
    <p:sldId id="710" r:id="rId34"/>
    <p:sldId id="717" r:id="rId35"/>
    <p:sldId id="652" r:id="rId36"/>
    <p:sldId id="653" r:id="rId37"/>
    <p:sldId id="669" r:id="rId3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9900"/>
    <a:srgbClr val="FF6600"/>
    <a:srgbClr val="FF0000"/>
    <a:srgbClr val="CC0000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1.xml"/><Relationship Id="rId3" Type="http://schemas.openxmlformats.org/officeDocument/2006/relationships/slide" Target="slides/slide8.xml"/><Relationship Id="rId21" Type="http://schemas.openxmlformats.org/officeDocument/2006/relationships/slide" Target="slides/slide34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29.xml"/><Relationship Id="rId2" Type="http://schemas.openxmlformats.org/officeDocument/2006/relationships/slide" Target="slides/slide6.xml"/><Relationship Id="rId16" Type="http://schemas.openxmlformats.org/officeDocument/2006/relationships/slide" Target="slides/slide27.xml"/><Relationship Id="rId20" Type="http://schemas.openxmlformats.org/officeDocument/2006/relationships/slide" Target="slides/slide33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4" Type="http://schemas.openxmlformats.org/officeDocument/2006/relationships/slide" Target="slides/slide9.xml"/><Relationship Id="rId9" Type="http://schemas.openxmlformats.org/officeDocument/2006/relationships/slide" Target="slides/slide17.xml"/><Relationship Id="rId1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276396-79D8-426A-99C4-8CD0755E703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D5C9958E-5640-4139-93F4-24C174B33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91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7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35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87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03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0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5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59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28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10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1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#5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1"/>
          <p:cNvSpPr>
            <a:spLocks noChangeArrowheads="1"/>
          </p:cNvSpPr>
          <p:nvPr/>
        </p:nvSpPr>
        <p:spPr bwMode="auto">
          <a:xfrm>
            <a:off x="5795963" y="836613"/>
            <a:ext cx="309721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6181725" cy="838200"/>
          </a:xfrm>
        </p:spPr>
        <p:txBody>
          <a:bodyPr/>
          <a:lstStyle/>
          <a:p>
            <a:r>
              <a:rPr lang="en-US" altLang="en-US"/>
              <a:t>(I) Direct Mapping</a:t>
            </a:r>
            <a:br>
              <a:rPr lang="en-US" altLang="en-US"/>
            </a:br>
            <a:r>
              <a:rPr lang="en-US" altLang="en-US"/>
              <a:t>Tiny Example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769100" y="473075"/>
          <a:ext cx="2124075" cy="63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9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69100" y="47625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769100" y="2060575"/>
            <a:ext cx="1295400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69100" y="364490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B4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69100" y="5229225"/>
            <a:ext cx="1295400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B6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769100" y="126841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69100" y="2852738"/>
            <a:ext cx="1295400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B3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769100" y="443706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B5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769100" y="6021388"/>
            <a:ext cx="1295400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B7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224838" y="47625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224838" y="126841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8224838" y="2060575"/>
            <a:ext cx="288925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8224838" y="2852738"/>
            <a:ext cx="288925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8224838" y="364490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24838" y="443706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224838" y="5229225"/>
            <a:ext cx="288925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24838" y="6021388"/>
            <a:ext cx="288925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23850" y="2058988"/>
          <a:ext cx="1584325" cy="3170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11188" y="2058988"/>
            <a:ext cx="1296987" cy="792162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L0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1188" y="3643313"/>
            <a:ext cx="1296987" cy="792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L2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188" y="2851150"/>
            <a:ext cx="1296987" cy="792163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11188" y="4435475"/>
            <a:ext cx="1296987" cy="792163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L3</a:t>
            </a:r>
          </a:p>
        </p:txBody>
      </p:sp>
      <p:cxnSp>
        <p:nvCxnSpPr>
          <p:cNvPr id="85" name="Straight Arrow Connector 84"/>
          <p:cNvCxnSpPr>
            <a:cxnSpLocks noChangeShapeType="1"/>
            <a:stCxn id="63" idx="1"/>
            <a:endCxn id="80" idx="3"/>
          </p:cNvCxnSpPr>
          <p:nvPr/>
        </p:nvCxnSpPr>
        <p:spPr bwMode="auto">
          <a:xfrm flipH="1">
            <a:off x="1908175" y="873125"/>
            <a:ext cx="4860925" cy="15827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67" idx="1"/>
            <a:endCxn id="82" idx="3"/>
          </p:cNvCxnSpPr>
          <p:nvPr/>
        </p:nvCxnSpPr>
        <p:spPr bwMode="auto">
          <a:xfrm flipH="1">
            <a:off x="1908175" y="1665288"/>
            <a:ext cx="4860925" cy="15827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>
            <a:cxnSpLocks noChangeShapeType="1"/>
            <a:stCxn id="64" idx="1"/>
            <a:endCxn id="81" idx="3"/>
          </p:cNvCxnSpPr>
          <p:nvPr/>
        </p:nvCxnSpPr>
        <p:spPr bwMode="auto">
          <a:xfrm flipH="1">
            <a:off x="1908175" y="2457450"/>
            <a:ext cx="4860925" cy="15827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  <a:stCxn id="68" idx="1"/>
            <a:endCxn id="83" idx="3"/>
          </p:cNvCxnSpPr>
          <p:nvPr/>
        </p:nvCxnSpPr>
        <p:spPr bwMode="auto">
          <a:xfrm flipH="1">
            <a:off x="1908175" y="3249613"/>
            <a:ext cx="4860925" cy="15827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  <a:stCxn id="65" idx="1"/>
            <a:endCxn id="80" idx="3"/>
          </p:cNvCxnSpPr>
          <p:nvPr/>
        </p:nvCxnSpPr>
        <p:spPr bwMode="auto">
          <a:xfrm flipH="1" flipV="1">
            <a:off x="1908175" y="2455863"/>
            <a:ext cx="4860925" cy="15859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1"/>
          <p:cNvCxnSpPr>
            <a:cxnSpLocks noChangeShapeType="1"/>
            <a:stCxn id="69" idx="1"/>
            <a:endCxn id="82" idx="3"/>
          </p:cNvCxnSpPr>
          <p:nvPr/>
        </p:nvCxnSpPr>
        <p:spPr bwMode="auto">
          <a:xfrm flipH="1" flipV="1">
            <a:off x="1908175" y="3248025"/>
            <a:ext cx="4860925" cy="15859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104"/>
          <p:cNvCxnSpPr>
            <a:cxnSpLocks noChangeShapeType="1"/>
            <a:stCxn id="66" idx="1"/>
            <a:endCxn id="81" idx="3"/>
          </p:cNvCxnSpPr>
          <p:nvPr/>
        </p:nvCxnSpPr>
        <p:spPr bwMode="auto">
          <a:xfrm flipH="1" flipV="1">
            <a:off x="1908175" y="4040188"/>
            <a:ext cx="4860925" cy="1584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07"/>
          <p:cNvCxnSpPr>
            <a:cxnSpLocks noChangeShapeType="1"/>
            <a:stCxn id="70" idx="1"/>
            <a:endCxn id="83" idx="3"/>
          </p:cNvCxnSpPr>
          <p:nvPr/>
        </p:nvCxnSpPr>
        <p:spPr bwMode="auto">
          <a:xfrm flipH="1" flipV="1">
            <a:off x="1908175" y="4832350"/>
            <a:ext cx="4860925" cy="1584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08738" y="-26988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Main Memory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179388" y="159861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Cache Memory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-1054350">
            <a:off x="4094163" y="1666875"/>
            <a:ext cx="3165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001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tag=0, line=01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 rot="-1054350">
            <a:off x="4094163" y="2459038"/>
            <a:ext cx="316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010</a:t>
            </a:r>
            <a:r>
              <a:rPr lang="en-US" altLang="en-US" sz="1600" b="1">
                <a:sym typeface="Wingdings" panose="05000000000000000000" pitchFamily="2" charset="2"/>
              </a:rPr>
              <a:t> tag=0, line=10</a:t>
            </a:r>
            <a:endParaRPr lang="en-US" altLang="en-US" sz="1600" b="1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 rot="1085744">
            <a:off x="4097338" y="4911725"/>
            <a:ext cx="3163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110</a:t>
            </a:r>
            <a:r>
              <a:rPr lang="en-US" altLang="en-US" sz="1600" b="1">
                <a:sym typeface="Wingdings" panose="05000000000000000000" pitchFamily="2" charset="2"/>
              </a:rPr>
              <a:t>: tag=1, line=10</a:t>
            </a:r>
            <a:endParaRPr lang="en-US" altLang="en-US" sz="1600" b="1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 rot="1071940">
            <a:off x="4095750" y="4125913"/>
            <a:ext cx="316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101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tag=1, line=01</a:t>
            </a: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8172450" y="4824413"/>
            <a:ext cx="647700" cy="2159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539750" y="5580063"/>
          <a:ext cx="3744913" cy="12334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3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Block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Word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Tag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Line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Right Brace 123"/>
          <p:cNvSpPr>
            <a:spLocks/>
          </p:cNvSpPr>
          <p:nvPr/>
        </p:nvSpPr>
        <p:spPr bwMode="auto">
          <a:xfrm rot="-5400000">
            <a:off x="3419476" y="5251450"/>
            <a:ext cx="215900" cy="1368425"/>
          </a:xfrm>
          <a:prstGeom prst="rightBrace">
            <a:avLst>
              <a:gd name="adj1" fmla="val 833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5" name="Right Brace 124"/>
          <p:cNvSpPr>
            <a:spLocks/>
          </p:cNvSpPr>
          <p:nvPr/>
        </p:nvSpPr>
        <p:spPr bwMode="auto">
          <a:xfrm rot="-5400000">
            <a:off x="1558925" y="4879976"/>
            <a:ext cx="193675" cy="2089150"/>
          </a:xfrm>
          <a:prstGeom prst="rightBrace">
            <a:avLst>
              <a:gd name="adj1" fmla="val 834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27" name="Straight Arrow Connector 126"/>
          <p:cNvCxnSpPr>
            <a:cxnSpLocks noChangeShapeType="1"/>
            <a:stCxn id="122" idx="2"/>
          </p:cNvCxnSpPr>
          <p:nvPr/>
        </p:nvCxnSpPr>
        <p:spPr bwMode="auto">
          <a:xfrm flipH="1">
            <a:off x="4427538" y="4932363"/>
            <a:ext cx="3744912" cy="137636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112" grpId="0"/>
      <p:bldP spid="114" grpId="0"/>
      <p:bldP spid="117" grpId="0"/>
      <p:bldP spid="118" grpId="0"/>
      <p:bldP spid="119" grpId="0"/>
      <p:bldP spid="120" grpId="0"/>
      <p:bldP spid="122" grpId="0" animBg="1"/>
      <p:bldP spid="124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Address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address is split (based on </a:t>
            </a:r>
            <a:r>
              <a:rPr lang="en-US" dirty="0">
                <a:solidFill>
                  <a:srgbClr val="3333FF"/>
                </a:solidFill>
              </a:rPr>
              <a:t>block size</a:t>
            </a:r>
            <a:r>
              <a:rPr lang="en-US" dirty="0"/>
              <a:t>) into: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Least significant </a:t>
            </a:r>
            <a:r>
              <a:rPr lang="en-US" sz="2600" b="1" dirty="0">
                <a:solidFill>
                  <a:srgbClr val="FF0000"/>
                </a:solidFill>
              </a:rPr>
              <a:t>w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 </a:t>
            </a:r>
            <a:r>
              <a:rPr lang="en-US" sz="2600" dirty="0"/>
              <a:t>identify </a:t>
            </a:r>
            <a:r>
              <a:rPr lang="en-US" sz="2600" b="1" dirty="0">
                <a:solidFill>
                  <a:srgbClr val="FF0000"/>
                </a:solidFill>
              </a:rPr>
              <a:t>word</a:t>
            </a:r>
            <a:r>
              <a:rPr lang="en-US" sz="2600" dirty="0"/>
              <a:t> in block.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w = log</a:t>
            </a:r>
            <a:r>
              <a:rPr lang="en-US" sz="2400" baseline="-25000" dirty="0"/>
              <a:t>2</a:t>
            </a:r>
            <a:r>
              <a:rPr lang="en-US" sz="2400" dirty="0"/>
              <a:t> (# of words in block).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Most significant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</a:t>
            </a:r>
            <a:r>
              <a:rPr lang="en-US" sz="2600" dirty="0"/>
              <a:t> identify </a:t>
            </a:r>
            <a:r>
              <a:rPr lang="en-US" sz="2600" b="1" dirty="0">
                <a:solidFill>
                  <a:srgbClr val="FF0000"/>
                </a:solidFill>
              </a:rPr>
              <a:t>block</a:t>
            </a:r>
            <a:r>
              <a:rPr lang="en-US" sz="2600" dirty="0"/>
              <a:t> in MM.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s = log</a:t>
            </a:r>
            <a:r>
              <a:rPr lang="en-US" sz="2400" baseline="-25000" dirty="0"/>
              <a:t>2</a:t>
            </a:r>
            <a:r>
              <a:rPr lang="en-US" sz="2400" dirty="0"/>
              <a:t> (# of blocks in MM).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dirty="0"/>
              <a:t> bits are split (based on </a:t>
            </a:r>
            <a:r>
              <a:rPr lang="en-US" sz="2400" dirty="0">
                <a:solidFill>
                  <a:srgbClr val="3333FF"/>
                </a:solidFill>
              </a:rPr>
              <a:t>cache size</a:t>
            </a:r>
            <a:r>
              <a:rPr lang="en-US" sz="2400" dirty="0"/>
              <a:t>) into: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Least significant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identify</a:t>
            </a:r>
            <a:r>
              <a:rPr lang="en-US" sz="2000" dirty="0"/>
              <a:t> cache </a:t>
            </a:r>
            <a:r>
              <a:rPr lang="en-US" sz="2000" b="1" dirty="0">
                <a:solidFill>
                  <a:srgbClr val="FF0000"/>
                </a:solidFill>
              </a:rPr>
              <a:t>line</a:t>
            </a:r>
            <a:r>
              <a:rPr lang="en-US" sz="2000" dirty="0"/>
              <a:t>.</a:t>
            </a:r>
          </a:p>
          <a:p>
            <a:pPr marL="2228850" lvl="4" indent="-514350">
              <a:buFont typeface="Wingdings" pitchFamily="2" charset="2"/>
              <a:buChar char="Ø"/>
              <a:defRPr/>
            </a:pPr>
            <a:r>
              <a:rPr lang="en-US" sz="2000" dirty="0"/>
              <a:t>r = log</a:t>
            </a:r>
            <a:r>
              <a:rPr lang="en-US" sz="2000" baseline="-25000" dirty="0"/>
              <a:t>2</a:t>
            </a:r>
            <a:r>
              <a:rPr lang="en-US" sz="2000" dirty="0"/>
              <a:t> (# of lines in cache).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Most significant </a:t>
            </a:r>
            <a:r>
              <a:rPr lang="en-US" sz="2000" b="1" dirty="0">
                <a:solidFill>
                  <a:srgbClr val="FF0000"/>
                </a:solidFill>
              </a:rPr>
              <a:t>s – r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solidFill>
                  <a:srgbClr val="FF0000"/>
                </a:solidFill>
              </a:rPr>
              <a:t>tag</a:t>
            </a:r>
            <a:r>
              <a:rPr lang="en-US" sz="2000" dirty="0"/>
              <a:t> (identify group).</a:t>
            </a:r>
          </a:p>
          <a:p>
            <a:pPr marL="514350" indent="-514350">
              <a:defRPr/>
            </a:pPr>
            <a:r>
              <a:rPr lang="en-US" dirty="0"/>
              <a:t>In the “tiny example”: w=2, s=3, r=2, s-r=1.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25525" y="6010275"/>
            <a:ext cx="2033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s-r</a:t>
            </a:r>
            <a:r>
              <a:rPr lang="en-GB" altLang="en-US"/>
              <a:t> bits)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03800" y="6010275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Line # (</a:t>
            </a:r>
            <a:r>
              <a:rPr lang="en-GB" altLang="en-US" b="1"/>
              <a:t>r</a:t>
            </a:r>
            <a:r>
              <a:rPr lang="en-GB" altLang="en-US"/>
              <a:t> bits)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00975" y="5568950"/>
            <a:ext cx="113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5516563"/>
            <a:ext cx="8612188" cy="955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740650" y="5516563"/>
            <a:ext cx="0" cy="955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24300" y="603885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28925" y="5535613"/>
            <a:ext cx="207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Big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16M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16M = 24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16M / 4 = 4M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64K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64K / 4 = 16K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Big Example – Address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312988"/>
            <a:ext cx="8178800" cy="4500562"/>
          </a:xfrm>
        </p:spPr>
        <p:txBody>
          <a:bodyPr/>
          <a:lstStyle/>
          <a:p>
            <a:r>
              <a:rPr lang="en-US" altLang="en-US" sz="2400"/>
              <a:t>24-bit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+ w = (s-r) + r + w = 24 </a:t>
            </a:r>
          </a:p>
          <a:p>
            <a:r>
              <a:rPr lang="en-US" altLang="en-US" sz="2400"/>
              <a:t>4-byte block </a:t>
            </a:r>
            <a:r>
              <a:rPr lang="en-US" altLang="en-US" sz="2400">
                <a:sym typeface="Wingdings" panose="05000000000000000000" pitchFamily="2" charset="2"/>
              </a:rPr>
              <a:t> 4M-block MM</a:t>
            </a:r>
            <a:endParaRPr lang="en-US" altLang="en-US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w = log</a:t>
            </a:r>
            <a:r>
              <a:rPr lang="en-US" altLang="en-US" sz="2000" baseline="-25000"/>
              <a:t>2</a:t>
            </a:r>
            <a:r>
              <a:rPr lang="en-US" altLang="en-US" sz="2000"/>
              <a:t> 4 = 2 bits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= 24 – w = 22 bits (Another way: s = log</a:t>
            </a:r>
            <a:r>
              <a:rPr lang="en-US" altLang="en-US" sz="2000" baseline="-25000"/>
              <a:t>2</a:t>
            </a:r>
            <a:r>
              <a:rPr lang="en-US" altLang="en-US" sz="2000"/>
              <a:t> 4M = 22 bits)</a:t>
            </a:r>
            <a:endParaRPr lang="en-US" altLang="en-US" sz="2000" b="1"/>
          </a:p>
          <a:p>
            <a:r>
              <a:rPr lang="en-US" altLang="en-US" sz="2400"/>
              <a:t>64K-byte Cache </a:t>
            </a:r>
            <a:r>
              <a:rPr lang="en-US" altLang="en-US" sz="2400">
                <a:sym typeface="Wingdings" panose="05000000000000000000" pitchFamily="2" charset="2"/>
              </a:rPr>
              <a:t></a:t>
            </a:r>
            <a:r>
              <a:rPr lang="en-US" altLang="en-US" sz="2400"/>
              <a:t> 16K-line Cache</a:t>
            </a:r>
          </a:p>
          <a:p>
            <a:pPr lvl="1"/>
            <a:r>
              <a:rPr lang="en-US" altLang="en-US" sz="2000"/>
              <a:t>r = log</a:t>
            </a:r>
            <a:r>
              <a:rPr lang="en-US" altLang="en-US" sz="2000" baseline="-25000"/>
              <a:t>2</a:t>
            </a:r>
            <a:r>
              <a:rPr lang="en-US" altLang="en-US" sz="2000"/>
              <a:t> 16K = 14 bits</a:t>
            </a:r>
          </a:p>
          <a:p>
            <a:pPr lvl="1"/>
            <a:r>
              <a:rPr lang="en-US" altLang="en-US" sz="2000"/>
              <a:t>s-r = 22 – 14 = 8 bits</a:t>
            </a:r>
          </a:p>
          <a:p>
            <a:r>
              <a:rPr lang="en-US" altLang="en-US" sz="2400"/>
              <a:t>Notes:</a:t>
            </a:r>
          </a:p>
          <a:p>
            <a:pPr lvl="1"/>
            <a:r>
              <a:rPr lang="en-US" altLang="en-US" sz="2000"/>
              <a:t>No 2 blocks that map to the same line have the same tag field</a:t>
            </a:r>
          </a:p>
          <a:p>
            <a:pPr lvl="1"/>
            <a:r>
              <a:rPr lang="en-US" altLang="en-US" sz="2000"/>
              <a:t>Check contents of cache by finding line and checking tag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25525" y="1617663"/>
            <a:ext cx="2033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s-r</a:t>
            </a:r>
            <a:r>
              <a:rPr lang="en-GB" altLang="en-US"/>
              <a:t> bits)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951413" y="1617663"/>
            <a:ext cx="191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Line # (</a:t>
            </a:r>
            <a:r>
              <a:rPr lang="en-GB" altLang="en-US" b="1"/>
              <a:t>r</a:t>
            </a:r>
            <a:r>
              <a:rPr lang="en-GB" altLang="en-US"/>
              <a:t> bits)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748588" y="1176338"/>
            <a:ext cx="1133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0825" y="1125538"/>
            <a:ext cx="8612188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686675" y="1125538"/>
            <a:ext cx="0" cy="954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870325" y="16462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774950" y="1143000"/>
            <a:ext cx="207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066088" y="1724025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924300" y="642938"/>
            <a:ext cx="74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40425" y="1773238"/>
            <a:ext cx="749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908175" y="1773238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/>
      <p:bldP spid="17" grpId="0"/>
      <p:bldP spid="18" grpId="0" animBg="1"/>
      <p:bldP spid="21" grpId="0"/>
      <p:bldP spid="22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Address Format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Address length = (s + w) bits.</a:t>
            </a:r>
          </a:p>
          <a:p>
            <a:r>
              <a:rPr lang="en-US" altLang="en-US"/>
              <a:t>Number of addressable units = 2</a:t>
            </a:r>
            <a:r>
              <a:rPr lang="en-US" altLang="en-US" baseline="30000"/>
              <a:t>s+w</a:t>
            </a:r>
            <a:r>
              <a:rPr lang="en-US" altLang="en-US"/>
              <a:t> words.</a:t>
            </a:r>
          </a:p>
          <a:p>
            <a:r>
              <a:rPr lang="en-US" altLang="en-US"/>
              <a:t>Block size = line size = 2</a:t>
            </a:r>
            <a:r>
              <a:rPr lang="en-US" altLang="en-US" baseline="30000"/>
              <a:t>w</a:t>
            </a:r>
            <a:r>
              <a:rPr lang="en-US" altLang="en-US"/>
              <a:t>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w = log</a:t>
            </a:r>
            <a:r>
              <a:rPr lang="en-US" altLang="en-US" baseline="-25000"/>
              <a:t>2</a:t>
            </a:r>
            <a:r>
              <a:rPr lang="en-US" altLang="en-US"/>
              <a:t> (# of words in block).</a:t>
            </a:r>
          </a:p>
          <a:p>
            <a:r>
              <a:rPr lang="en-US" altLang="en-US"/>
              <a:t>Number of blocks in MM = M = 2</a:t>
            </a:r>
            <a:r>
              <a:rPr lang="en-US" altLang="en-US" baseline="30000"/>
              <a:t>s+w</a:t>
            </a:r>
            <a:r>
              <a:rPr lang="en-US" altLang="en-US"/>
              <a:t>/2</a:t>
            </a:r>
            <a:r>
              <a:rPr lang="en-US" altLang="en-US" baseline="30000"/>
              <a:t>w</a:t>
            </a:r>
            <a:r>
              <a:rPr lang="en-US" altLang="en-US"/>
              <a:t> = 2</a:t>
            </a:r>
            <a:r>
              <a:rPr lang="en-US" altLang="en-US" baseline="30000"/>
              <a:t>s</a:t>
            </a:r>
            <a:r>
              <a:rPr lang="en-US" altLang="en-US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s = log</a:t>
            </a:r>
            <a:r>
              <a:rPr lang="en-US" altLang="en-US" baseline="-25000"/>
              <a:t>2</a:t>
            </a:r>
            <a:r>
              <a:rPr lang="en-US" altLang="en-US"/>
              <a:t> (# of words in MM / # of words in block)</a:t>
            </a:r>
          </a:p>
          <a:p>
            <a:r>
              <a:rPr lang="en-US" altLang="en-US"/>
              <a:t>Number of lines in cache = m = 2</a:t>
            </a:r>
            <a:r>
              <a:rPr lang="en-US" altLang="en-US" baseline="30000"/>
              <a:t>r</a:t>
            </a:r>
            <a:r>
              <a:rPr lang="en-US" altLang="en-US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r = log</a:t>
            </a:r>
            <a:r>
              <a:rPr lang="en-US" altLang="en-US" baseline="-25000"/>
              <a:t>2</a:t>
            </a:r>
            <a:r>
              <a:rPr lang="en-US" altLang="en-US"/>
              <a:t> (# of words in cache / # of words in line).</a:t>
            </a:r>
          </a:p>
          <a:p>
            <a:r>
              <a:rPr lang="en-US" altLang="en-US"/>
              <a:t>Size of tag = (s – r) bits.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(s-r) = log</a:t>
            </a:r>
            <a:r>
              <a:rPr lang="en-US" altLang="en-US" baseline="-25000"/>
              <a:t>2</a:t>
            </a:r>
            <a:r>
              <a:rPr lang="en-US" altLang="en-US"/>
              <a:t> (# of words in MM / # of words in cache)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(I) Direct Mapping</a:t>
            </a:r>
            <a:br>
              <a:rPr lang="en-US" altLang="en-US"/>
            </a:br>
            <a:r>
              <a:rPr lang="en-US" altLang="en-US"/>
              <a:t>Cache Organization</a:t>
            </a:r>
          </a:p>
        </p:txBody>
      </p:sp>
      <p:pic>
        <p:nvPicPr>
          <p:cNvPr id="78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7" r="71768" b="77365"/>
          <a:stretch>
            <a:fillRect/>
          </a:stretch>
        </p:blipFill>
        <p:spPr bwMode="auto">
          <a:xfrm>
            <a:off x="179388" y="1773238"/>
            <a:ext cx="252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6" t="8794" r="33867" b="3134"/>
          <a:stretch>
            <a:fillRect/>
          </a:stretch>
        </p:blipFill>
        <p:spPr bwMode="auto">
          <a:xfrm>
            <a:off x="4140200" y="1628775"/>
            <a:ext cx="194468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r="55644" b="27046"/>
          <a:stretch>
            <a:fillRect/>
          </a:stretch>
        </p:blipFill>
        <p:spPr bwMode="auto">
          <a:xfrm>
            <a:off x="179388" y="2420938"/>
            <a:ext cx="396081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7" t="7545" b="10680"/>
          <a:stretch>
            <a:fillRect/>
          </a:stretch>
        </p:blipFill>
        <p:spPr bwMode="auto">
          <a:xfrm>
            <a:off x="7524750" y="1557338"/>
            <a:ext cx="15843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929687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5288" y="908050"/>
            <a:ext cx="453707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789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26988"/>
            <a:ext cx="5967413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643438" y="44450"/>
            <a:ext cx="4465637" cy="863600"/>
          </a:xfrm>
        </p:spPr>
        <p:txBody>
          <a:bodyPr/>
          <a:lstStyle/>
          <a:p>
            <a:r>
              <a:rPr lang="en-US" altLang="en-US"/>
              <a:t>(I) Direct Mapping </a:t>
            </a:r>
            <a:br>
              <a:rPr lang="en-US" altLang="en-US"/>
            </a:br>
            <a:r>
              <a:rPr lang="en-US" altLang="en-US"/>
              <a:t>Big Example – Search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67175" y="5300663"/>
            <a:ext cx="3305175" cy="12874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Main memory size = 16 MB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Cache size = 64 kB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Block size = 4 bytes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w = 2, r = 14,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s-r = 8</a:t>
            </a:r>
            <a:endParaRPr lang="en-US" altLang="en-US" sz="1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2484438" y="1362075"/>
            <a:ext cx="2016125" cy="463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(16339C)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4572000" y="1392238"/>
            <a:ext cx="4538663" cy="387350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0001 0110 0011 0011 1001 1100</a:t>
            </a:r>
          </a:p>
        </p:txBody>
      </p:sp>
      <p:sp>
        <p:nvSpPr>
          <p:cNvPr id="789513" name="Rectangle 9"/>
          <p:cNvSpPr>
            <a:spLocks noChangeArrowheads="1"/>
          </p:cNvSpPr>
          <p:nvPr/>
        </p:nvSpPr>
        <p:spPr bwMode="auto">
          <a:xfrm>
            <a:off x="8604250" y="1290638"/>
            <a:ext cx="360363" cy="5762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8491538" y="9810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</p:txBody>
      </p:sp>
      <p:sp>
        <p:nvSpPr>
          <p:cNvPr id="789515" name="Rectangle 11"/>
          <p:cNvSpPr>
            <a:spLocks noChangeArrowheads="1"/>
          </p:cNvSpPr>
          <p:nvPr/>
        </p:nvSpPr>
        <p:spPr bwMode="auto">
          <a:xfrm>
            <a:off x="6011863" y="1292225"/>
            <a:ext cx="2592387" cy="576263"/>
          </a:xfrm>
          <a:prstGeom prst="rect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16" name="AutoShape 12"/>
          <p:cNvSpPr>
            <a:spLocks/>
          </p:cNvSpPr>
          <p:nvPr/>
        </p:nvSpPr>
        <p:spPr bwMode="auto">
          <a:xfrm rot="-5400000">
            <a:off x="7185025" y="657226"/>
            <a:ext cx="230187" cy="2576512"/>
          </a:xfrm>
          <a:prstGeom prst="leftBrace">
            <a:avLst>
              <a:gd name="adj1" fmla="val 93276"/>
              <a:gd name="adj2" fmla="val 50000"/>
            </a:avLst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18" name="Text Box 14"/>
          <p:cNvSpPr txBox="1">
            <a:spLocks noChangeArrowheads="1"/>
          </p:cNvSpPr>
          <p:nvPr/>
        </p:nvSpPr>
        <p:spPr bwMode="auto">
          <a:xfrm>
            <a:off x="6873875" y="2946400"/>
            <a:ext cx="10096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0CE7</a:t>
            </a:r>
          </a:p>
        </p:txBody>
      </p:sp>
      <p:sp>
        <p:nvSpPr>
          <p:cNvPr id="789519" name="Text Box 15"/>
          <p:cNvSpPr txBox="1">
            <a:spLocks noChangeArrowheads="1"/>
          </p:cNvSpPr>
          <p:nvPr/>
        </p:nvSpPr>
        <p:spPr bwMode="auto">
          <a:xfrm>
            <a:off x="7021513" y="9953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  <p:sp>
        <p:nvSpPr>
          <p:cNvPr id="789520" name="Line 16"/>
          <p:cNvSpPr>
            <a:spLocks noChangeShapeType="1"/>
          </p:cNvSpPr>
          <p:nvPr/>
        </p:nvSpPr>
        <p:spPr bwMode="auto">
          <a:xfrm flipV="1">
            <a:off x="827088" y="2060575"/>
            <a:ext cx="2449512" cy="10080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89521" name="AutoShape 17"/>
          <p:cNvSpPr>
            <a:spLocks noChangeArrowheads="1"/>
          </p:cNvSpPr>
          <p:nvPr/>
        </p:nvSpPr>
        <p:spPr bwMode="auto">
          <a:xfrm rot="5400000">
            <a:off x="5939632" y="2637631"/>
            <a:ext cx="431800" cy="1150937"/>
          </a:xfrm>
          <a:prstGeom prst="downArrow">
            <a:avLst>
              <a:gd name="adj1" fmla="val 50000"/>
              <a:gd name="adj2" fmla="val 5066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22" name="Text Box 18"/>
          <p:cNvSpPr txBox="1">
            <a:spLocks noChangeArrowheads="1"/>
          </p:cNvSpPr>
          <p:nvPr/>
        </p:nvSpPr>
        <p:spPr bwMode="auto">
          <a:xfrm>
            <a:off x="4860925" y="996950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789523" name="Oval 19"/>
          <p:cNvSpPr>
            <a:spLocks noChangeArrowheads="1"/>
          </p:cNvSpPr>
          <p:nvPr/>
        </p:nvSpPr>
        <p:spPr bwMode="auto">
          <a:xfrm>
            <a:off x="-14288" y="3025775"/>
            <a:ext cx="1116013" cy="388938"/>
          </a:xfrm>
          <a:prstGeom prst="ellipse">
            <a:avLst/>
          </a:prstGeom>
          <a:solidFill>
            <a:srgbClr val="3399FF">
              <a:alpha val="1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25" name="Rectangle 21"/>
          <p:cNvSpPr>
            <a:spLocks noChangeArrowheads="1"/>
          </p:cNvSpPr>
          <p:nvPr/>
        </p:nvSpPr>
        <p:spPr bwMode="auto">
          <a:xfrm>
            <a:off x="4572000" y="1290638"/>
            <a:ext cx="1439863" cy="576262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2" name="AutoShape 12"/>
          <p:cNvSpPr>
            <a:spLocks/>
          </p:cNvSpPr>
          <p:nvPr/>
        </p:nvSpPr>
        <p:spPr bwMode="auto">
          <a:xfrm rot="-5400000">
            <a:off x="5180013" y="1236662"/>
            <a:ext cx="215900" cy="1431925"/>
          </a:xfrm>
          <a:prstGeom prst="leftBrace">
            <a:avLst>
              <a:gd name="adj1" fmla="val 93283"/>
              <a:gd name="adj2" fmla="val 50000"/>
            </a:avLst>
          </a:prstGeom>
          <a:noFill/>
          <a:ln w="762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25" name="Straight Arrow Connector 24"/>
          <p:cNvCxnSpPr>
            <a:cxnSpLocks noChangeShapeType="1"/>
            <a:stCxn id="22" idx="1"/>
          </p:cNvCxnSpPr>
          <p:nvPr/>
        </p:nvCxnSpPr>
        <p:spPr bwMode="auto">
          <a:xfrm flipH="1">
            <a:off x="3851275" y="2060575"/>
            <a:ext cx="1436688" cy="1008063"/>
          </a:xfrm>
          <a:prstGeom prst="straightConnector1">
            <a:avLst/>
          </a:prstGeom>
          <a:noFill/>
          <a:ln w="76200" algn="ctr">
            <a:solidFill>
              <a:srgbClr val="92D05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789516" idx="1"/>
          </p:cNvCxnSpPr>
          <p:nvPr/>
        </p:nvCxnSpPr>
        <p:spPr bwMode="auto">
          <a:xfrm>
            <a:off x="7300913" y="2060575"/>
            <a:ext cx="7937" cy="720725"/>
          </a:xfrm>
          <a:prstGeom prst="straightConnector1">
            <a:avLst/>
          </a:prstGeom>
          <a:noFill/>
          <a:ln w="76200" algn="ctr">
            <a:solidFill>
              <a:srgbClr val="FF99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1" grpId="0" animBg="1"/>
      <p:bldP spid="789512" grpId="0" animBg="1"/>
      <p:bldP spid="789513" grpId="0" animBg="1"/>
      <p:bldP spid="789514" grpId="0"/>
      <p:bldP spid="789515" grpId="0" animBg="1"/>
      <p:bldP spid="789516" grpId="0" animBg="1"/>
      <p:bldP spid="789518" grpId="0" animBg="1"/>
      <p:bldP spid="789519" grpId="0"/>
      <p:bldP spid="789521" grpId="0" animBg="1"/>
      <p:bldP spid="789522" grpId="0"/>
      <p:bldP spid="789523" grpId="0" animBg="1"/>
      <p:bldP spid="78952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Pros &amp; Cons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Simple.</a:t>
            </a:r>
          </a:p>
          <a:p>
            <a:r>
              <a:rPr lang="en-US" altLang="en-US" sz="3200"/>
              <a:t>Inexpensive.</a:t>
            </a:r>
          </a:p>
          <a:p>
            <a:r>
              <a:rPr lang="en-US" altLang="en-US" sz="3200"/>
              <a:t>Fixed location for given block.</a:t>
            </a:r>
          </a:p>
          <a:p>
            <a:pPr lvl="1"/>
            <a:r>
              <a:rPr lang="en-US" altLang="en-US"/>
              <a:t>If a program accesses 2 blocks that map to the same line repeatedly, cache misses are very high.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(Fully-)Associative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A main memory block can load into any line of cache.</a:t>
            </a:r>
          </a:p>
          <a:p>
            <a:r>
              <a:rPr lang="en-US" altLang="en-US" sz="3200"/>
              <a:t>Memory address is interpreted as tag and word.</a:t>
            </a:r>
          </a:p>
          <a:p>
            <a:r>
              <a:rPr lang="en-US" altLang="en-US" sz="3200"/>
              <a:t>Tag uniquely identifies block of memory.</a:t>
            </a:r>
          </a:p>
          <a:p>
            <a:r>
              <a:rPr lang="en-US" altLang="en-US" sz="3200"/>
              <a:t>Every line’s tag is examined for a match.</a:t>
            </a:r>
          </a:p>
          <a:p>
            <a:r>
              <a:rPr lang="en-US" altLang="en-US" sz="3200"/>
              <a:t>Cache searching gets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Tiny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32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32 = 5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32 / 4 = 8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16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16 / 4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Lecture:</a:t>
            </a:r>
          </a:p>
          <a:p>
            <a:pPr lvl="1"/>
            <a:r>
              <a:rPr lang="en-US" altLang="en-US" dirty="0"/>
              <a:t>Day/Time: </a:t>
            </a:r>
            <a:r>
              <a:rPr lang="en-US" altLang="en-US" b="1" dirty="0">
                <a:solidFill>
                  <a:srgbClr val="FF0000"/>
                </a:solidFill>
              </a:rPr>
              <a:t>Tuesday,  9:00am – 11:30am</a:t>
            </a:r>
          </a:p>
          <a:p>
            <a:r>
              <a:rPr lang="en-US" altLang="en-US" dirty="0"/>
              <a:t>Tutorial:</a:t>
            </a:r>
          </a:p>
          <a:p>
            <a:pPr lvl="1"/>
            <a:r>
              <a:rPr lang="en-US" altLang="en-US" dirty="0"/>
              <a:t>Day/Time: </a:t>
            </a:r>
            <a:r>
              <a:rPr lang="en-US" altLang="en-US" b="1" dirty="0">
                <a:solidFill>
                  <a:srgbClr val="FF0000"/>
                </a:solidFill>
              </a:rPr>
              <a:t>Tuesday,  12:00pm – 1:30pm</a:t>
            </a:r>
          </a:p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dirty="0"/>
              <a:t>Deadline extended to upcoming </a:t>
            </a:r>
            <a:r>
              <a:rPr lang="en-US" altLang="en-US" b="1" dirty="0">
                <a:solidFill>
                  <a:srgbClr val="FF0000"/>
                </a:solidFill>
              </a:rPr>
              <a:t>Thursday</a:t>
            </a:r>
            <a:r>
              <a:rPr lang="en-US" altLang="en-US" dirty="0"/>
              <a:t>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1:00pm-2:00pm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1"/>
          <p:cNvSpPr>
            <a:spLocks noChangeArrowheads="1"/>
          </p:cNvSpPr>
          <p:nvPr/>
        </p:nvSpPr>
        <p:spPr bwMode="auto">
          <a:xfrm>
            <a:off x="5795963" y="836613"/>
            <a:ext cx="309721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6181725" cy="838200"/>
          </a:xfrm>
        </p:spPr>
        <p:txBody>
          <a:bodyPr/>
          <a:lstStyle/>
          <a:p>
            <a:r>
              <a:rPr lang="en-US" altLang="en-US"/>
              <a:t>(II) Associative Mapping</a:t>
            </a:r>
            <a:br>
              <a:rPr lang="en-US" altLang="en-US"/>
            </a:br>
            <a:r>
              <a:rPr lang="en-US" altLang="en-US"/>
              <a:t>Tiny Example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769100" y="473075"/>
          <a:ext cx="2124075" cy="63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9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69100" y="47625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769100" y="2060575"/>
            <a:ext cx="1295400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69100" y="3644900"/>
            <a:ext cx="1295400" cy="792163"/>
          </a:xfrm>
          <a:prstGeom prst="rect">
            <a:avLst/>
          </a:prstGeom>
          <a:solidFill>
            <a:srgbClr val="92D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B4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69100" y="5229225"/>
            <a:ext cx="1295400" cy="792163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B6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769100" y="126841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69100" y="2852738"/>
            <a:ext cx="1295400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B3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769100" y="4437063"/>
            <a:ext cx="1295400" cy="792162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B5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769100" y="6021388"/>
            <a:ext cx="1295400" cy="79216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B7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224838" y="47625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224838" y="126841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8224838" y="2060575"/>
            <a:ext cx="288925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8224838" y="2852738"/>
            <a:ext cx="288925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8224838" y="3644900"/>
            <a:ext cx="288925" cy="792163"/>
          </a:xfrm>
          <a:prstGeom prst="rect">
            <a:avLst/>
          </a:prstGeom>
          <a:solidFill>
            <a:srgbClr val="92D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24838" y="4437063"/>
            <a:ext cx="288925" cy="792162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224838" y="5229225"/>
            <a:ext cx="288925" cy="792163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24838" y="6021388"/>
            <a:ext cx="288925" cy="79216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23850" y="2058988"/>
          <a:ext cx="1584325" cy="3170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11188" y="2058988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L0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1188" y="3643313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L2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188" y="2851150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11188" y="4435475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L3</a:t>
            </a:r>
          </a:p>
        </p:txBody>
      </p:sp>
      <p:cxnSp>
        <p:nvCxnSpPr>
          <p:cNvPr id="85" name="Straight Arrow Connector 84"/>
          <p:cNvCxnSpPr>
            <a:cxnSpLocks noChangeShapeType="1"/>
            <a:stCxn id="63" idx="1"/>
            <a:endCxn id="80" idx="3"/>
          </p:cNvCxnSpPr>
          <p:nvPr/>
        </p:nvCxnSpPr>
        <p:spPr bwMode="auto">
          <a:xfrm flipH="1">
            <a:off x="1908175" y="873125"/>
            <a:ext cx="4860925" cy="15827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63" idx="1"/>
            <a:endCxn id="82" idx="3"/>
          </p:cNvCxnSpPr>
          <p:nvPr/>
        </p:nvCxnSpPr>
        <p:spPr bwMode="auto">
          <a:xfrm flipH="1">
            <a:off x="1908175" y="873125"/>
            <a:ext cx="4860925" cy="2374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>
            <a:cxnSpLocks noChangeShapeType="1"/>
            <a:stCxn id="63" idx="1"/>
            <a:endCxn id="81" idx="3"/>
          </p:cNvCxnSpPr>
          <p:nvPr/>
        </p:nvCxnSpPr>
        <p:spPr bwMode="auto">
          <a:xfrm flipH="1">
            <a:off x="1908175" y="873125"/>
            <a:ext cx="4860925" cy="31670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  <a:stCxn id="63" idx="1"/>
            <a:endCxn id="83" idx="3"/>
          </p:cNvCxnSpPr>
          <p:nvPr/>
        </p:nvCxnSpPr>
        <p:spPr bwMode="auto">
          <a:xfrm flipH="1">
            <a:off x="1908175" y="873125"/>
            <a:ext cx="4860925" cy="3959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  <a:stCxn id="67" idx="1"/>
            <a:endCxn id="80" idx="3"/>
          </p:cNvCxnSpPr>
          <p:nvPr/>
        </p:nvCxnSpPr>
        <p:spPr bwMode="auto">
          <a:xfrm flipH="1">
            <a:off x="1908175" y="1665288"/>
            <a:ext cx="4860925" cy="7905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1"/>
          <p:cNvCxnSpPr>
            <a:cxnSpLocks noChangeShapeType="1"/>
            <a:stCxn id="64" idx="1"/>
            <a:endCxn id="80" idx="3"/>
          </p:cNvCxnSpPr>
          <p:nvPr/>
        </p:nvCxnSpPr>
        <p:spPr bwMode="auto">
          <a:xfrm flipH="1" flipV="1">
            <a:off x="1908175" y="2455863"/>
            <a:ext cx="486092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104"/>
          <p:cNvCxnSpPr>
            <a:cxnSpLocks noChangeShapeType="1"/>
            <a:stCxn id="68" idx="1"/>
            <a:endCxn id="80" idx="3"/>
          </p:cNvCxnSpPr>
          <p:nvPr/>
        </p:nvCxnSpPr>
        <p:spPr bwMode="auto">
          <a:xfrm flipH="1" flipV="1">
            <a:off x="1908175" y="2455863"/>
            <a:ext cx="4860925" cy="793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07"/>
          <p:cNvCxnSpPr>
            <a:cxnSpLocks noChangeShapeType="1"/>
            <a:stCxn id="65" idx="1"/>
            <a:endCxn id="80" idx="3"/>
          </p:cNvCxnSpPr>
          <p:nvPr/>
        </p:nvCxnSpPr>
        <p:spPr bwMode="auto">
          <a:xfrm flipH="1" flipV="1">
            <a:off x="1908175" y="2455863"/>
            <a:ext cx="4860925" cy="15859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08738" y="-26988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Main Memory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179388" y="159861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Cache Memory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-1072912">
            <a:off x="3448050" y="1100138"/>
            <a:ext cx="3163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000 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tag=000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 rot="2350506">
            <a:off x="3600450" y="4721225"/>
            <a:ext cx="316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111 </a:t>
            </a:r>
            <a:r>
              <a:rPr lang="en-US" altLang="en-US" sz="1600" b="1">
                <a:sym typeface="Wingdings" panose="05000000000000000000" pitchFamily="2" charset="2"/>
              </a:rPr>
              <a:t>tag=111</a:t>
            </a:r>
            <a:endParaRPr lang="en-US" altLang="en-US" sz="1600" b="1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 rot="1564555">
            <a:off x="3765550" y="3748088"/>
            <a:ext cx="316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101 </a:t>
            </a:r>
            <a:r>
              <a:rPr lang="en-US" altLang="en-US" sz="1600" b="1">
                <a:sym typeface="Wingdings" panose="05000000000000000000" pitchFamily="2" charset="2"/>
              </a:rPr>
              <a:t></a:t>
            </a:r>
            <a:r>
              <a:rPr lang="en-US" altLang="en-US" sz="1600" b="1"/>
              <a:t>tag=101</a:t>
            </a: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8172450" y="4824413"/>
            <a:ext cx="647700" cy="2159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539750" y="5580063"/>
          <a:ext cx="3744913" cy="12334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23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3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Block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Word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Tag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Right Brace 123"/>
          <p:cNvSpPr>
            <a:spLocks/>
          </p:cNvSpPr>
          <p:nvPr/>
        </p:nvSpPr>
        <p:spPr bwMode="auto">
          <a:xfrm rot="-5400000">
            <a:off x="3419476" y="5251450"/>
            <a:ext cx="215900" cy="1368425"/>
          </a:xfrm>
          <a:prstGeom prst="rightBrace">
            <a:avLst>
              <a:gd name="adj1" fmla="val 833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5" name="Right Brace 124"/>
          <p:cNvSpPr>
            <a:spLocks/>
          </p:cNvSpPr>
          <p:nvPr/>
        </p:nvSpPr>
        <p:spPr bwMode="auto">
          <a:xfrm rot="-5400000">
            <a:off x="1558925" y="4879976"/>
            <a:ext cx="193675" cy="2089150"/>
          </a:xfrm>
          <a:prstGeom prst="rightBrace">
            <a:avLst>
              <a:gd name="adj1" fmla="val 834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27" name="Straight Arrow Connector 126"/>
          <p:cNvCxnSpPr>
            <a:cxnSpLocks noChangeShapeType="1"/>
            <a:stCxn id="122" idx="2"/>
          </p:cNvCxnSpPr>
          <p:nvPr/>
        </p:nvCxnSpPr>
        <p:spPr bwMode="auto">
          <a:xfrm flipH="1">
            <a:off x="4427538" y="4932363"/>
            <a:ext cx="3744912" cy="137636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  <a:stCxn id="69" idx="1"/>
            <a:endCxn id="80" idx="3"/>
          </p:cNvCxnSpPr>
          <p:nvPr/>
        </p:nvCxnSpPr>
        <p:spPr bwMode="auto">
          <a:xfrm flipH="1" flipV="1">
            <a:off x="1908175" y="2455863"/>
            <a:ext cx="4860925" cy="23780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  <a:stCxn id="66" idx="1"/>
            <a:endCxn id="80" idx="3"/>
          </p:cNvCxnSpPr>
          <p:nvPr/>
        </p:nvCxnSpPr>
        <p:spPr bwMode="auto">
          <a:xfrm flipH="1" flipV="1">
            <a:off x="1908175" y="2455863"/>
            <a:ext cx="4860925" cy="31686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60"/>
          <p:cNvCxnSpPr>
            <a:cxnSpLocks noChangeShapeType="1"/>
            <a:stCxn id="70" idx="1"/>
            <a:endCxn id="80" idx="3"/>
          </p:cNvCxnSpPr>
          <p:nvPr/>
        </p:nvCxnSpPr>
        <p:spPr bwMode="auto">
          <a:xfrm flipH="1" flipV="1">
            <a:off x="1908175" y="2455863"/>
            <a:ext cx="4860925" cy="39608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>
            <a:cxnSpLocks noChangeShapeType="1"/>
            <a:stCxn id="67" idx="1"/>
          </p:cNvCxnSpPr>
          <p:nvPr/>
        </p:nvCxnSpPr>
        <p:spPr bwMode="auto">
          <a:xfrm flipH="1">
            <a:off x="6227763" y="1665288"/>
            <a:ext cx="541337" cy="39528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Connector 100"/>
          <p:cNvCxnSpPr>
            <a:cxnSpLocks noChangeShapeType="1"/>
            <a:stCxn id="64" idx="1"/>
          </p:cNvCxnSpPr>
          <p:nvPr/>
        </p:nvCxnSpPr>
        <p:spPr bwMode="auto">
          <a:xfrm flipH="1">
            <a:off x="6156325" y="2457450"/>
            <a:ext cx="612775" cy="25082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Connector 109"/>
          <p:cNvCxnSpPr>
            <a:cxnSpLocks noChangeShapeType="1"/>
            <a:stCxn id="68" idx="1"/>
          </p:cNvCxnSpPr>
          <p:nvPr/>
        </p:nvCxnSpPr>
        <p:spPr bwMode="auto">
          <a:xfrm flipH="1">
            <a:off x="6156325" y="3249613"/>
            <a:ext cx="612775" cy="17938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Connector 125"/>
          <p:cNvCxnSpPr>
            <a:cxnSpLocks noChangeShapeType="1"/>
            <a:stCxn id="65" idx="1"/>
          </p:cNvCxnSpPr>
          <p:nvPr/>
        </p:nvCxnSpPr>
        <p:spPr bwMode="auto">
          <a:xfrm flipH="1">
            <a:off x="6084888" y="4041775"/>
            <a:ext cx="684212" cy="1793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Connector 150"/>
          <p:cNvCxnSpPr>
            <a:cxnSpLocks noChangeShapeType="1"/>
            <a:stCxn id="69" idx="1"/>
          </p:cNvCxnSpPr>
          <p:nvPr/>
        </p:nvCxnSpPr>
        <p:spPr bwMode="auto">
          <a:xfrm flipH="1" flipV="1">
            <a:off x="6011863" y="4797425"/>
            <a:ext cx="757237" cy="36513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Connector 172"/>
          <p:cNvCxnSpPr>
            <a:cxnSpLocks noChangeShapeType="1"/>
            <a:stCxn id="66" idx="1"/>
          </p:cNvCxnSpPr>
          <p:nvPr/>
        </p:nvCxnSpPr>
        <p:spPr bwMode="auto">
          <a:xfrm flipH="1" flipV="1">
            <a:off x="6011863" y="5373688"/>
            <a:ext cx="757237" cy="25082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Connector 178"/>
          <p:cNvCxnSpPr>
            <a:cxnSpLocks noChangeShapeType="1"/>
            <a:stCxn id="70" idx="1"/>
          </p:cNvCxnSpPr>
          <p:nvPr/>
        </p:nvCxnSpPr>
        <p:spPr bwMode="auto">
          <a:xfrm flipH="1" flipV="1">
            <a:off x="6084888" y="6092825"/>
            <a:ext cx="684212" cy="32385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Connector 198"/>
          <p:cNvCxnSpPr>
            <a:cxnSpLocks noChangeShapeType="1"/>
            <a:endCxn id="82" idx="3"/>
          </p:cNvCxnSpPr>
          <p:nvPr/>
        </p:nvCxnSpPr>
        <p:spPr bwMode="auto">
          <a:xfrm flipH="1" flipV="1">
            <a:off x="1908175" y="3248025"/>
            <a:ext cx="431800" cy="3254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Straight Connector 205"/>
          <p:cNvCxnSpPr>
            <a:cxnSpLocks noChangeShapeType="1"/>
            <a:endCxn id="81" idx="3"/>
          </p:cNvCxnSpPr>
          <p:nvPr/>
        </p:nvCxnSpPr>
        <p:spPr bwMode="auto">
          <a:xfrm flipH="1" flipV="1">
            <a:off x="1908175" y="4040188"/>
            <a:ext cx="431800" cy="25241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Connector 209"/>
          <p:cNvCxnSpPr>
            <a:cxnSpLocks noChangeShapeType="1"/>
            <a:endCxn id="83" idx="3"/>
          </p:cNvCxnSpPr>
          <p:nvPr/>
        </p:nvCxnSpPr>
        <p:spPr bwMode="auto">
          <a:xfrm flipH="1" flipV="1">
            <a:off x="1908175" y="4832350"/>
            <a:ext cx="647700" cy="252413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112" grpId="0"/>
      <p:bldP spid="114" grpId="0"/>
      <p:bldP spid="117" grpId="0"/>
      <p:bldP spid="119" grpId="0"/>
      <p:bldP spid="120" grpId="0"/>
      <p:bldP spid="122" grpId="0" animBg="1"/>
      <p:bldP spid="124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Address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address is split (based on </a:t>
            </a:r>
            <a:r>
              <a:rPr lang="en-US" dirty="0">
                <a:solidFill>
                  <a:srgbClr val="3333FF"/>
                </a:solidFill>
              </a:rPr>
              <a:t>block size</a:t>
            </a:r>
            <a:r>
              <a:rPr lang="en-US" dirty="0"/>
              <a:t>) into: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Least significant </a:t>
            </a:r>
            <a:r>
              <a:rPr lang="en-US" sz="2600" b="1" dirty="0">
                <a:solidFill>
                  <a:srgbClr val="FF0000"/>
                </a:solidFill>
              </a:rPr>
              <a:t>w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 </a:t>
            </a:r>
            <a:r>
              <a:rPr lang="en-US" sz="2600" dirty="0"/>
              <a:t>identify </a:t>
            </a:r>
            <a:r>
              <a:rPr lang="en-US" sz="2600" b="1" dirty="0">
                <a:solidFill>
                  <a:srgbClr val="FF0000"/>
                </a:solidFill>
              </a:rPr>
              <a:t>word</a:t>
            </a:r>
            <a:r>
              <a:rPr lang="en-US" sz="2600" dirty="0"/>
              <a:t> in block.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w = log</a:t>
            </a:r>
            <a:r>
              <a:rPr lang="en-US" sz="2400" baseline="-25000" dirty="0"/>
              <a:t>2</a:t>
            </a:r>
            <a:r>
              <a:rPr lang="en-US" sz="2400" dirty="0"/>
              <a:t> (# of words in block).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Most significant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</a:t>
            </a:r>
            <a:r>
              <a:rPr lang="en-US" sz="2600" dirty="0"/>
              <a:t> identify </a:t>
            </a:r>
            <a:r>
              <a:rPr lang="en-US" sz="2600" b="1" dirty="0">
                <a:solidFill>
                  <a:srgbClr val="FF0000"/>
                </a:solidFill>
              </a:rPr>
              <a:t>block</a:t>
            </a:r>
            <a:r>
              <a:rPr lang="en-US" sz="2600" dirty="0"/>
              <a:t> in MM, and used as a </a:t>
            </a:r>
            <a:r>
              <a:rPr lang="en-US" sz="2600" b="1" dirty="0">
                <a:solidFill>
                  <a:srgbClr val="FF0000"/>
                </a:solidFill>
              </a:rPr>
              <a:t>tag</a:t>
            </a:r>
            <a:r>
              <a:rPr lang="en-US" sz="2600" dirty="0"/>
              <a:t>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s = log</a:t>
            </a:r>
            <a:r>
              <a:rPr lang="en-US" sz="2400" baseline="-25000" dirty="0"/>
              <a:t>2</a:t>
            </a:r>
            <a:r>
              <a:rPr lang="en-US" sz="2400" dirty="0"/>
              <a:t> (# of blocks in MM).</a:t>
            </a:r>
            <a:endParaRPr lang="en-US" dirty="0"/>
          </a:p>
          <a:p>
            <a:pPr marL="514350" indent="-514350">
              <a:defRPr/>
            </a:pPr>
            <a:r>
              <a:rPr lang="en-US" dirty="0"/>
              <a:t>In the “tiny example”: w=2, s=3.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00975" y="5568950"/>
            <a:ext cx="113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5516563"/>
            <a:ext cx="8612188" cy="955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740650" y="5516563"/>
            <a:ext cx="0" cy="955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541713" y="5589588"/>
            <a:ext cx="10302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Big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16M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16M = 24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16M / 4 = 4M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64K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64K / 4 = 16K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Big Example – Address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312988"/>
            <a:ext cx="8178800" cy="4500562"/>
          </a:xfrm>
        </p:spPr>
        <p:txBody>
          <a:bodyPr/>
          <a:lstStyle/>
          <a:p>
            <a:r>
              <a:rPr lang="en-US" altLang="en-US" sz="2400"/>
              <a:t>24-bit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+ w = (s-r) + r + w = 24 </a:t>
            </a:r>
          </a:p>
          <a:p>
            <a:r>
              <a:rPr lang="en-US" altLang="en-US" sz="2400"/>
              <a:t>4-byte block </a:t>
            </a:r>
            <a:r>
              <a:rPr lang="en-US" altLang="en-US" sz="2400">
                <a:sym typeface="Wingdings" panose="05000000000000000000" pitchFamily="2" charset="2"/>
              </a:rPr>
              <a:t> 4M-block cache</a:t>
            </a:r>
            <a:endParaRPr lang="en-US" altLang="en-US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w = log</a:t>
            </a:r>
            <a:r>
              <a:rPr lang="en-US" altLang="en-US" sz="2000" baseline="-25000"/>
              <a:t>2</a:t>
            </a:r>
            <a:r>
              <a:rPr lang="en-US" altLang="en-US" sz="2000"/>
              <a:t> 4 = 2 bits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= 24 – w = 22 bits (Another way: s = log</a:t>
            </a:r>
            <a:r>
              <a:rPr lang="en-US" altLang="en-US" sz="2000" baseline="-25000"/>
              <a:t>2</a:t>
            </a:r>
            <a:r>
              <a:rPr lang="en-US" altLang="en-US" sz="2000"/>
              <a:t> 4M = 22 bits)</a:t>
            </a:r>
          </a:p>
          <a:p>
            <a:r>
              <a:rPr lang="en-US" altLang="en-US" sz="2400"/>
              <a:t>Note:</a:t>
            </a:r>
          </a:p>
          <a:p>
            <a:pPr lvl="1"/>
            <a:r>
              <a:rPr lang="en-US" altLang="en-US" sz="2000"/>
              <a:t>Each cache line can store a 4-byte block and a 22-bit tag (identifying that block).</a:t>
            </a:r>
          </a:p>
          <a:p>
            <a:pPr lvl="1"/>
            <a:r>
              <a:rPr lang="en-US" altLang="en-US" sz="2000"/>
              <a:t>To find a block in cache, compare the address tag field (s) against all cache line tags until hit!!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066088" y="1724025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4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635375" y="1700213"/>
            <a:ext cx="74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400" b="1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748588" y="1176338"/>
            <a:ext cx="1133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0825" y="1125538"/>
            <a:ext cx="8612188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7686675" y="1125538"/>
            <a:ext cx="0" cy="954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487738" y="1196975"/>
            <a:ext cx="1030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2" grpId="0"/>
      <p:bldP spid="30" grpId="0"/>
      <p:bldP spid="23" grpId="0"/>
      <p:bldP spid="2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 Address Format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Address length = (s + w) bits.</a:t>
            </a:r>
          </a:p>
          <a:p>
            <a:r>
              <a:rPr lang="en-US" altLang="en-US"/>
              <a:t>Number of addressable units = 2</a:t>
            </a:r>
            <a:r>
              <a:rPr lang="en-US" altLang="en-US" baseline="30000"/>
              <a:t>s+w</a:t>
            </a:r>
            <a:r>
              <a:rPr lang="en-US" altLang="en-US"/>
              <a:t> words.</a:t>
            </a:r>
          </a:p>
          <a:p>
            <a:r>
              <a:rPr lang="en-US" altLang="en-US"/>
              <a:t>Block size = line size = 2</a:t>
            </a:r>
            <a:r>
              <a:rPr lang="en-US" altLang="en-US" baseline="30000"/>
              <a:t>w</a:t>
            </a:r>
            <a:r>
              <a:rPr lang="en-US" altLang="en-US"/>
              <a:t>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w = log</a:t>
            </a:r>
            <a:r>
              <a:rPr lang="en-US" altLang="en-US" baseline="-25000"/>
              <a:t>2</a:t>
            </a:r>
            <a:r>
              <a:rPr lang="en-US" altLang="en-US"/>
              <a:t> (# of words in block).</a:t>
            </a:r>
          </a:p>
          <a:p>
            <a:r>
              <a:rPr lang="en-US" altLang="en-US"/>
              <a:t>Number of blocks in MM = M = 2</a:t>
            </a:r>
            <a:r>
              <a:rPr lang="en-US" altLang="en-US" baseline="30000"/>
              <a:t>s+w</a:t>
            </a:r>
            <a:r>
              <a:rPr lang="en-US" altLang="en-US"/>
              <a:t>/2</a:t>
            </a:r>
            <a:r>
              <a:rPr lang="en-US" altLang="en-US" baseline="30000"/>
              <a:t>w</a:t>
            </a:r>
            <a:r>
              <a:rPr lang="en-US" altLang="en-US"/>
              <a:t> = 2</a:t>
            </a:r>
            <a:r>
              <a:rPr lang="en-US" altLang="en-US" baseline="30000"/>
              <a:t>s</a:t>
            </a:r>
            <a:r>
              <a:rPr lang="en-US" altLang="en-US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s = log</a:t>
            </a:r>
            <a:r>
              <a:rPr lang="en-US" altLang="en-US" baseline="-25000"/>
              <a:t>2</a:t>
            </a:r>
            <a:r>
              <a:rPr lang="en-US" altLang="en-US"/>
              <a:t> (# of words in MM / # of words in block)</a:t>
            </a:r>
          </a:p>
          <a:p>
            <a:r>
              <a:rPr lang="en-US" altLang="en-US"/>
              <a:t>Number of lines in cache = m </a:t>
            </a:r>
            <a:r>
              <a:rPr lang="en-US" altLang="en-US">
                <a:sym typeface="Wingdings" panose="05000000000000000000" pitchFamily="2" charset="2"/>
              </a:rPr>
              <a:t> unknown!</a:t>
            </a:r>
            <a:endParaRPr lang="en-US" altLang="en-US"/>
          </a:p>
          <a:p>
            <a:r>
              <a:rPr lang="en-US" altLang="en-US"/>
              <a:t>Size of tag =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(II) Associative Mapping</a:t>
            </a:r>
            <a:br>
              <a:rPr lang="en-US" altLang="en-US"/>
            </a:br>
            <a:r>
              <a:rPr lang="en-US" altLang="en-US"/>
              <a:t>Cache Organization</a:t>
            </a:r>
          </a:p>
        </p:txBody>
      </p:sp>
      <p:pic>
        <p:nvPicPr>
          <p:cNvPr id="798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1" r="72119" b="74992"/>
          <a:stretch>
            <a:fillRect/>
          </a:stretch>
        </p:blipFill>
        <p:spPr bwMode="auto">
          <a:xfrm>
            <a:off x="107950" y="1773238"/>
            <a:ext cx="2519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0532" r="33064" b="5251"/>
          <a:stretch>
            <a:fillRect/>
          </a:stretch>
        </p:blipFill>
        <p:spPr bwMode="auto">
          <a:xfrm>
            <a:off x="3708400" y="1628775"/>
            <a:ext cx="244792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8" r="54585" b="13142"/>
          <a:stretch>
            <a:fillRect/>
          </a:stretch>
        </p:blipFill>
        <p:spPr bwMode="auto">
          <a:xfrm>
            <a:off x="107950" y="2276475"/>
            <a:ext cx="4103688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0"/>
          <a:stretch>
            <a:fillRect/>
          </a:stretch>
        </p:blipFill>
        <p:spPr bwMode="auto">
          <a:xfrm>
            <a:off x="7596188" y="1052513"/>
            <a:ext cx="1547812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90360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5288" y="908050"/>
            <a:ext cx="5329237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64"/>
          <a:stretch>
            <a:fillRect/>
          </a:stretch>
        </p:blipFill>
        <p:spPr bwMode="auto">
          <a:xfrm>
            <a:off x="34925" y="87313"/>
            <a:ext cx="5545138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076825" y="5300663"/>
            <a:ext cx="3305175" cy="12874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Main memory size = 16 MB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Cache size = 64 kB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Block size = 4 bytes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w = 2,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 = 22</a:t>
            </a:r>
            <a:endParaRPr lang="en-US" altLang="en-US" sz="1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00775" name="Text Box 7"/>
          <p:cNvSpPr txBox="1">
            <a:spLocks noChangeArrowheads="1"/>
          </p:cNvSpPr>
          <p:nvPr/>
        </p:nvSpPr>
        <p:spPr bwMode="auto">
          <a:xfrm>
            <a:off x="2339975" y="1362075"/>
            <a:ext cx="2016125" cy="482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(16339C)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800776" name="Text Box 8"/>
          <p:cNvSpPr txBox="1">
            <a:spLocks noChangeArrowheads="1"/>
          </p:cNvSpPr>
          <p:nvPr/>
        </p:nvSpPr>
        <p:spPr bwMode="auto">
          <a:xfrm>
            <a:off x="4500563" y="1463675"/>
            <a:ext cx="4506912" cy="369888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0001 0110 0011 0011 1001 1100</a:t>
            </a:r>
          </a:p>
        </p:txBody>
      </p:sp>
      <p:sp>
        <p:nvSpPr>
          <p:cNvPr id="800777" name="Rectangle 9"/>
          <p:cNvSpPr>
            <a:spLocks noChangeArrowheads="1"/>
          </p:cNvSpPr>
          <p:nvPr/>
        </p:nvSpPr>
        <p:spPr bwMode="auto">
          <a:xfrm>
            <a:off x="8604250" y="1341438"/>
            <a:ext cx="360363" cy="5762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78" name="Text Box 10"/>
          <p:cNvSpPr txBox="1">
            <a:spLocks noChangeArrowheads="1"/>
          </p:cNvSpPr>
          <p:nvPr/>
        </p:nvSpPr>
        <p:spPr bwMode="auto">
          <a:xfrm>
            <a:off x="8416925" y="981075"/>
            <a:ext cx="684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</p:txBody>
      </p:sp>
      <p:sp>
        <p:nvSpPr>
          <p:cNvPr id="800779" name="Rectangle 11"/>
          <p:cNvSpPr>
            <a:spLocks noChangeArrowheads="1"/>
          </p:cNvSpPr>
          <p:nvPr/>
        </p:nvSpPr>
        <p:spPr bwMode="auto">
          <a:xfrm>
            <a:off x="4500563" y="1341438"/>
            <a:ext cx="4103687" cy="574675"/>
          </a:xfrm>
          <a:prstGeom prst="rect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CA" altLang="en-US"/>
          </a:p>
        </p:txBody>
      </p:sp>
      <p:sp>
        <p:nvSpPr>
          <p:cNvPr id="800780" name="AutoShape 12"/>
          <p:cNvSpPr>
            <a:spLocks/>
          </p:cNvSpPr>
          <p:nvPr/>
        </p:nvSpPr>
        <p:spPr bwMode="auto">
          <a:xfrm rot="-5400000">
            <a:off x="6423819" y="103982"/>
            <a:ext cx="231775" cy="4040187"/>
          </a:xfrm>
          <a:prstGeom prst="leftBrace">
            <a:avLst>
              <a:gd name="adj1" fmla="val 145263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81" name="AutoShape 13"/>
          <p:cNvSpPr>
            <a:spLocks noChangeArrowheads="1"/>
          </p:cNvSpPr>
          <p:nvPr/>
        </p:nvSpPr>
        <p:spPr bwMode="auto">
          <a:xfrm>
            <a:off x="6329363" y="2420938"/>
            <a:ext cx="431800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82" name="Text Box 14"/>
          <p:cNvSpPr txBox="1">
            <a:spLocks noChangeArrowheads="1"/>
          </p:cNvSpPr>
          <p:nvPr/>
        </p:nvSpPr>
        <p:spPr bwMode="auto">
          <a:xfrm>
            <a:off x="5875338" y="2974975"/>
            <a:ext cx="1346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058CE7</a:t>
            </a:r>
          </a:p>
        </p:txBody>
      </p:sp>
      <p:sp>
        <p:nvSpPr>
          <p:cNvPr id="800783" name="Text Box 15"/>
          <p:cNvSpPr txBox="1">
            <a:spLocks noChangeArrowheads="1"/>
          </p:cNvSpPr>
          <p:nvPr/>
        </p:nvSpPr>
        <p:spPr bwMode="auto">
          <a:xfrm>
            <a:off x="5940425" y="9810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800784" name="Line 16"/>
          <p:cNvSpPr>
            <a:spLocks noChangeShapeType="1"/>
          </p:cNvSpPr>
          <p:nvPr/>
        </p:nvSpPr>
        <p:spPr bwMode="auto">
          <a:xfrm flipV="1">
            <a:off x="611188" y="1916113"/>
            <a:ext cx="2736850" cy="1008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0785" name="Oval 17"/>
          <p:cNvSpPr>
            <a:spLocks noChangeArrowheads="1"/>
          </p:cNvSpPr>
          <p:nvPr/>
        </p:nvSpPr>
        <p:spPr bwMode="auto">
          <a:xfrm>
            <a:off x="-22225" y="2952750"/>
            <a:ext cx="777875" cy="274638"/>
          </a:xfrm>
          <a:prstGeom prst="ellipse">
            <a:avLst/>
          </a:prstGeom>
          <a:solidFill>
            <a:srgbClr val="3399FF">
              <a:alpha val="1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86" name="AutoShape 18"/>
          <p:cNvSpPr>
            <a:spLocks noChangeArrowheads="1"/>
          </p:cNvSpPr>
          <p:nvPr/>
        </p:nvSpPr>
        <p:spPr bwMode="auto">
          <a:xfrm rot="-4498139">
            <a:off x="4728369" y="1961357"/>
            <a:ext cx="215900" cy="2030412"/>
          </a:xfrm>
          <a:prstGeom prst="upArrow">
            <a:avLst>
              <a:gd name="adj1" fmla="val 54620"/>
              <a:gd name="adj2" fmla="val 149948"/>
            </a:avLst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13" name="Rectangle 4"/>
          <p:cNvSpPr>
            <a:spLocks noGrp="1" noChangeArrowheads="1"/>
          </p:cNvSpPr>
          <p:nvPr>
            <p:ph type="title"/>
          </p:nvPr>
        </p:nvSpPr>
        <p:spPr>
          <a:xfrm>
            <a:off x="4140200" y="44450"/>
            <a:ext cx="4968875" cy="863600"/>
          </a:xfrm>
        </p:spPr>
        <p:txBody>
          <a:bodyPr/>
          <a:lstStyle/>
          <a:p>
            <a:r>
              <a:rPr lang="en-US" altLang="en-US"/>
              <a:t>(II) Associative Mapping </a:t>
            </a:r>
            <a:br>
              <a:rPr lang="en-US" altLang="en-US"/>
            </a:br>
            <a:r>
              <a:rPr lang="en-US" altLang="en-US"/>
              <a:t>Big Example –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5" grpId="0" animBg="1"/>
      <p:bldP spid="800776" grpId="0" animBg="1"/>
      <p:bldP spid="800777" grpId="0" animBg="1"/>
      <p:bldP spid="800778" grpId="0"/>
      <p:bldP spid="800779" grpId="0" animBg="1"/>
      <p:bldP spid="800780" grpId="0" animBg="1"/>
      <p:bldP spid="800781" grpId="0" animBg="1"/>
      <p:bldP spid="800782" grpId="0" animBg="1"/>
      <p:bldP spid="800783" grpId="0"/>
      <p:bldP spid="800785" grpId="0" animBg="1"/>
      <p:bldP spid="8007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(III) Set-Associative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Cache is divided into a number of </a:t>
            </a:r>
            <a:r>
              <a:rPr lang="en-US" altLang="en-US" b="1"/>
              <a:t>sets</a:t>
            </a:r>
            <a:r>
              <a:rPr lang="en-US" altLang="en-US"/>
              <a:t> (v) of equal size.</a:t>
            </a:r>
          </a:p>
          <a:p>
            <a:r>
              <a:rPr lang="en-US" altLang="en-US"/>
              <a:t>Each set contains a number of lines (k).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/>
              <a:t>k-way</a:t>
            </a:r>
            <a:r>
              <a:rPr lang="en-US" altLang="en-US"/>
              <a:t> set-associative mapping!</a:t>
            </a:r>
          </a:p>
          <a:p>
            <a:r>
              <a:rPr lang="en-US" altLang="en-US"/>
              <a:t>A block b could map to </a:t>
            </a:r>
            <a:r>
              <a:rPr lang="en-US" altLang="en-US" b="1"/>
              <a:t>any line</a:t>
            </a:r>
            <a:r>
              <a:rPr lang="en-US" altLang="en-US"/>
              <a:t> in a set i if and only if i = b modulo 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427538" y="908050"/>
            <a:ext cx="424815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891" name="Rectangle 3"/>
          <p:cNvSpPr>
            <a:spLocks noChangeArrowheads="1"/>
          </p:cNvSpPr>
          <p:nvPr/>
        </p:nvSpPr>
        <p:spPr bwMode="auto">
          <a:xfrm>
            <a:off x="6732588" y="0"/>
            <a:ext cx="1439862" cy="6858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1187450" y="1411288"/>
            <a:ext cx="2735263" cy="5084762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6732588" y="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0</a:t>
            </a: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6732588" y="41751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6732588" y="835025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732588" y="1728788"/>
            <a:ext cx="1439862" cy="4016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v-1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050088" y="1374775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898" name="Text Box 10"/>
          <p:cNvSpPr txBox="1">
            <a:spLocks noChangeArrowheads="1"/>
          </p:cNvSpPr>
          <p:nvPr/>
        </p:nvSpPr>
        <p:spPr bwMode="auto">
          <a:xfrm>
            <a:off x="6732588" y="2146300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</a:t>
            </a:r>
          </a:p>
        </p:txBody>
      </p:sp>
      <p:sp>
        <p:nvSpPr>
          <p:cNvPr id="805899" name="Text Box 11"/>
          <p:cNvSpPr txBox="1">
            <a:spLocks noChangeArrowheads="1"/>
          </p:cNvSpPr>
          <p:nvPr/>
        </p:nvSpPr>
        <p:spPr bwMode="auto">
          <a:xfrm>
            <a:off x="6732588" y="2565400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v+1</a:t>
            </a:r>
          </a:p>
        </p:txBody>
      </p:sp>
      <p:sp>
        <p:nvSpPr>
          <p:cNvPr id="805900" name="Text Box 12"/>
          <p:cNvSpPr txBox="1">
            <a:spLocks noChangeArrowheads="1"/>
          </p:cNvSpPr>
          <p:nvPr/>
        </p:nvSpPr>
        <p:spPr bwMode="auto">
          <a:xfrm>
            <a:off x="6732588" y="3802063"/>
            <a:ext cx="1439862" cy="4016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2v-1</a:t>
            </a:r>
          </a:p>
        </p:txBody>
      </p:sp>
      <p:sp>
        <p:nvSpPr>
          <p:cNvPr id="805901" name="Text Box 13"/>
          <p:cNvSpPr txBox="1">
            <a:spLocks noChangeArrowheads="1"/>
          </p:cNvSpPr>
          <p:nvPr/>
        </p:nvSpPr>
        <p:spPr bwMode="auto">
          <a:xfrm>
            <a:off x="7064375" y="3494088"/>
            <a:ext cx="79216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902" name="Text Box 14"/>
          <p:cNvSpPr txBox="1">
            <a:spLocks noChangeArrowheads="1"/>
          </p:cNvSpPr>
          <p:nvPr/>
        </p:nvSpPr>
        <p:spPr bwMode="auto">
          <a:xfrm>
            <a:off x="6732588" y="4810125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M-v</a:t>
            </a:r>
          </a:p>
        </p:txBody>
      </p:sp>
      <p:sp>
        <p:nvSpPr>
          <p:cNvPr id="805903" name="Text Box 15"/>
          <p:cNvSpPr txBox="1">
            <a:spLocks noChangeArrowheads="1"/>
          </p:cNvSpPr>
          <p:nvPr/>
        </p:nvSpPr>
        <p:spPr bwMode="auto">
          <a:xfrm>
            <a:off x="6732588" y="6451600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M-1</a:t>
            </a:r>
          </a:p>
        </p:txBody>
      </p:sp>
      <p:sp>
        <p:nvSpPr>
          <p:cNvPr id="805904" name="Text Box 16"/>
          <p:cNvSpPr txBox="1">
            <a:spLocks noChangeArrowheads="1"/>
          </p:cNvSpPr>
          <p:nvPr/>
        </p:nvSpPr>
        <p:spPr bwMode="auto">
          <a:xfrm>
            <a:off x="7050088" y="6127750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905" name="Text Box 17"/>
          <p:cNvSpPr txBox="1">
            <a:spLocks noChangeArrowheads="1"/>
          </p:cNvSpPr>
          <p:nvPr/>
        </p:nvSpPr>
        <p:spPr bwMode="auto">
          <a:xfrm>
            <a:off x="6732588" y="5226050"/>
            <a:ext cx="1439862" cy="3714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M-v+1</a:t>
            </a:r>
          </a:p>
        </p:txBody>
      </p:sp>
      <p:sp>
        <p:nvSpPr>
          <p:cNvPr id="805906" name="Text Box 18"/>
          <p:cNvSpPr txBox="1">
            <a:spLocks noChangeArrowheads="1"/>
          </p:cNvSpPr>
          <p:nvPr/>
        </p:nvSpPr>
        <p:spPr bwMode="auto">
          <a:xfrm>
            <a:off x="6732588" y="5616575"/>
            <a:ext cx="1439862" cy="3714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M-v+2</a:t>
            </a:r>
          </a:p>
        </p:txBody>
      </p:sp>
      <p:sp>
        <p:nvSpPr>
          <p:cNvPr id="805907" name="Text Box 19"/>
          <p:cNvSpPr txBox="1">
            <a:spLocks noChangeArrowheads="1"/>
          </p:cNvSpPr>
          <p:nvPr/>
        </p:nvSpPr>
        <p:spPr bwMode="auto">
          <a:xfrm>
            <a:off x="7064375" y="4314825"/>
            <a:ext cx="7921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908" name="Text Box 20"/>
          <p:cNvSpPr txBox="1">
            <a:spLocks noChangeArrowheads="1"/>
          </p:cNvSpPr>
          <p:nvPr/>
        </p:nvSpPr>
        <p:spPr bwMode="auto">
          <a:xfrm>
            <a:off x="4500563" y="19050"/>
            <a:ext cx="2159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Main Memory</a:t>
            </a:r>
          </a:p>
        </p:txBody>
      </p:sp>
      <p:sp>
        <p:nvSpPr>
          <p:cNvPr id="805909" name="Text Box 21"/>
          <p:cNvSpPr txBox="1">
            <a:spLocks noChangeArrowheads="1"/>
          </p:cNvSpPr>
          <p:nvPr/>
        </p:nvSpPr>
        <p:spPr bwMode="auto">
          <a:xfrm>
            <a:off x="1403350" y="981075"/>
            <a:ext cx="23034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Cache Memory</a:t>
            </a:r>
          </a:p>
        </p:txBody>
      </p:sp>
      <p:sp>
        <p:nvSpPr>
          <p:cNvPr id="805910" name="Text Box 22"/>
          <p:cNvSpPr txBox="1">
            <a:spLocks noChangeArrowheads="1"/>
          </p:cNvSpPr>
          <p:nvPr/>
        </p:nvSpPr>
        <p:spPr bwMode="auto">
          <a:xfrm>
            <a:off x="6732588" y="2982913"/>
            <a:ext cx="1439862" cy="4016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v+2</a:t>
            </a:r>
          </a:p>
        </p:txBody>
      </p: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6804025" y="0"/>
            <a:ext cx="1439863" cy="2132013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6875463" y="2133600"/>
            <a:ext cx="1441450" cy="2087563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6948488" y="4797425"/>
            <a:ext cx="1439862" cy="2060575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15" name="Line 27"/>
          <p:cNvSpPr>
            <a:spLocks noChangeShapeType="1"/>
          </p:cNvSpPr>
          <p:nvPr/>
        </p:nvSpPr>
        <p:spPr bwMode="auto">
          <a:xfrm>
            <a:off x="1187450" y="2276475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6" name="Line 28"/>
          <p:cNvSpPr>
            <a:spLocks noChangeShapeType="1"/>
          </p:cNvSpPr>
          <p:nvPr/>
        </p:nvSpPr>
        <p:spPr bwMode="auto">
          <a:xfrm>
            <a:off x="1187450" y="3140075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7" name="Line 29"/>
          <p:cNvSpPr>
            <a:spLocks noChangeShapeType="1"/>
          </p:cNvSpPr>
          <p:nvPr/>
        </p:nvSpPr>
        <p:spPr bwMode="auto">
          <a:xfrm>
            <a:off x="1187450" y="4019550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8" name="Line 30"/>
          <p:cNvSpPr>
            <a:spLocks noChangeShapeType="1"/>
          </p:cNvSpPr>
          <p:nvPr/>
        </p:nvSpPr>
        <p:spPr bwMode="auto">
          <a:xfrm>
            <a:off x="1187450" y="5588000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9" name="AutoShape 31"/>
          <p:cNvSpPr>
            <a:spLocks/>
          </p:cNvSpPr>
          <p:nvPr/>
        </p:nvSpPr>
        <p:spPr bwMode="auto">
          <a:xfrm>
            <a:off x="900113" y="5602288"/>
            <a:ext cx="215900" cy="865187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0" name="AutoShape 32"/>
          <p:cNvSpPr>
            <a:spLocks/>
          </p:cNvSpPr>
          <p:nvPr/>
        </p:nvSpPr>
        <p:spPr bwMode="auto">
          <a:xfrm>
            <a:off x="900113" y="3138488"/>
            <a:ext cx="215900" cy="865187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1" name="AutoShape 33"/>
          <p:cNvSpPr>
            <a:spLocks/>
          </p:cNvSpPr>
          <p:nvPr/>
        </p:nvSpPr>
        <p:spPr bwMode="auto">
          <a:xfrm>
            <a:off x="900113" y="1411288"/>
            <a:ext cx="215900" cy="865187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2" name="AutoShape 34"/>
          <p:cNvSpPr>
            <a:spLocks/>
          </p:cNvSpPr>
          <p:nvPr/>
        </p:nvSpPr>
        <p:spPr bwMode="auto">
          <a:xfrm>
            <a:off x="900113" y="2276475"/>
            <a:ext cx="215900" cy="865188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3" name="Text Box 35"/>
          <p:cNvSpPr txBox="1">
            <a:spLocks noChangeArrowheads="1"/>
          </p:cNvSpPr>
          <p:nvPr/>
        </p:nvSpPr>
        <p:spPr bwMode="auto">
          <a:xfrm>
            <a:off x="58738" y="1671638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0</a:t>
            </a:r>
          </a:p>
        </p:txBody>
      </p:sp>
      <p:sp>
        <p:nvSpPr>
          <p:cNvPr id="805924" name="Text Box 36"/>
          <p:cNvSpPr txBox="1">
            <a:spLocks noChangeArrowheads="1"/>
          </p:cNvSpPr>
          <p:nvPr/>
        </p:nvSpPr>
        <p:spPr bwMode="auto">
          <a:xfrm>
            <a:off x="58738" y="2557463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1</a:t>
            </a:r>
          </a:p>
        </p:txBody>
      </p:sp>
      <p:sp>
        <p:nvSpPr>
          <p:cNvPr id="805925" name="Text Box 37"/>
          <p:cNvSpPr txBox="1">
            <a:spLocks noChangeArrowheads="1"/>
          </p:cNvSpPr>
          <p:nvPr/>
        </p:nvSpPr>
        <p:spPr bwMode="auto">
          <a:xfrm>
            <a:off x="58738" y="3421063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2</a:t>
            </a:r>
          </a:p>
        </p:txBody>
      </p:sp>
      <p:sp>
        <p:nvSpPr>
          <p:cNvPr id="805926" name="Text Box 38"/>
          <p:cNvSpPr txBox="1">
            <a:spLocks noChangeArrowheads="1"/>
          </p:cNvSpPr>
          <p:nvPr/>
        </p:nvSpPr>
        <p:spPr bwMode="auto">
          <a:xfrm>
            <a:off x="-85725" y="5868988"/>
            <a:ext cx="105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v-1</a:t>
            </a:r>
          </a:p>
        </p:txBody>
      </p:sp>
      <p:sp>
        <p:nvSpPr>
          <p:cNvPr id="805927" name="Line 39"/>
          <p:cNvSpPr>
            <a:spLocks noChangeShapeType="1"/>
          </p:cNvSpPr>
          <p:nvPr/>
        </p:nvSpPr>
        <p:spPr bwMode="auto">
          <a:xfrm>
            <a:off x="1187450" y="16287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28" name="Line 40"/>
          <p:cNvSpPr>
            <a:spLocks noChangeShapeType="1"/>
          </p:cNvSpPr>
          <p:nvPr/>
        </p:nvSpPr>
        <p:spPr bwMode="auto">
          <a:xfrm>
            <a:off x="1187450" y="18446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29" name="Line 41"/>
          <p:cNvSpPr>
            <a:spLocks noChangeShapeType="1"/>
          </p:cNvSpPr>
          <p:nvPr/>
        </p:nvSpPr>
        <p:spPr bwMode="auto">
          <a:xfrm>
            <a:off x="1187450" y="20605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0" name="Line 42"/>
          <p:cNvSpPr>
            <a:spLocks noChangeShapeType="1"/>
          </p:cNvSpPr>
          <p:nvPr/>
        </p:nvSpPr>
        <p:spPr bwMode="auto">
          <a:xfrm>
            <a:off x="1187450" y="24923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1" name="Line 43"/>
          <p:cNvSpPr>
            <a:spLocks noChangeShapeType="1"/>
          </p:cNvSpPr>
          <p:nvPr/>
        </p:nvSpPr>
        <p:spPr bwMode="auto">
          <a:xfrm>
            <a:off x="1187450" y="27082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2" name="Line 44"/>
          <p:cNvSpPr>
            <a:spLocks noChangeShapeType="1"/>
          </p:cNvSpPr>
          <p:nvPr/>
        </p:nvSpPr>
        <p:spPr bwMode="auto">
          <a:xfrm>
            <a:off x="1187450" y="29241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3" name="Line 45"/>
          <p:cNvSpPr>
            <a:spLocks noChangeShapeType="1"/>
          </p:cNvSpPr>
          <p:nvPr/>
        </p:nvSpPr>
        <p:spPr bwMode="auto">
          <a:xfrm>
            <a:off x="1187450" y="33575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4" name="Line 46"/>
          <p:cNvSpPr>
            <a:spLocks noChangeShapeType="1"/>
          </p:cNvSpPr>
          <p:nvPr/>
        </p:nvSpPr>
        <p:spPr bwMode="auto">
          <a:xfrm>
            <a:off x="1187450" y="35734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5" name="Line 47"/>
          <p:cNvSpPr>
            <a:spLocks noChangeShapeType="1"/>
          </p:cNvSpPr>
          <p:nvPr/>
        </p:nvSpPr>
        <p:spPr bwMode="auto">
          <a:xfrm>
            <a:off x="1187450" y="37893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6" name="Line 48"/>
          <p:cNvSpPr>
            <a:spLocks noChangeShapeType="1"/>
          </p:cNvSpPr>
          <p:nvPr/>
        </p:nvSpPr>
        <p:spPr bwMode="auto">
          <a:xfrm>
            <a:off x="1187450" y="580548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7" name="Line 49"/>
          <p:cNvSpPr>
            <a:spLocks noChangeShapeType="1"/>
          </p:cNvSpPr>
          <p:nvPr/>
        </p:nvSpPr>
        <p:spPr bwMode="auto">
          <a:xfrm>
            <a:off x="1187450" y="602138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8" name="Line 50"/>
          <p:cNvSpPr>
            <a:spLocks noChangeShapeType="1"/>
          </p:cNvSpPr>
          <p:nvPr/>
        </p:nvSpPr>
        <p:spPr bwMode="auto">
          <a:xfrm>
            <a:off x="1187450" y="623728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9" name="Text Box 51"/>
          <p:cNvSpPr txBox="1">
            <a:spLocks noChangeArrowheads="1"/>
          </p:cNvSpPr>
          <p:nvPr/>
        </p:nvSpPr>
        <p:spPr bwMode="auto">
          <a:xfrm>
            <a:off x="1549400" y="4498975"/>
            <a:ext cx="1943100" cy="65722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5000"/>
              </a:lnSpc>
              <a:spcBef>
                <a:spcPct val="50000"/>
              </a:spcBef>
            </a:pPr>
            <a:r>
              <a:rPr lang="en-US" altLang="en-US" b="1"/>
              <a:t>………….......</a:t>
            </a:r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endParaRPr lang="en-US" altLang="en-US" sz="800" b="1"/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r>
              <a:rPr lang="en-US" altLang="en-US" b="1"/>
              <a:t>………….......</a:t>
            </a:r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endParaRPr lang="en-US" altLang="en-US" sz="900" b="1"/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r>
              <a:rPr lang="en-US" altLang="en-US" b="1"/>
              <a:t>………….......</a:t>
            </a:r>
          </a:p>
        </p:txBody>
      </p:sp>
      <p:sp>
        <p:nvSpPr>
          <p:cNvPr id="805940" name="Line 52"/>
          <p:cNvSpPr>
            <a:spLocks noChangeShapeType="1"/>
          </p:cNvSpPr>
          <p:nvPr/>
        </p:nvSpPr>
        <p:spPr bwMode="auto">
          <a:xfrm flipH="1">
            <a:off x="2411413" y="188913"/>
            <a:ext cx="4465637" cy="16557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1" name="Line 53"/>
          <p:cNvSpPr>
            <a:spLocks noChangeShapeType="1"/>
          </p:cNvSpPr>
          <p:nvPr/>
        </p:nvSpPr>
        <p:spPr bwMode="auto">
          <a:xfrm flipH="1">
            <a:off x="2411413" y="1052513"/>
            <a:ext cx="4465637" cy="25209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2" name="Line 54"/>
          <p:cNvSpPr>
            <a:spLocks noChangeShapeType="1"/>
          </p:cNvSpPr>
          <p:nvPr/>
        </p:nvSpPr>
        <p:spPr bwMode="auto">
          <a:xfrm flipH="1">
            <a:off x="2484438" y="620713"/>
            <a:ext cx="4392612" cy="20875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3" name="Line 55"/>
          <p:cNvSpPr>
            <a:spLocks noChangeShapeType="1"/>
          </p:cNvSpPr>
          <p:nvPr/>
        </p:nvSpPr>
        <p:spPr bwMode="auto">
          <a:xfrm flipH="1" flipV="1">
            <a:off x="2484438" y="1844675"/>
            <a:ext cx="4378325" cy="5048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4" name="Line 56"/>
          <p:cNvSpPr>
            <a:spLocks noChangeShapeType="1"/>
          </p:cNvSpPr>
          <p:nvPr/>
        </p:nvSpPr>
        <p:spPr bwMode="auto">
          <a:xfrm flipH="1">
            <a:off x="2411413" y="3213100"/>
            <a:ext cx="4451350" cy="360363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5" name="Line 57"/>
          <p:cNvSpPr>
            <a:spLocks noChangeShapeType="1"/>
          </p:cNvSpPr>
          <p:nvPr/>
        </p:nvSpPr>
        <p:spPr bwMode="auto">
          <a:xfrm flipH="1">
            <a:off x="2484438" y="4005263"/>
            <a:ext cx="4392612" cy="194468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6" name="Line 58"/>
          <p:cNvSpPr>
            <a:spLocks noChangeShapeType="1"/>
          </p:cNvSpPr>
          <p:nvPr/>
        </p:nvSpPr>
        <p:spPr bwMode="auto">
          <a:xfrm flipH="1" flipV="1">
            <a:off x="2555875" y="2708275"/>
            <a:ext cx="4306888" cy="730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7" name="Line 59"/>
          <p:cNvSpPr>
            <a:spLocks noChangeShapeType="1"/>
          </p:cNvSpPr>
          <p:nvPr/>
        </p:nvSpPr>
        <p:spPr bwMode="auto">
          <a:xfrm flipH="1" flipV="1">
            <a:off x="2411413" y="1844675"/>
            <a:ext cx="4379912" cy="31686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8" name="Line 60"/>
          <p:cNvSpPr>
            <a:spLocks noChangeShapeType="1"/>
          </p:cNvSpPr>
          <p:nvPr/>
        </p:nvSpPr>
        <p:spPr bwMode="auto">
          <a:xfrm flipH="1" flipV="1">
            <a:off x="2411413" y="3573463"/>
            <a:ext cx="4392612" cy="22320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9" name="Line 61"/>
          <p:cNvSpPr>
            <a:spLocks noChangeShapeType="1"/>
          </p:cNvSpPr>
          <p:nvPr/>
        </p:nvSpPr>
        <p:spPr bwMode="auto">
          <a:xfrm flipH="1" flipV="1">
            <a:off x="2484438" y="6021388"/>
            <a:ext cx="4319587" cy="6477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50" name="Line 62"/>
          <p:cNvSpPr>
            <a:spLocks noChangeShapeType="1"/>
          </p:cNvSpPr>
          <p:nvPr/>
        </p:nvSpPr>
        <p:spPr bwMode="auto">
          <a:xfrm flipH="1" flipV="1">
            <a:off x="2484438" y="2708275"/>
            <a:ext cx="4306887" cy="27368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51" name="Line 63"/>
          <p:cNvSpPr>
            <a:spLocks noChangeShapeType="1"/>
          </p:cNvSpPr>
          <p:nvPr/>
        </p:nvSpPr>
        <p:spPr bwMode="auto">
          <a:xfrm flipH="1">
            <a:off x="2484438" y="1989138"/>
            <a:ext cx="4319587" cy="40322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52" name="Text Box 64"/>
          <p:cNvSpPr txBox="1">
            <a:spLocks noChangeArrowheads="1"/>
          </p:cNvSpPr>
          <p:nvPr/>
        </p:nvSpPr>
        <p:spPr bwMode="auto">
          <a:xfrm rot="-1639434">
            <a:off x="611188" y="2924175"/>
            <a:ext cx="74168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4-way set associative mapping</a:t>
            </a:r>
          </a:p>
        </p:txBody>
      </p:sp>
      <p:sp>
        <p:nvSpPr>
          <p:cNvPr id="31808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(III) Set-Associative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 animBg="1"/>
      <p:bldP spid="805892" grpId="0" animBg="1"/>
      <p:bldP spid="805893" grpId="0" animBg="1"/>
      <p:bldP spid="805894" grpId="0" animBg="1"/>
      <p:bldP spid="805895" grpId="0" animBg="1"/>
      <p:bldP spid="805896" grpId="0" animBg="1"/>
      <p:bldP spid="805897" grpId="0"/>
      <p:bldP spid="805898" grpId="0" animBg="1"/>
      <p:bldP spid="805899" grpId="0" animBg="1"/>
      <p:bldP spid="805900" grpId="0" animBg="1"/>
      <p:bldP spid="805901" grpId="0"/>
      <p:bldP spid="805902" grpId="0" animBg="1"/>
      <p:bldP spid="805903" grpId="0" animBg="1"/>
      <p:bldP spid="805904" grpId="0"/>
      <p:bldP spid="805905" grpId="0" animBg="1"/>
      <p:bldP spid="805906" grpId="0" animBg="1"/>
      <p:bldP spid="805907" grpId="0"/>
      <p:bldP spid="805908" grpId="0"/>
      <p:bldP spid="805909" grpId="0"/>
      <p:bldP spid="805910" grpId="0" animBg="1"/>
      <p:bldP spid="805911" grpId="0" animBg="1"/>
      <p:bldP spid="805912" grpId="0" animBg="1"/>
      <p:bldP spid="805913" grpId="0" animBg="1"/>
      <p:bldP spid="805919" grpId="0" animBg="1"/>
      <p:bldP spid="805920" grpId="0" animBg="1"/>
      <p:bldP spid="805921" grpId="0" animBg="1"/>
      <p:bldP spid="805922" grpId="0" animBg="1"/>
      <p:bldP spid="805923" grpId="0"/>
      <p:bldP spid="805924" grpId="0"/>
      <p:bldP spid="805925" grpId="0"/>
      <p:bldP spid="805926" grpId="0"/>
      <p:bldP spid="805939" grpId="0" animBg="1"/>
      <p:bldP spid="8059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Tiny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32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32 = 5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32 / 4 = 8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16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16 / 4 = 4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2-line </a:t>
            </a:r>
            <a:r>
              <a:rPr lang="en-US" altLang="en-US" b="1">
                <a:solidFill>
                  <a:srgbClr val="FF0000"/>
                </a:solidFill>
              </a:rPr>
              <a:t>sets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 k=2  2-way set-associative</a:t>
            </a:r>
            <a:endParaRPr lang="en-US" altLang="en-US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FF0000"/>
                </a:solidFill>
              </a:rPr>
              <a:t># of sets (v) = 4 / 2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7772400" cy="1254125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4. Cache Memory 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1"/>
          <p:cNvSpPr>
            <a:spLocks noChangeArrowheads="1"/>
          </p:cNvSpPr>
          <p:nvPr/>
        </p:nvSpPr>
        <p:spPr bwMode="auto">
          <a:xfrm>
            <a:off x="5795963" y="836613"/>
            <a:ext cx="309721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6181725" cy="838200"/>
          </a:xfrm>
        </p:spPr>
        <p:txBody>
          <a:bodyPr/>
          <a:lstStyle/>
          <a:p>
            <a:r>
              <a:rPr lang="en-US" altLang="en-US"/>
              <a:t>(III) Set-Associative Mapping</a:t>
            </a:r>
            <a:br>
              <a:rPr lang="en-US" altLang="en-US"/>
            </a:br>
            <a:r>
              <a:rPr lang="en-US" altLang="en-US"/>
              <a:t>Tiny Example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769100" y="473075"/>
          <a:ext cx="2124075" cy="63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9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69100" y="47625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769100" y="2060575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69100" y="364490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B4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69100" y="5229225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B6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769100" y="126841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69100" y="2852738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B3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769100" y="443706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B5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769100" y="6021388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B7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224838" y="47625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224838" y="126841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8224838" y="2060575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8224838" y="2852738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8224838" y="364490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24838" y="443706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224838" y="5229225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24838" y="6021388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23850" y="2058988"/>
          <a:ext cx="1584325" cy="3170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11188" y="2058988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L0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1188" y="3643313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L2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188" y="2851150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11188" y="4435475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L3</a:t>
            </a:r>
          </a:p>
        </p:txBody>
      </p:sp>
      <p:cxnSp>
        <p:nvCxnSpPr>
          <p:cNvPr id="85" name="Straight Arrow Connector 84"/>
          <p:cNvCxnSpPr>
            <a:cxnSpLocks noChangeShapeType="1"/>
            <a:stCxn id="63" idx="1"/>
          </p:cNvCxnSpPr>
          <p:nvPr/>
        </p:nvCxnSpPr>
        <p:spPr bwMode="auto">
          <a:xfrm flipH="1">
            <a:off x="1908175" y="873125"/>
            <a:ext cx="4860925" cy="19796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67" idx="1"/>
          </p:cNvCxnSpPr>
          <p:nvPr/>
        </p:nvCxnSpPr>
        <p:spPr bwMode="auto">
          <a:xfrm flipH="1">
            <a:off x="1908175" y="1665288"/>
            <a:ext cx="4860925" cy="2771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>
            <a:cxnSpLocks noChangeShapeType="1"/>
            <a:stCxn id="64" idx="1"/>
          </p:cNvCxnSpPr>
          <p:nvPr/>
        </p:nvCxnSpPr>
        <p:spPr bwMode="auto">
          <a:xfrm flipH="1">
            <a:off x="1908175" y="2457450"/>
            <a:ext cx="4860925" cy="3952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  <a:stCxn id="68" idx="1"/>
          </p:cNvCxnSpPr>
          <p:nvPr/>
        </p:nvCxnSpPr>
        <p:spPr bwMode="auto">
          <a:xfrm flipH="1">
            <a:off x="1908175" y="3249613"/>
            <a:ext cx="4860925" cy="11874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  <a:stCxn id="65" idx="1"/>
          </p:cNvCxnSpPr>
          <p:nvPr/>
        </p:nvCxnSpPr>
        <p:spPr bwMode="auto">
          <a:xfrm flipH="1" flipV="1">
            <a:off x="1908175" y="2852738"/>
            <a:ext cx="4860925" cy="11890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1"/>
          <p:cNvCxnSpPr>
            <a:cxnSpLocks noChangeShapeType="1"/>
            <a:stCxn id="69" idx="1"/>
            <a:endCxn id="55" idx="3"/>
          </p:cNvCxnSpPr>
          <p:nvPr/>
        </p:nvCxnSpPr>
        <p:spPr bwMode="auto">
          <a:xfrm flipH="1" flipV="1">
            <a:off x="1908175" y="4437063"/>
            <a:ext cx="4860925" cy="396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104"/>
          <p:cNvCxnSpPr>
            <a:cxnSpLocks noChangeShapeType="1"/>
            <a:stCxn id="66" idx="1"/>
          </p:cNvCxnSpPr>
          <p:nvPr/>
        </p:nvCxnSpPr>
        <p:spPr bwMode="auto">
          <a:xfrm flipH="1" flipV="1">
            <a:off x="1908175" y="2852738"/>
            <a:ext cx="4860925" cy="2771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07"/>
          <p:cNvCxnSpPr>
            <a:cxnSpLocks noChangeShapeType="1"/>
            <a:stCxn id="70" idx="1"/>
          </p:cNvCxnSpPr>
          <p:nvPr/>
        </p:nvCxnSpPr>
        <p:spPr bwMode="auto">
          <a:xfrm flipH="1" flipV="1">
            <a:off x="1908175" y="4437063"/>
            <a:ext cx="4860925" cy="19796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08738" y="-26988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Main Memory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179388" y="159861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Cache Memory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-1795355">
            <a:off x="4270375" y="1819275"/>
            <a:ext cx="316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001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 00, set=1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 rot="276651">
            <a:off x="4206875" y="4403725"/>
            <a:ext cx="3165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101</a:t>
            </a:r>
            <a:r>
              <a:rPr lang="en-US" altLang="en-US" sz="1600" b="1">
                <a:sym typeface="Wingdings" panose="05000000000000000000" pitchFamily="2" charset="2"/>
              </a:rPr>
              <a:t> tag= 10, set= 1</a:t>
            </a:r>
            <a:endParaRPr lang="en-US" altLang="en-US" sz="1600" b="1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8172450" y="4824413"/>
            <a:ext cx="647700" cy="2159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539750" y="5580063"/>
          <a:ext cx="3744912" cy="12334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3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Block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Word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Tag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Set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Right Brace 123"/>
          <p:cNvSpPr>
            <a:spLocks/>
          </p:cNvSpPr>
          <p:nvPr/>
        </p:nvSpPr>
        <p:spPr bwMode="auto">
          <a:xfrm rot="-5400000">
            <a:off x="3419476" y="5251450"/>
            <a:ext cx="215900" cy="1368425"/>
          </a:xfrm>
          <a:prstGeom prst="rightBrace">
            <a:avLst>
              <a:gd name="adj1" fmla="val 833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5" name="Right Brace 124"/>
          <p:cNvSpPr>
            <a:spLocks/>
          </p:cNvSpPr>
          <p:nvPr/>
        </p:nvSpPr>
        <p:spPr bwMode="auto">
          <a:xfrm rot="-5400000">
            <a:off x="1558925" y="4879976"/>
            <a:ext cx="193675" cy="2089150"/>
          </a:xfrm>
          <a:prstGeom prst="rightBrace">
            <a:avLst>
              <a:gd name="adj1" fmla="val 834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27" name="Straight Arrow Connector 126"/>
          <p:cNvCxnSpPr>
            <a:cxnSpLocks noChangeShapeType="1"/>
            <a:stCxn id="122" idx="2"/>
          </p:cNvCxnSpPr>
          <p:nvPr/>
        </p:nvCxnSpPr>
        <p:spPr bwMode="auto">
          <a:xfrm flipH="1">
            <a:off x="4427538" y="4932363"/>
            <a:ext cx="3744912" cy="137636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1188" y="2060575"/>
            <a:ext cx="1296987" cy="15843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         S0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11188" y="3644900"/>
            <a:ext cx="1296987" cy="1584325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          S1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 rot="1317194">
            <a:off x="4267200" y="5664200"/>
            <a:ext cx="316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111</a:t>
            </a:r>
            <a:r>
              <a:rPr lang="en-US" altLang="en-US" sz="1600" b="1">
                <a:sym typeface="Wingdings" panose="05000000000000000000" pitchFamily="2" charset="2"/>
              </a:rPr>
              <a:t> tag=11, set=1</a:t>
            </a:r>
            <a:endParaRPr lang="en-US" altLang="en-US" sz="16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 rot="-805139">
            <a:off x="4164013" y="3171825"/>
            <a:ext cx="3163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dirty="0"/>
              <a:t>011</a:t>
            </a:r>
            <a:r>
              <a:rPr lang="en-US" altLang="en-US" sz="1600" b="1" dirty="0">
                <a:sym typeface="Wingdings" panose="05000000000000000000" pitchFamily="2" charset="2"/>
              </a:rPr>
              <a:t> </a:t>
            </a:r>
            <a:r>
              <a:rPr lang="en-US" altLang="en-US" sz="1600" b="1" dirty="0"/>
              <a:t>tag= 01, set=1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112" grpId="0"/>
      <p:bldP spid="114" grpId="0"/>
      <p:bldP spid="117" grpId="0"/>
      <p:bldP spid="119" grpId="0"/>
      <p:bldP spid="122" grpId="0" animBg="1"/>
      <p:bldP spid="124" grpId="0" animBg="1"/>
      <p:bldP spid="125" grpId="0" animBg="1"/>
      <p:bldP spid="53" grpId="0" animBg="1"/>
      <p:bldP spid="55" grpId="0" animBg="1"/>
      <p:bldP spid="60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</a:t>
            </a:r>
            <a:r>
              <a:rPr lang="en-US" altLang="en-US"/>
              <a:t>Set-Associative</a:t>
            </a:r>
            <a:r>
              <a:rPr lang="en-GB" altLang="en-US"/>
              <a:t> Mapping</a:t>
            </a:r>
            <a:br>
              <a:rPr lang="en-GB" altLang="en-US"/>
            </a:br>
            <a:r>
              <a:rPr lang="en-GB" altLang="en-US"/>
              <a:t>Address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address is split (based on </a:t>
            </a:r>
            <a:r>
              <a:rPr lang="en-US" dirty="0">
                <a:solidFill>
                  <a:srgbClr val="3333FF"/>
                </a:solidFill>
              </a:rPr>
              <a:t>block size</a:t>
            </a:r>
            <a:r>
              <a:rPr lang="en-US" dirty="0"/>
              <a:t>) into: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Least significant </a:t>
            </a:r>
            <a:r>
              <a:rPr lang="en-US" sz="2600" b="1" dirty="0">
                <a:solidFill>
                  <a:srgbClr val="FF0000"/>
                </a:solidFill>
              </a:rPr>
              <a:t>w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 </a:t>
            </a:r>
            <a:r>
              <a:rPr lang="en-US" sz="2600" dirty="0"/>
              <a:t>identify </a:t>
            </a:r>
            <a:r>
              <a:rPr lang="en-US" sz="2600" b="1" dirty="0">
                <a:solidFill>
                  <a:srgbClr val="FF0000"/>
                </a:solidFill>
              </a:rPr>
              <a:t>word</a:t>
            </a:r>
            <a:r>
              <a:rPr lang="en-US" sz="2600" dirty="0"/>
              <a:t> in block.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w = log</a:t>
            </a:r>
            <a:r>
              <a:rPr lang="en-US" sz="2400" baseline="-25000" dirty="0"/>
              <a:t>2</a:t>
            </a:r>
            <a:r>
              <a:rPr lang="en-US" sz="2400" dirty="0"/>
              <a:t> (# of words in block).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Most significant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</a:t>
            </a:r>
            <a:r>
              <a:rPr lang="en-US" sz="2600" dirty="0"/>
              <a:t> identify </a:t>
            </a:r>
            <a:r>
              <a:rPr lang="en-US" sz="2600" b="1" dirty="0">
                <a:solidFill>
                  <a:srgbClr val="FF0000"/>
                </a:solidFill>
              </a:rPr>
              <a:t>block</a:t>
            </a:r>
            <a:r>
              <a:rPr lang="en-US" sz="2600" dirty="0"/>
              <a:t> in MM.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s = log</a:t>
            </a:r>
            <a:r>
              <a:rPr lang="en-US" sz="2400" baseline="-25000" dirty="0"/>
              <a:t>2</a:t>
            </a:r>
            <a:r>
              <a:rPr lang="en-US" sz="2400" dirty="0"/>
              <a:t> (# of blocks in MM).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dirty="0"/>
              <a:t> bits are split (based on </a:t>
            </a:r>
            <a:r>
              <a:rPr lang="en-US" sz="2400" dirty="0">
                <a:solidFill>
                  <a:srgbClr val="3333FF"/>
                </a:solidFill>
              </a:rPr>
              <a:t>cache size</a:t>
            </a:r>
            <a:r>
              <a:rPr lang="en-US" sz="2400" dirty="0"/>
              <a:t>) into: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Least significant 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identify</a:t>
            </a:r>
            <a:r>
              <a:rPr lang="en-US" sz="2000" dirty="0"/>
              <a:t> cache </a:t>
            </a:r>
            <a:r>
              <a:rPr lang="en-US" sz="2000" b="1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.</a:t>
            </a:r>
          </a:p>
          <a:p>
            <a:pPr marL="2228850" lvl="4" indent="-514350">
              <a:buFont typeface="Wingdings" pitchFamily="2" charset="2"/>
              <a:buChar char="Ø"/>
              <a:defRPr/>
            </a:pPr>
            <a:r>
              <a:rPr lang="en-US" sz="2000" dirty="0"/>
              <a:t>d= log</a:t>
            </a:r>
            <a:r>
              <a:rPr lang="en-US" sz="2000" baseline="-25000" dirty="0"/>
              <a:t>2</a:t>
            </a:r>
            <a:r>
              <a:rPr lang="en-US" sz="2000" dirty="0"/>
              <a:t> (# of sets in cache).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Most significant </a:t>
            </a:r>
            <a:r>
              <a:rPr lang="en-US" sz="2000" b="1" dirty="0">
                <a:solidFill>
                  <a:srgbClr val="FF0000"/>
                </a:solidFill>
              </a:rPr>
              <a:t>s – d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solidFill>
                  <a:srgbClr val="FF0000"/>
                </a:solidFill>
              </a:rPr>
              <a:t>tag</a:t>
            </a:r>
            <a:r>
              <a:rPr lang="en-US" sz="2000" dirty="0"/>
              <a:t> (identify group).</a:t>
            </a:r>
          </a:p>
          <a:p>
            <a:pPr marL="514350" indent="-514350">
              <a:defRPr/>
            </a:pPr>
            <a:r>
              <a:rPr lang="en-US" dirty="0"/>
              <a:t>In the “tiny example”: w=2, s=3, d=1, s-d=2.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8063" y="6010275"/>
            <a:ext cx="206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s-d</a:t>
            </a:r>
            <a:r>
              <a:rPr lang="en-GB" altLang="en-US"/>
              <a:t> bits)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0475" y="6010275"/>
            <a:ext cx="1784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Set # (</a:t>
            </a:r>
            <a:r>
              <a:rPr lang="en-GB" altLang="en-US" b="1"/>
              <a:t>d</a:t>
            </a:r>
            <a:r>
              <a:rPr lang="en-GB" altLang="en-US"/>
              <a:t> bits)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00975" y="5568950"/>
            <a:ext cx="113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5516563"/>
            <a:ext cx="8612188" cy="955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740650" y="5516563"/>
            <a:ext cx="0" cy="955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24300" y="603885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28925" y="5535613"/>
            <a:ext cx="207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Big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16M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16M = 24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16M / 4 = 4M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64K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64K / 4 = 16K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2-line </a:t>
            </a:r>
            <a:r>
              <a:rPr lang="en-US" altLang="en-US" b="1">
                <a:solidFill>
                  <a:srgbClr val="FF0000"/>
                </a:solidFill>
              </a:rPr>
              <a:t>sets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 k=2  2-way set-associative</a:t>
            </a:r>
            <a:endParaRPr lang="en-US" altLang="en-US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FF0000"/>
                </a:solidFill>
              </a:rPr>
              <a:t># of sets (v) = 16K / 2 = 8K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Big Example – Address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312988"/>
            <a:ext cx="8178800" cy="4500562"/>
          </a:xfrm>
        </p:spPr>
        <p:txBody>
          <a:bodyPr/>
          <a:lstStyle/>
          <a:p>
            <a:r>
              <a:rPr lang="en-US" altLang="en-US" sz="2400"/>
              <a:t>24-bit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+ w = (s-r) + r + w = 24 </a:t>
            </a:r>
          </a:p>
          <a:p>
            <a:r>
              <a:rPr lang="en-US" altLang="en-US" sz="2400"/>
              <a:t>4-byte 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w = log</a:t>
            </a:r>
            <a:r>
              <a:rPr lang="en-US" altLang="en-US" sz="2000" baseline="-25000"/>
              <a:t>2</a:t>
            </a:r>
            <a:r>
              <a:rPr lang="en-US" altLang="en-US" sz="2000"/>
              <a:t> 4 = 2 bits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= 24 – w = 22 bits</a:t>
            </a:r>
          </a:p>
          <a:p>
            <a:r>
              <a:rPr lang="en-US" altLang="en-US" sz="2400"/>
              <a:t>64K-byte Cache </a:t>
            </a:r>
            <a:r>
              <a:rPr lang="en-US" altLang="en-US" sz="2400">
                <a:sym typeface="Wingdings" panose="05000000000000000000" pitchFamily="2" charset="2"/>
              </a:rPr>
              <a:t></a:t>
            </a:r>
            <a:r>
              <a:rPr lang="en-US" altLang="en-US" sz="2400"/>
              <a:t> 16K-line Cache </a:t>
            </a:r>
            <a:r>
              <a:rPr lang="en-US" altLang="en-US" sz="2400">
                <a:sym typeface="Wingdings" panose="05000000000000000000" pitchFamily="2" charset="2"/>
              </a:rPr>
              <a:t> 8K-set Cache </a:t>
            </a:r>
            <a:endParaRPr lang="en-US" altLang="en-US" sz="2400"/>
          </a:p>
          <a:p>
            <a:pPr lvl="1"/>
            <a:r>
              <a:rPr lang="en-US" altLang="en-US" sz="2000"/>
              <a:t>d = log</a:t>
            </a:r>
            <a:r>
              <a:rPr lang="en-US" altLang="en-US" sz="2000" baseline="-25000"/>
              <a:t>2</a:t>
            </a:r>
            <a:r>
              <a:rPr lang="en-US" altLang="en-US" sz="2000"/>
              <a:t> 8K = 13 bits</a:t>
            </a:r>
          </a:p>
          <a:p>
            <a:pPr lvl="1"/>
            <a:r>
              <a:rPr lang="en-US" altLang="en-US" sz="2000"/>
              <a:t>s-r = 22 – 13 = 9 bits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8063" y="1617663"/>
            <a:ext cx="207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s-d</a:t>
            </a:r>
            <a:r>
              <a:rPr lang="en-GB" altLang="en-US"/>
              <a:t> bits)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018088" y="1617663"/>
            <a:ext cx="1782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Set # (</a:t>
            </a:r>
            <a:r>
              <a:rPr lang="en-GB" altLang="en-US" b="1"/>
              <a:t>d</a:t>
            </a:r>
            <a:r>
              <a:rPr lang="en-GB" altLang="en-US"/>
              <a:t> bits)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748588" y="1176338"/>
            <a:ext cx="1133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0825" y="1125538"/>
            <a:ext cx="8612188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686675" y="1125538"/>
            <a:ext cx="0" cy="954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870325" y="16462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774950" y="1143000"/>
            <a:ext cx="207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066088" y="1724025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924300" y="642938"/>
            <a:ext cx="74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40425" y="1773238"/>
            <a:ext cx="749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908175" y="1773238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/>
      <p:bldP spid="17" grpId="0"/>
      <p:bldP spid="18" grpId="0" animBg="1"/>
      <p:bldP spid="21" grpId="0"/>
      <p:bldP spid="22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 Address Format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 sz="2600"/>
              <a:t>Address length = (s + w) bits.</a:t>
            </a:r>
          </a:p>
          <a:p>
            <a:r>
              <a:rPr lang="en-US" altLang="en-US" sz="2600"/>
              <a:t>Number of addressable units = 2</a:t>
            </a:r>
            <a:r>
              <a:rPr lang="en-US" altLang="en-US" sz="2600" baseline="30000"/>
              <a:t>s+w</a:t>
            </a:r>
            <a:r>
              <a:rPr lang="en-US" altLang="en-US" sz="2600"/>
              <a:t> words.</a:t>
            </a:r>
          </a:p>
          <a:p>
            <a:r>
              <a:rPr lang="en-US" altLang="en-US" sz="2600"/>
              <a:t>Block size = line size = 2</a:t>
            </a:r>
            <a:r>
              <a:rPr lang="en-US" altLang="en-US" sz="2600" baseline="30000"/>
              <a:t>w</a:t>
            </a:r>
            <a:r>
              <a:rPr lang="en-US" altLang="en-US" sz="2600"/>
              <a:t>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w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words in block).</a:t>
            </a:r>
          </a:p>
          <a:p>
            <a:r>
              <a:rPr lang="en-US" altLang="en-US" sz="2600"/>
              <a:t>Number of blocks in MM = M = 2</a:t>
            </a:r>
            <a:r>
              <a:rPr lang="en-US" altLang="en-US" sz="2600" baseline="30000"/>
              <a:t>s+w</a:t>
            </a:r>
            <a:r>
              <a:rPr lang="en-US" altLang="en-US" sz="2600"/>
              <a:t>/2</a:t>
            </a:r>
            <a:r>
              <a:rPr lang="en-US" altLang="en-US" sz="2600" baseline="30000"/>
              <a:t>w</a:t>
            </a:r>
            <a:r>
              <a:rPr lang="en-US" altLang="en-US" sz="2600"/>
              <a:t> = 2</a:t>
            </a:r>
            <a:r>
              <a:rPr lang="en-US" altLang="en-US" sz="2600" baseline="30000"/>
              <a:t>s</a:t>
            </a:r>
            <a:r>
              <a:rPr lang="en-US" altLang="en-US" sz="260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s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words in MM / # of words in block)</a:t>
            </a:r>
          </a:p>
          <a:p>
            <a:r>
              <a:rPr lang="en-US" altLang="en-US" sz="2600"/>
              <a:t>Number of lines in set = k </a:t>
            </a:r>
            <a:r>
              <a:rPr lang="en-US" altLang="en-US" sz="2600">
                <a:sym typeface="Wingdings" panose="05000000000000000000" pitchFamily="2" charset="2"/>
              </a:rPr>
              <a:t> </a:t>
            </a:r>
            <a:r>
              <a:rPr lang="en-US" altLang="en-US" sz="2600" b="1">
                <a:solidFill>
                  <a:srgbClr val="FF0000"/>
                </a:solidFill>
              </a:rPr>
              <a:t>k-way set-associative</a:t>
            </a:r>
          </a:p>
          <a:p>
            <a:r>
              <a:rPr lang="en-US" altLang="en-US" sz="2600"/>
              <a:t>Number of sets = v = 2</a:t>
            </a:r>
            <a:r>
              <a:rPr lang="en-US" altLang="en-US" sz="2600" baseline="30000"/>
              <a:t>d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Number of lines in cache = m = k * v = k * 2</a:t>
            </a:r>
            <a:r>
              <a:rPr lang="en-US" altLang="en-US" sz="2600" baseline="30000"/>
              <a:t>d</a:t>
            </a:r>
            <a:r>
              <a:rPr lang="en-US" altLang="en-US" sz="260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d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words in cache / # of words in set).</a:t>
            </a:r>
          </a:p>
          <a:p>
            <a:r>
              <a:rPr lang="en-US" altLang="en-US" sz="2600"/>
              <a:t>Size of tag = (s – d) bits.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(s-d)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blocks in MM / # of sets in cache).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71158" b="80658"/>
          <a:stretch>
            <a:fillRect/>
          </a:stretch>
        </p:blipFill>
        <p:spPr bwMode="auto">
          <a:xfrm>
            <a:off x="0" y="1341438"/>
            <a:ext cx="2627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1" t="6992" r="30829" b="13731"/>
          <a:stretch>
            <a:fillRect/>
          </a:stretch>
        </p:blipFill>
        <p:spPr bwMode="auto">
          <a:xfrm>
            <a:off x="4140200" y="1125538"/>
            <a:ext cx="216058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2" r="52179" b="25058"/>
          <a:stretch>
            <a:fillRect/>
          </a:stretch>
        </p:blipFill>
        <p:spPr bwMode="auto">
          <a:xfrm>
            <a:off x="0" y="1989138"/>
            <a:ext cx="43561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62" t="6992" b="22993"/>
          <a:stretch>
            <a:fillRect/>
          </a:stretch>
        </p:blipFill>
        <p:spPr bwMode="auto">
          <a:xfrm>
            <a:off x="7812088" y="1125538"/>
            <a:ext cx="12969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1" b="11665"/>
          <a:stretch>
            <a:fillRect/>
          </a:stretch>
        </p:blipFill>
        <p:spPr bwMode="auto">
          <a:xfrm>
            <a:off x="0" y="1196975"/>
            <a:ext cx="91090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(III) Set-Associative Mapping</a:t>
            </a:r>
            <a:br>
              <a:rPr lang="en-US" altLang="en-US"/>
            </a:br>
            <a:r>
              <a:rPr lang="en-US" altLang="en-US"/>
              <a:t>Cache Organization (k-way)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376363" y="1196975"/>
            <a:ext cx="53276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32125" y="930275"/>
            <a:ext cx="487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s+w</a:t>
            </a:r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H="1">
            <a:off x="3333750" y="1081088"/>
            <a:ext cx="215900" cy="215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1"/>
          <a:stretch>
            <a:fillRect/>
          </a:stretch>
        </p:blipFill>
        <p:spPr bwMode="auto">
          <a:xfrm>
            <a:off x="179388" y="514350"/>
            <a:ext cx="7777162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795962" cy="981075"/>
          </a:xfrm>
        </p:spPr>
        <p:txBody>
          <a:bodyPr/>
          <a:lstStyle/>
          <a:p>
            <a:r>
              <a:rPr lang="en-US" altLang="en-US"/>
              <a:t>(III) Set-Associative Mapping </a:t>
            </a:r>
            <a:br>
              <a:rPr lang="en-US" altLang="en-US"/>
            </a:br>
            <a:r>
              <a:rPr lang="en-US" altLang="en-US"/>
              <a:t>Big Example – Search</a:t>
            </a:r>
            <a:endParaRPr lang="en-US" altLang="en-US" sz="20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083175" y="5084763"/>
            <a:ext cx="3810000" cy="16160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Main memory size = 16 MB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Cache size = 64 kB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Block size = 4 bytes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2-way set-associative mapping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w = 2, d = 13,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s-d = 9</a:t>
            </a:r>
            <a:endParaRPr lang="en-US" altLang="en-US" sz="1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4:</a:t>
            </a:r>
          </a:p>
          <a:p>
            <a:pPr lvl="1"/>
            <a:r>
              <a:rPr lang="en-US" altLang="en-US"/>
              <a:t>Pages 123 – 136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Memory - Concept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14563" r="17358" b="25391"/>
          <a:stretch>
            <a:fillRect/>
          </a:stretch>
        </p:blipFill>
        <p:spPr bwMode="auto">
          <a:xfrm>
            <a:off x="1403350" y="3652838"/>
            <a:ext cx="604043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1" t="28836" r="2322" b="36391"/>
          <a:stretch>
            <a:fillRect/>
          </a:stretch>
        </p:blipFill>
        <p:spPr bwMode="auto">
          <a:xfrm>
            <a:off x="6003925" y="1773238"/>
            <a:ext cx="28892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37154" r="76459" b="44824"/>
          <a:stretch>
            <a:fillRect/>
          </a:stretch>
        </p:blipFill>
        <p:spPr bwMode="auto">
          <a:xfrm>
            <a:off x="260350" y="2205038"/>
            <a:ext cx="17907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3" t="37154" r="45282" b="44824"/>
          <a:stretch>
            <a:fillRect/>
          </a:stretch>
        </p:blipFill>
        <p:spPr bwMode="auto">
          <a:xfrm>
            <a:off x="3132138" y="2205038"/>
            <a:ext cx="1800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9" t="14563" r="2405" b="25391"/>
          <a:stretch>
            <a:fillRect/>
          </a:stretch>
        </p:blipFill>
        <p:spPr bwMode="auto">
          <a:xfrm>
            <a:off x="7443788" y="3652838"/>
            <a:ext cx="1376362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35413" r="80415" b="44989"/>
          <a:stretch>
            <a:fillRect/>
          </a:stretch>
        </p:blipFill>
        <p:spPr bwMode="auto">
          <a:xfrm>
            <a:off x="322263" y="4724400"/>
            <a:ext cx="13700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1" t="16360" r="30382" b="36391"/>
          <a:stretch>
            <a:fillRect/>
          </a:stretch>
        </p:blipFill>
        <p:spPr bwMode="auto">
          <a:xfrm>
            <a:off x="4643438" y="1125538"/>
            <a:ext cx="165735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4" t="16360" r="62518" b="36391"/>
          <a:stretch>
            <a:fillRect/>
          </a:stretch>
        </p:blipFill>
        <p:spPr bwMode="auto">
          <a:xfrm>
            <a:off x="1835150" y="1125538"/>
            <a:ext cx="1512888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32138" y="1773238"/>
            <a:ext cx="5761037" cy="18002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1050" y="3644900"/>
            <a:ext cx="6769100" cy="309721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1349507">
            <a:off x="4249738" y="2305050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One-Level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-1349507">
            <a:off x="4033838" y="4897438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Three-Level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563938" y="908050"/>
            <a:ext cx="511175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6732588" y="0"/>
            <a:ext cx="1439862" cy="6858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971550" y="1773238"/>
            <a:ext cx="2735263" cy="35274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6732588" y="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0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732588" y="41751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6732588" y="835025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632840" name="Text Box 8"/>
          <p:cNvSpPr txBox="1">
            <a:spLocks noChangeArrowheads="1"/>
          </p:cNvSpPr>
          <p:nvPr/>
        </p:nvSpPr>
        <p:spPr bwMode="auto">
          <a:xfrm>
            <a:off x="6732588" y="1728788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m-1</a:t>
            </a:r>
          </a:p>
        </p:txBody>
      </p:sp>
      <p:sp>
        <p:nvSpPr>
          <p:cNvPr id="632841" name="Text Box 9"/>
          <p:cNvSpPr txBox="1">
            <a:spLocks noChangeArrowheads="1"/>
          </p:cNvSpPr>
          <p:nvPr/>
        </p:nvSpPr>
        <p:spPr bwMode="auto">
          <a:xfrm>
            <a:off x="7050088" y="1374775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42" name="Text Box 10"/>
          <p:cNvSpPr txBox="1">
            <a:spLocks noChangeArrowheads="1"/>
          </p:cNvSpPr>
          <p:nvPr/>
        </p:nvSpPr>
        <p:spPr bwMode="auto">
          <a:xfrm>
            <a:off x="6732588" y="214630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</a:t>
            </a:r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732588" y="256540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m+1</a:t>
            </a:r>
          </a:p>
        </p:txBody>
      </p:sp>
      <p:sp>
        <p:nvSpPr>
          <p:cNvPr id="632844" name="Text Box 12"/>
          <p:cNvSpPr txBox="1">
            <a:spLocks noChangeArrowheads="1"/>
          </p:cNvSpPr>
          <p:nvPr/>
        </p:nvSpPr>
        <p:spPr bwMode="auto">
          <a:xfrm>
            <a:off x="6732588" y="380206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2m-1</a:t>
            </a:r>
          </a:p>
        </p:txBody>
      </p:sp>
      <p:sp>
        <p:nvSpPr>
          <p:cNvPr id="632845" name="Text Box 13"/>
          <p:cNvSpPr txBox="1">
            <a:spLocks noChangeArrowheads="1"/>
          </p:cNvSpPr>
          <p:nvPr/>
        </p:nvSpPr>
        <p:spPr bwMode="auto">
          <a:xfrm>
            <a:off x="7064375" y="3494088"/>
            <a:ext cx="79216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46" name="Text Box 14"/>
          <p:cNvSpPr txBox="1">
            <a:spLocks noChangeArrowheads="1"/>
          </p:cNvSpPr>
          <p:nvPr/>
        </p:nvSpPr>
        <p:spPr bwMode="auto">
          <a:xfrm>
            <a:off x="6732588" y="4810125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M-m</a:t>
            </a:r>
          </a:p>
        </p:txBody>
      </p:sp>
      <p:sp>
        <p:nvSpPr>
          <p:cNvPr id="632847" name="Text Box 15"/>
          <p:cNvSpPr txBox="1">
            <a:spLocks noChangeArrowheads="1"/>
          </p:cNvSpPr>
          <p:nvPr/>
        </p:nvSpPr>
        <p:spPr bwMode="auto">
          <a:xfrm>
            <a:off x="6732588" y="645160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M-1</a:t>
            </a:r>
          </a:p>
        </p:txBody>
      </p:sp>
      <p:sp>
        <p:nvSpPr>
          <p:cNvPr id="632848" name="Text Box 16"/>
          <p:cNvSpPr txBox="1">
            <a:spLocks noChangeArrowheads="1"/>
          </p:cNvSpPr>
          <p:nvPr/>
        </p:nvSpPr>
        <p:spPr bwMode="auto">
          <a:xfrm>
            <a:off x="7050088" y="6127750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49" name="Text Box 17"/>
          <p:cNvSpPr txBox="1">
            <a:spLocks noChangeArrowheads="1"/>
          </p:cNvSpPr>
          <p:nvPr/>
        </p:nvSpPr>
        <p:spPr bwMode="auto">
          <a:xfrm>
            <a:off x="6732588" y="5226050"/>
            <a:ext cx="1439862" cy="3889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M-m+1</a:t>
            </a:r>
          </a:p>
        </p:txBody>
      </p:sp>
      <p:sp>
        <p:nvSpPr>
          <p:cNvPr id="632850" name="Text Box 18"/>
          <p:cNvSpPr txBox="1">
            <a:spLocks noChangeArrowheads="1"/>
          </p:cNvSpPr>
          <p:nvPr/>
        </p:nvSpPr>
        <p:spPr bwMode="auto">
          <a:xfrm>
            <a:off x="6732588" y="5616575"/>
            <a:ext cx="1439862" cy="3889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M-m+2</a:t>
            </a:r>
          </a:p>
        </p:txBody>
      </p:sp>
      <p:sp>
        <p:nvSpPr>
          <p:cNvPr id="632851" name="Text Box 19"/>
          <p:cNvSpPr txBox="1">
            <a:spLocks noChangeArrowheads="1"/>
          </p:cNvSpPr>
          <p:nvPr/>
        </p:nvSpPr>
        <p:spPr bwMode="auto">
          <a:xfrm>
            <a:off x="7064375" y="4314825"/>
            <a:ext cx="7921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52" name="Text Box 20"/>
          <p:cNvSpPr txBox="1">
            <a:spLocks noChangeArrowheads="1"/>
          </p:cNvSpPr>
          <p:nvPr/>
        </p:nvSpPr>
        <p:spPr bwMode="auto">
          <a:xfrm>
            <a:off x="971550" y="1774825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0</a:t>
            </a:r>
          </a:p>
        </p:txBody>
      </p:sp>
      <p:sp>
        <p:nvSpPr>
          <p:cNvPr id="632853" name="Text Box 21"/>
          <p:cNvSpPr txBox="1">
            <a:spLocks noChangeArrowheads="1"/>
          </p:cNvSpPr>
          <p:nvPr/>
        </p:nvSpPr>
        <p:spPr bwMode="auto">
          <a:xfrm>
            <a:off x="971550" y="2168525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1</a:t>
            </a:r>
          </a:p>
        </p:txBody>
      </p:sp>
      <p:sp>
        <p:nvSpPr>
          <p:cNvPr id="632854" name="Text Box 22"/>
          <p:cNvSpPr txBox="1">
            <a:spLocks noChangeArrowheads="1"/>
          </p:cNvSpPr>
          <p:nvPr/>
        </p:nvSpPr>
        <p:spPr bwMode="auto">
          <a:xfrm>
            <a:off x="971550" y="2557463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</a:p>
        </p:txBody>
      </p:sp>
      <p:sp>
        <p:nvSpPr>
          <p:cNvPr id="632855" name="Text Box 23"/>
          <p:cNvSpPr txBox="1">
            <a:spLocks noChangeArrowheads="1"/>
          </p:cNvSpPr>
          <p:nvPr/>
        </p:nvSpPr>
        <p:spPr bwMode="auto">
          <a:xfrm>
            <a:off x="971550" y="4910138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m-1</a:t>
            </a:r>
          </a:p>
        </p:txBody>
      </p:sp>
      <p:sp>
        <p:nvSpPr>
          <p:cNvPr id="632856" name="Text Box 24"/>
          <p:cNvSpPr txBox="1">
            <a:spLocks noChangeArrowheads="1"/>
          </p:cNvSpPr>
          <p:nvPr/>
        </p:nvSpPr>
        <p:spPr bwMode="auto">
          <a:xfrm>
            <a:off x="4500563" y="19050"/>
            <a:ext cx="2159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Main Memory</a:t>
            </a:r>
          </a:p>
        </p:txBody>
      </p:sp>
      <p:sp>
        <p:nvSpPr>
          <p:cNvPr id="632857" name="Text Box 25"/>
          <p:cNvSpPr txBox="1">
            <a:spLocks noChangeArrowheads="1"/>
          </p:cNvSpPr>
          <p:nvPr/>
        </p:nvSpPr>
        <p:spPr bwMode="auto">
          <a:xfrm>
            <a:off x="1187450" y="1196975"/>
            <a:ext cx="23034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Cache Memory</a:t>
            </a:r>
          </a:p>
        </p:txBody>
      </p:sp>
      <p:sp>
        <p:nvSpPr>
          <p:cNvPr id="632858" name="Line 26"/>
          <p:cNvSpPr>
            <a:spLocks noChangeShapeType="1"/>
          </p:cNvSpPr>
          <p:nvPr/>
        </p:nvSpPr>
        <p:spPr bwMode="auto">
          <a:xfrm flipH="1">
            <a:off x="3132138" y="188913"/>
            <a:ext cx="3744912" cy="18002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59" name="Line 27"/>
          <p:cNvSpPr>
            <a:spLocks noChangeShapeType="1"/>
          </p:cNvSpPr>
          <p:nvPr/>
        </p:nvSpPr>
        <p:spPr bwMode="auto">
          <a:xfrm flipH="1">
            <a:off x="3132138" y="1052513"/>
            <a:ext cx="3744912" cy="172878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0" name="Line 28"/>
          <p:cNvSpPr>
            <a:spLocks noChangeShapeType="1"/>
          </p:cNvSpPr>
          <p:nvPr/>
        </p:nvSpPr>
        <p:spPr bwMode="auto">
          <a:xfrm flipH="1">
            <a:off x="3203575" y="1989138"/>
            <a:ext cx="3600450" cy="31686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1" name="Text Box 29"/>
          <p:cNvSpPr txBox="1">
            <a:spLocks noChangeArrowheads="1"/>
          </p:cNvSpPr>
          <p:nvPr/>
        </p:nvSpPr>
        <p:spPr bwMode="auto">
          <a:xfrm>
            <a:off x="6732588" y="298291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m+2</a:t>
            </a:r>
          </a:p>
        </p:txBody>
      </p:sp>
      <p:sp>
        <p:nvSpPr>
          <p:cNvPr id="632862" name="Line 30"/>
          <p:cNvSpPr>
            <a:spLocks noChangeShapeType="1"/>
          </p:cNvSpPr>
          <p:nvPr/>
        </p:nvSpPr>
        <p:spPr bwMode="auto">
          <a:xfrm flipH="1">
            <a:off x="3132138" y="620713"/>
            <a:ext cx="3744912" cy="18002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3" name="Rectangle 31"/>
          <p:cNvSpPr>
            <a:spLocks noChangeArrowheads="1"/>
          </p:cNvSpPr>
          <p:nvPr/>
        </p:nvSpPr>
        <p:spPr bwMode="auto">
          <a:xfrm>
            <a:off x="6804025" y="1588"/>
            <a:ext cx="1439863" cy="2132012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64" name="Line 32"/>
          <p:cNvSpPr>
            <a:spLocks noChangeShapeType="1"/>
          </p:cNvSpPr>
          <p:nvPr/>
        </p:nvSpPr>
        <p:spPr bwMode="auto">
          <a:xfrm flipH="1" flipV="1">
            <a:off x="3132138" y="1989138"/>
            <a:ext cx="3730625" cy="3603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5" name="Line 33"/>
          <p:cNvSpPr>
            <a:spLocks noChangeShapeType="1"/>
          </p:cNvSpPr>
          <p:nvPr/>
        </p:nvSpPr>
        <p:spPr bwMode="auto">
          <a:xfrm flipH="1" flipV="1">
            <a:off x="3132138" y="2781300"/>
            <a:ext cx="3730625" cy="431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6" name="Line 34"/>
          <p:cNvSpPr>
            <a:spLocks noChangeShapeType="1"/>
          </p:cNvSpPr>
          <p:nvPr/>
        </p:nvSpPr>
        <p:spPr bwMode="auto">
          <a:xfrm flipH="1">
            <a:off x="3203575" y="4005263"/>
            <a:ext cx="3673475" cy="11525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7" name="Line 35"/>
          <p:cNvSpPr>
            <a:spLocks noChangeShapeType="1"/>
          </p:cNvSpPr>
          <p:nvPr/>
        </p:nvSpPr>
        <p:spPr bwMode="auto">
          <a:xfrm flipH="1" flipV="1">
            <a:off x="3132138" y="2420938"/>
            <a:ext cx="3730625" cy="3603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6905625" y="2133600"/>
            <a:ext cx="1439863" cy="2087563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69" name="Line 37"/>
          <p:cNvSpPr>
            <a:spLocks noChangeShapeType="1"/>
          </p:cNvSpPr>
          <p:nvPr/>
        </p:nvSpPr>
        <p:spPr bwMode="auto">
          <a:xfrm flipH="1" flipV="1">
            <a:off x="3132138" y="1989138"/>
            <a:ext cx="3659187" cy="302418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0" name="Line 38"/>
          <p:cNvSpPr>
            <a:spLocks noChangeShapeType="1"/>
          </p:cNvSpPr>
          <p:nvPr/>
        </p:nvSpPr>
        <p:spPr bwMode="auto">
          <a:xfrm flipH="1" flipV="1">
            <a:off x="3132138" y="2781300"/>
            <a:ext cx="3671887" cy="3024188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1" name="Line 39"/>
          <p:cNvSpPr>
            <a:spLocks noChangeShapeType="1"/>
          </p:cNvSpPr>
          <p:nvPr/>
        </p:nvSpPr>
        <p:spPr bwMode="auto">
          <a:xfrm flipH="1" flipV="1">
            <a:off x="3203575" y="5157788"/>
            <a:ext cx="3600450" cy="15113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2" name="Line 40"/>
          <p:cNvSpPr>
            <a:spLocks noChangeShapeType="1"/>
          </p:cNvSpPr>
          <p:nvPr/>
        </p:nvSpPr>
        <p:spPr bwMode="auto">
          <a:xfrm flipH="1" flipV="1">
            <a:off x="3203575" y="2349500"/>
            <a:ext cx="3587750" cy="30956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3" name="Rectangle 41"/>
          <p:cNvSpPr>
            <a:spLocks noChangeArrowheads="1"/>
          </p:cNvSpPr>
          <p:nvPr/>
        </p:nvSpPr>
        <p:spPr bwMode="auto">
          <a:xfrm>
            <a:off x="7019925" y="4797425"/>
            <a:ext cx="1439863" cy="2060575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74" name="Rectangle 42"/>
          <p:cNvSpPr>
            <a:spLocks noGrp="1" noChangeArrowheads="1"/>
          </p:cNvSpPr>
          <p:nvPr>
            <p:ph type="title"/>
          </p:nvPr>
        </p:nvSpPr>
        <p:spPr>
          <a:xfrm>
            <a:off x="406400" y="404813"/>
            <a:ext cx="4021138" cy="585787"/>
          </a:xfrm>
          <a:noFill/>
        </p:spPr>
        <p:txBody>
          <a:bodyPr/>
          <a:lstStyle/>
          <a:p>
            <a:r>
              <a:rPr lang="en-GB" altLang="en-US"/>
              <a:t>(I) Direct Mapping</a:t>
            </a:r>
          </a:p>
        </p:txBody>
      </p:sp>
      <p:sp>
        <p:nvSpPr>
          <p:cNvPr id="632875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107950" y="5229225"/>
            <a:ext cx="6408738" cy="1717675"/>
          </a:xfrm>
          <a:solidFill>
            <a:srgbClr val="CCFFFF">
              <a:alpha val="70195"/>
            </a:srgbClr>
          </a:solidFill>
        </p:spPr>
        <p:txBody>
          <a:bodyPr>
            <a:spAutoFit/>
          </a:bodyPr>
          <a:lstStyle/>
          <a:p>
            <a:pPr marL="0" indent="0">
              <a:tabLst>
                <a:tab pos="463550" algn="l"/>
              </a:tabLst>
            </a:pPr>
            <a:r>
              <a:rPr lang="en-GB" altLang="en-US" sz="2400"/>
              <a:t> Each MM block maps to only one cache line.</a:t>
            </a:r>
          </a:p>
          <a:p>
            <a:pPr marL="0" indent="0">
              <a:tabLst>
                <a:tab pos="463550" algn="l"/>
              </a:tabLst>
            </a:pPr>
            <a:r>
              <a:rPr lang="en-GB" altLang="en-US" sz="2400">
                <a:sym typeface="Wingdings" panose="05000000000000000000" pitchFamily="2" charset="2"/>
              </a:rPr>
              <a:t> Block #</a:t>
            </a:r>
            <a:r>
              <a:rPr lang="en-GB" altLang="en-US" sz="2400" b="1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GB" altLang="en-US" sz="2400">
                <a:sym typeface="Wingdings" panose="05000000000000000000" pitchFamily="2" charset="2"/>
              </a:rPr>
              <a:t> maps to line #(</a:t>
            </a:r>
            <a:r>
              <a:rPr lang="en-GB" altLang="en-US" sz="2400" b="1">
                <a:solidFill>
                  <a:srgbClr val="FF0000"/>
                </a:solidFill>
              </a:rPr>
              <a:t>b modulo m</a:t>
            </a:r>
            <a:r>
              <a:rPr lang="en-GB" altLang="en-US" sz="2400"/>
              <a:t>).</a:t>
            </a:r>
          </a:p>
          <a:p>
            <a:pPr marL="0" indent="0">
              <a:tabLst>
                <a:tab pos="463550" algn="l"/>
              </a:tabLst>
            </a:pPr>
            <a:r>
              <a:rPr lang="en-GB" altLang="en-US" sz="2400"/>
              <a:t> If a block is in cache, it must be in one specific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animBg="1"/>
      <p:bldP spid="632836" grpId="0" animBg="1"/>
      <p:bldP spid="632837" grpId="0" animBg="1"/>
      <p:bldP spid="632838" grpId="0" animBg="1"/>
      <p:bldP spid="632839" grpId="0" animBg="1"/>
      <p:bldP spid="632840" grpId="0" animBg="1"/>
      <p:bldP spid="632841" grpId="0"/>
      <p:bldP spid="632842" grpId="0" animBg="1"/>
      <p:bldP spid="632843" grpId="0" animBg="1"/>
      <p:bldP spid="632844" grpId="0" animBg="1"/>
      <p:bldP spid="632845" grpId="0"/>
      <p:bldP spid="632846" grpId="0" animBg="1"/>
      <p:bldP spid="632847" grpId="0" animBg="1"/>
      <p:bldP spid="632848" grpId="0"/>
      <p:bldP spid="632849" grpId="0" animBg="1"/>
      <p:bldP spid="632850" grpId="0" animBg="1"/>
      <p:bldP spid="632851" grpId="0"/>
      <p:bldP spid="632852" grpId="0" animBg="1"/>
      <p:bldP spid="632853" grpId="0" animBg="1"/>
      <p:bldP spid="632854" grpId="0" animBg="1"/>
      <p:bldP spid="632855" grpId="0" animBg="1"/>
      <p:bldP spid="632856" grpId="0"/>
      <p:bldP spid="632857" grpId="0"/>
      <p:bldP spid="632861" grpId="0" animBg="1"/>
      <p:bldP spid="632863" grpId="0" animBg="1"/>
      <p:bldP spid="632868" grpId="0" animBg="1"/>
      <p:bldP spid="632873" grpId="0" animBg="1"/>
      <p:bldP spid="632874" grpId="0"/>
      <p:bldP spid="63287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Cache Line Table</a:t>
            </a:r>
          </a:p>
        </p:txBody>
      </p:sp>
      <p:graphicFrame>
        <p:nvGraphicFramePr>
          <p:cNvPr id="785411" name="Group 3"/>
          <p:cNvGraphicFramePr>
            <a:graphicFrameLocks noGrp="1"/>
          </p:cNvGraphicFramePr>
          <p:nvPr>
            <p:ph sz="half" idx="2"/>
          </p:nvPr>
        </p:nvGraphicFramePr>
        <p:xfrm>
          <a:off x="107950" y="1916113"/>
          <a:ext cx="8928100" cy="4997450"/>
        </p:xfrm>
        <a:graphic>
          <a:graphicData uri="http://schemas.openxmlformats.org/drawingml/2006/table">
            <a:tbl>
              <a:tblPr/>
              <a:tblGrid>
                <a:gridCol w="280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65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Cache line #</a:t>
                      </a:r>
                      <a:r>
                        <a:rPr kumimoji="1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(b modulo m)</a:t>
                      </a: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MM block #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(b)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1258888" y="3141663"/>
            <a:ext cx="576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3851275" y="3141663"/>
            <a:ext cx="4859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0, m, 2m, 3m, …, M-m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1258888" y="3867150"/>
            <a:ext cx="57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492500" y="3860800"/>
            <a:ext cx="540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1,m+1, 2m+1, …, M-m+1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38" name="Text Box 30"/>
          <p:cNvSpPr txBox="1">
            <a:spLocks noChangeArrowheads="1"/>
          </p:cNvSpPr>
          <p:nvPr/>
        </p:nvSpPr>
        <p:spPr bwMode="auto">
          <a:xfrm>
            <a:off x="971550" y="6172200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</a:p>
        </p:txBody>
      </p:sp>
      <p:sp>
        <p:nvSpPr>
          <p:cNvPr id="785439" name="Text Box 31"/>
          <p:cNvSpPr txBox="1">
            <a:spLocks noChangeArrowheads="1"/>
          </p:cNvSpPr>
          <p:nvPr/>
        </p:nvSpPr>
        <p:spPr bwMode="auto">
          <a:xfrm>
            <a:off x="3494088" y="6164263"/>
            <a:ext cx="5470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m-1, 2m-1, 3m-1, …, M-1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40" name="Text Box 32"/>
          <p:cNvSpPr txBox="1">
            <a:spLocks noChangeArrowheads="1"/>
          </p:cNvSpPr>
          <p:nvPr/>
        </p:nvSpPr>
        <p:spPr bwMode="auto">
          <a:xfrm>
            <a:off x="971550" y="5373688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785441" name="Text Box 33"/>
          <p:cNvSpPr txBox="1">
            <a:spLocks noChangeArrowheads="1"/>
          </p:cNvSpPr>
          <p:nvPr/>
        </p:nvSpPr>
        <p:spPr bwMode="auto">
          <a:xfrm>
            <a:off x="3671888" y="5373688"/>
            <a:ext cx="500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………………………….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42" name="Text Box 34"/>
          <p:cNvSpPr txBox="1">
            <a:spLocks noChangeArrowheads="1"/>
          </p:cNvSpPr>
          <p:nvPr/>
        </p:nvSpPr>
        <p:spPr bwMode="auto">
          <a:xfrm>
            <a:off x="1258888" y="4587875"/>
            <a:ext cx="57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85443" name="Text Box 35"/>
          <p:cNvSpPr txBox="1">
            <a:spLocks noChangeArrowheads="1"/>
          </p:cNvSpPr>
          <p:nvPr/>
        </p:nvSpPr>
        <p:spPr bwMode="auto">
          <a:xfrm>
            <a:off x="3492500" y="4581525"/>
            <a:ext cx="543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2,m+2, 2m+2, …, M-m+2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44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331913" y="1052513"/>
            <a:ext cx="6408737" cy="868362"/>
          </a:xfrm>
          <a:solidFill>
            <a:srgbClr val="CCFFFF">
              <a:alpha val="70195"/>
            </a:srgbClr>
          </a:solidFill>
        </p:spPr>
        <p:txBody>
          <a:bodyPr>
            <a:spAutoFit/>
          </a:bodyPr>
          <a:lstStyle/>
          <a:p>
            <a:pPr marL="0" indent="0">
              <a:lnSpc>
                <a:spcPct val="80000"/>
              </a:lnSpc>
              <a:tabLst>
                <a:tab pos="463550" algn="l"/>
              </a:tabLst>
            </a:pPr>
            <a:r>
              <a:rPr lang="en-GB" altLang="en-US"/>
              <a:t> Number of MM blocks = M</a:t>
            </a:r>
          </a:p>
          <a:p>
            <a:pPr marL="0" indent="0">
              <a:lnSpc>
                <a:spcPct val="80000"/>
              </a:lnSpc>
              <a:tabLst>
                <a:tab pos="463550" algn="l"/>
              </a:tabLst>
            </a:pPr>
            <a:r>
              <a:rPr lang="en-GB" altLang="en-US"/>
              <a:t> Number of cache lines = m 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627313" y="3140075"/>
            <a:ext cx="5762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627313" y="3860800"/>
            <a:ext cx="5762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2627313" y="4579938"/>
            <a:ext cx="5762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627313" y="5445125"/>
            <a:ext cx="576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2627313" y="6165850"/>
            <a:ext cx="576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34" grpId="0"/>
      <p:bldP spid="785435" grpId="0"/>
      <p:bldP spid="785436" grpId="0"/>
      <p:bldP spid="785437" grpId="0"/>
      <p:bldP spid="785438" grpId="0"/>
      <p:bldP spid="785439" grpId="0"/>
      <p:bldP spid="785440" grpId="0"/>
      <p:bldP spid="785441" grpId="0"/>
      <p:bldP spid="785442" grpId="0"/>
      <p:bldP spid="785443" grpId="0"/>
      <p:bldP spid="785444" grpId="0" build="p" animBg="1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Tiny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32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32 = 5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32 / 4 = 8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16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16 / 4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12898</TotalTime>
  <Words>2492</Words>
  <Application>Microsoft Office PowerPoint</Application>
  <PresentationFormat>On-screen Show (4:3)</PresentationFormat>
  <Paragraphs>554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Courier</vt:lpstr>
      <vt:lpstr>Tahoma</vt:lpstr>
      <vt:lpstr>Times New Roman</vt:lpstr>
      <vt:lpstr>Wingdings</vt:lpstr>
      <vt:lpstr>ajp2</vt:lpstr>
      <vt:lpstr>PowerPoint Presentation</vt:lpstr>
      <vt:lpstr>Administrivia</vt:lpstr>
      <vt:lpstr>Chapter 4. Cache Memory (cont.)</vt:lpstr>
      <vt:lpstr>Cache Memory - Concept</vt:lpstr>
      <vt:lpstr>Cache Memory – Design</vt:lpstr>
      <vt:lpstr>Cache Memory – Design</vt:lpstr>
      <vt:lpstr>(I) Direct Mapping</vt:lpstr>
      <vt:lpstr>(I) Direct Mapping Cache Line Table</vt:lpstr>
      <vt:lpstr>(I) Direct Mapping Tiny Example</vt:lpstr>
      <vt:lpstr>(I) Direct Mapping Tiny Example</vt:lpstr>
      <vt:lpstr>(I) Direct Mapping Address Format</vt:lpstr>
      <vt:lpstr>(I) Direct Mapping Big Example</vt:lpstr>
      <vt:lpstr>(I) Direct Mapping Big Example – Address Format</vt:lpstr>
      <vt:lpstr>(I) Direct Mapping Address Format Summary</vt:lpstr>
      <vt:lpstr>(I) Direct Mapping Cache Organization</vt:lpstr>
      <vt:lpstr>(I) Direct Mapping  Big Example – Search</vt:lpstr>
      <vt:lpstr>(I) Direct Mapping Pros &amp; Cons</vt:lpstr>
      <vt:lpstr>(II) (Fully-)Associative Mapping</vt:lpstr>
      <vt:lpstr>(II) Associative Mapping Tiny Example</vt:lpstr>
      <vt:lpstr>(II) Associative Mapping Tiny Example</vt:lpstr>
      <vt:lpstr>(II) Associative Mapping Address Format</vt:lpstr>
      <vt:lpstr>(II) Associative Mapping Big Example</vt:lpstr>
      <vt:lpstr>(II) Associative Mapping Big Example – Address Format</vt:lpstr>
      <vt:lpstr>(II) Associative Mapping  Address Format Summary</vt:lpstr>
      <vt:lpstr>(II) Associative Mapping Cache Organization</vt:lpstr>
      <vt:lpstr>(II) Associative Mapping  Big Example – Search</vt:lpstr>
      <vt:lpstr>(III) Set-Associative Mapping</vt:lpstr>
      <vt:lpstr>(III) Set-Associative Mapping</vt:lpstr>
      <vt:lpstr>(III) Set-Associative Mapping Tiny Example</vt:lpstr>
      <vt:lpstr>(III) Set-Associative Mapping Tiny Example</vt:lpstr>
      <vt:lpstr>(III) Set-Associative Mapping Address Format</vt:lpstr>
      <vt:lpstr>(III) Set-Associative Mapping Big Example</vt:lpstr>
      <vt:lpstr>(III) Set-Associative Mapping Big Example – Address Format</vt:lpstr>
      <vt:lpstr>(III) Set-Associative Mapping  Address Format Summary</vt:lpstr>
      <vt:lpstr>(III) Set-Associative Mapping Cache Organization (k-way)</vt:lpstr>
      <vt:lpstr>(III) Set-Associative Mapping  Big Example – Search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603</cp:revision>
  <dcterms:created xsi:type="dcterms:W3CDTF">1998-10-18T09:28:37Z</dcterms:created>
  <dcterms:modified xsi:type="dcterms:W3CDTF">2017-10-16T20:56:59Z</dcterms:modified>
</cp:coreProperties>
</file>