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972" r:id="rId2"/>
    <p:sldId id="971" r:id="rId3"/>
    <p:sldId id="927" r:id="rId4"/>
    <p:sldId id="966" r:id="rId5"/>
    <p:sldId id="946" r:id="rId6"/>
    <p:sldId id="947" r:id="rId7"/>
    <p:sldId id="948" r:id="rId8"/>
    <p:sldId id="949" r:id="rId9"/>
    <p:sldId id="950" r:id="rId10"/>
    <p:sldId id="951" r:id="rId11"/>
    <p:sldId id="952" r:id="rId12"/>
    <p:sldId id="953" r:id="rId13"/>
    <p:sldId id="954" r:id="rId14"/>
    <p:sldId id="955" r:id="rId15"/>
    <p:sldId id="956" r:id="rId16"/>
    <p:sldId id="957" r:id="rId17"/>
    <p:sldId id="958" r:id="rId18"/>
    <p:sldId id="959" r:id="rId19"/>
    <p:sldId id="960" r:id="rId20"/>
    <p:sldId id="961" r:id="rId21"/>
    <p:sldId id="962" r:id="rId22"/>
    <p:sldId id="973" r:id="rId23"/>
    <p:sldId id="974" r:id="rId24"/>
    <p:sldId id="975" r:id="rId25"/>
    <p:sldId id="976" r:id="rId26"/>
    <p:sldId id="977" r:id="rId27"/>
    <p:sldId id="978" r:id="rId28"/>
    <p:sldId id="979" r:id="rId29"/>
    <p:sldId id="980" r:id="rId30"/>
    <p:sldId id="981" r:id="rId31"/>
    <p:sldId id="982" r:id="rId32"/>
    <p:sldId id="983" r:id="rId33"/>
    <p:sldId id="984" r:id="rId34"/>
    <p:sldId id="985" r:id="rId35"/>
    <p:sldId id="986" r:id="rId36"/>
    <p:sldId id="987" r:id="rId37"/>
    <p:sldId id="967" r:id="rId38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F6600"/>
    <a:srgbClr val="FF0000"/>
    <a:srgbClr val="CC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4693" autoAdjust="0"/>
  </p:normalViewPr>
  <p:slideViewPr>
    <p:cSldViewPr>
      <p:cViewPr varScale="1">
        <p:scale>
          <a:sx n="66" d="100"/>
          <a:sy n="66" d="100"/>
        </p:scale>
        <p:origin x="14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17.xml"/><Relationship Id="rId18" Type="http://schemas.openxmlformats.org/officeDocument/2006/relationships/slide" Target="slides/slide22.xml"/><Relationship Id="rId26" Type="http://schemas.openxmlformats.org/officeDocument/2006/relationships/slide" Target="slides/slide33.xml"/><Relationship Id="rId3" Type="http://schemas.openxmlformats.org/officeDocument/2006/relationships/slide" Target="slides/slide7.xml"/><Relationship Id="rId21" Type="http://schemas.openxmlformats.org/officeDocument/2006/relationships/slide" Target="slides/slide27.xml"/><Relationship Id="rId7" Type="http://schemas.openxmlformats.org/officeDocument/2006/relationships/slide" Target="slides/slide11.xml"/><Relationship Id="rId12" Type="http://schemas.openxmlformats.org/officeDocument/2006/relationships/slide" Target="slides/slide16.xml"/><Relationship Id="rId17" Type="http://schemas.openxmlformats.org/officeDocument/2006/relationships/slide" Target="slides/slide21.xml"/><Relationship Id="rId25" Type="http://schemas.openxmlformats.org/officeDocument/2006/relationships/slide" Target="slides/slide31.xml"/><Relationship Id="rId2" Type="http://schemas.openxmlformats.org/officeDocument/2006/relationships/slide" Target="slides/slide5.xml"/><Relationship Id="rId16" Type="http://schemas.openxmlformats.org/officeDocument/2006/relationships/slide" Target="slides/slide20.xml"/><Relationship Id="rId20" Type="http://schemas.openxmlformats.org/officeDocument/2006/relationships/slide" Target="slides/slide26.xml"/><Relationship Id="rId1" Type="http://schemas.openxmlformats.org/officeDocument/2006/relationships/slide" Target="slides/slide4.xml"/><Relationship Id="rId6" Type="http://schemas.openxmlformats.org/officeDocument/2006/relationships/slide" Target="slides/slide10.xml"/><Relationship Id="rId11" Type="http://schemas.openxmlformats.org/officeDocument/2006/relationships/slide" Target="slides/slide15.xml"/><Relationship Id="rId24" Type="http://schemas.openxmlformats.org/officeDocument/2006/relationships/slide" Target="slides/slide30.xml"/><Relationship Id="rId5" Type="http://schemas.openxmlformats.org/officeDocument/2006/relationships/slide" Target="slides/slide9.xml"/><Relationship Id="rId15" Type="http://schemas.openxmlformats.org/officeDocument/2006/relationships/slide" Target="slides/slide19.xml"/><Relationship Id="rId23" Type="http://schemas.openxmlformats.org/officeDocument/2006/relationships/slide" Target="slides/slide29.xml"/><Relationship Id="rId10" Type="http://schemas.openxmlformats.org/officeDocument/2006/relationships/slide" Target="slides/slide14.xml"/><Relationship Id="rId19" Type="http://schemas.openxmlformats.org/officeDocument/2006/relationships/slide" Target="slides/slide23.xml"/><Relationship Id="rId4" Type="http://schemas.openxmlformats.org/officeDocument/2006/relationships/slide" Target="slides/slide8.xml"/><Relationship Id="rId9" Type="http://schemas.openxmlformats.org/officeDocument/2006/relationships/slide" Target="slides/slide13.xml"/><Relationship Id="rId14" Type="http://schemas.openxmlformats.org/officeDocument/2006/relationships/slide" Target="slides/slide18.xml"/><Relationship Id="rId22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7AFBD5-4C11-4392-AC14-1B3E69B92C0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F25064-FAB6-4C48-9F97-5AC80113C07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B71EF8-47EF-4CC1-BBDC-E6CACD79091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D47130-7901-4480-957E-84EBBA68C2C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B9CB0E-7F20-4A75-BC48-DA8F5CC88B1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38BB39C-AC9C-423C-AE28-8FE93DD9B21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457C48-4E54-4D82-A3C5-F8C7FA66678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68DCFA-57C0-46CD-A8B9-614C80E78CE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391A04-861E-4BDF-8BFD-F9DB10C51EB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F03C80-B610-463B-AEC9-90A9A6F7DC2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36712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8B08D3-6FF3-41BF-BA61-3485FA634E7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6FF1B7-D472-44F0-B1F5-D61A20F9D50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9982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C6C97B-B3F7-48C4-A805-AE7199AB6284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20261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27E580-764C-4A59-B011-E9D64DAD4DAC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06613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9388CB-0048-48FB-9DBB-62B83CECE6AB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71358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4D3064-8CAC-4B63-AC99-3DDBC16F018C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14420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70AB61-9990-4752-A7EB-0DD9C4A8BF5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24818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0F51AE-73DE-46E1-9E17-1BB622CC5A1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9180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D67AF8-D765-476E-9A7B-086F296FB1F5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02675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4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609D01-CB2F-48D4-AE58-9C3C0C61616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919F20-9835-48E8-8F9E-A6642E15CCC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F0E035-EFEC-407C-9BC5-28F96F24575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B5567D-9047-4337-99AB-7E47728C83C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8B5EC5-7159-4DEF-BDBE-C4A0F347E67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023AA9-E145-4EFA-A3F5-259F78C995B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1B1355-A7D7-43B7-ACF3-D4CCBDE649E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DE74A88-EE7A-4F82-A812-33BACFAC0B7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6974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292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12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43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814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23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343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69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59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234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01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67" r:id="rId2"/>
    <p:sldLayoutId id="2147484568" r:id="rId3"/>
    <p:sldLayoutId id="2147484569" r:id="rId4"/>
    <p:sldLayoutId id="2147484570" r:id="rId5"/>
    <p:sldLayoutId id="2147484571" r:id="rId6"/>
    <p:sldLayoutId id="2147484572" r:id="rId7"/>
    <p:sldLayoutId id="2147484573" r:id="rId8"/>
    <p:sldLayoutId id="2147484574" r:id="rId9"/>
    <p:sldLayoutId id="2147484575" r:id="rId10"/>
    <p:sldLayoutId id="214748457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shehata.github.io/courses/zu/cse321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523288" cy="61706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321b</a:t>
            </a:r>
            <a:endParaRPr lang="ar-EG" altLang="en-US" sz="32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(2)</a:t>
            </a:r>
            <a:endParaRPr lang="ar-SA" altLang="en-US" sz="4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 eaLnBrk="1" hangingPunct="1">
              <a:lnSpc>
                <a:spcPct val="90000"/>
              </a:lnSpc>
            </a:pP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تنظيم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الحاسب (</a:t>
            </a: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en-US" sz="4800" dirty="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endParaRPr lang="ar-SA" altLang="en-US" sz="48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40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ar-EG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Computer Engineering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Winter 2017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#4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Hazem Ibrahim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Shehata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&amp; Systems Engineering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to Dr. Ahmed Abdul-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for the slides</a:t>
            </a:r>
          </a:p>
        </p:txBody>
      </p:sp>
      <p:pic>
        <p:nvPicPr>
          <p:cNvPr id="4099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083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9210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RAID 1 - Pros and Cons</a:t>
            </a:r>
          </a:p>
        </p:txBody>
      </p:sp>
      <p:grpSp>
        <p:nvGrpSpPr>
          <p:cNvPr id="20483" name="Group 7"/>
          <p:cNvGrpSpPr>
            <a:grpSpLocks/>
          </p:cNvGrpSpPr>
          <p:nvPr/>
        </p:nvGrpSpPr>
        <p:grpSpPr bwMode="auto">
          <a:xfrm>
            <a:off x="17463" y="1354138"/>
            <a:ext cx="9126537" cy="2673350"/>
            <a:chOff x="17341" y="1353457"/>
            <a:chExt cx="9126659" cy="2674259"/>
          </a:xfrm>
        </p:grpSpPr>
        <p:pic>
          <p:nvPicPr>
            <p:cNvPr id="205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18" y="1353457"/>
              <a:ext cx="9115164" cy="455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1" y="1791557"/>
              <a:ext cx="9126659" cy="2236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84" name="Group 7"/>
          <p:cNvGrpSpPr>
            <a:grpSpLocks/>
          </p:cNvGrpSpPr>
          <p:nvPr/>
        </p:nvGrpSpPr>
        <p:grpSpPr bwMode="auto">
          <a:xfrm>
            <a:off x="536575" y="4954588"/>
            <a:ext cx="3819525" cy="1817687"/>
            <a:chOff x="536008" y="4955023"/>
            <a:chExt cx="3819968" cy="1817114"/>
          </a:xfrm>
        </p:grpSpPr>
        <p:pic>
          <p:nvPicPr>
            <p:cNvPr id="20506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008" y="4962387"/>
              <a:ext cx="895350" cy="1809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7" name="TextBox 9"/>
            <p:cNvSpPr txBox="1">
              <a:spLocks noChangeArrowheads="1"/>
            </p:cNvSpPr>
            <p:nvPr/>
          </p:nvSpPr>
          <p:spPr bwMode="auto">
            <a:xfrm>
              <a:off x="575381" y="5171048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latin typeface="Times New Roman" panose="02020603050405020304" pitchFamily="18" charset="0"/>
                </a:rPr>
                <a:t>a</a:t>
              </a:r>
              <a:r>
                <a:rPr kumimoji="0" lang="en-US" altLang="en-US" sz="1400" b="1" baseline="-25000">
                  <a:latin typeface="Times New Roman" panose="02020603050405020304" pitchFamily="18" charset="0"/>
                </a:rPr>
                <a:t>0</a:t>
              </a:r>
              <a:endParaRPr kumimoji="0" lang="en-US" altLang="en-US" sz="20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508" name="TextBox 10"/>
            <p:cNvSpPr txBox="1">
              <a:spLocks noChangeArrowheads="1"/>
            </p:cNvSpPr>
            <p:nvPr/>
          </p:nvSpPr>
          <p:spPr bwMode="auto">
            <a:xfrm>
              <a:off x="575381" y="5483632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latin typeface="Times New Roman" panose="02020603050405020304" pitchFamily="18" charset="0"/>
                </a:rPr>
                <a:t>a</a:t>
              </a:r>
              <a:r>
                <a:rPr kumimoji="0" lang="en-US" altLang="en-US" sz="1400" b="1" baseline="-25000">
                  <a:latin typeface="Times New Roman" panose="02020603050405020304" pitchFamily="18" charset="0"/>
                </a:rPr>
                <a:t>1</a:t>
              </a:r>
              <a:endParaRPr kumimoji="0" lang="en-US" altLang="en-US" sz="20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509" name="TextBox 11"/>
            <p:cNvSpPr txBox="1">
              <a:spLocks noChangeArrowheads="1"/>
            </p:cNvSpPr>
            <p:nvPr/>
          </p:nvSpPr>
          <p:spPr bwMode="auto">
            <a:xfrm>
              <a:off x="575381" y="5771664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latin typeface="Times New Roman" panose="02020603050405020304" pitchFamily="18" charset="0"/>
                </a:rPr>
                <a:t>a</a:t>
              </a:r>
              <a:r>
                <a:rPr kumimoji="0" lang="en-US" altLang="en-US" sz="1400" b="1" baseline="-25000">
                  <a:latin typeface="Times New Roman" panose="02020603050405020304" pitchFamily="18" charset="0"/>
                </a:rPr>
                <a:t>2</a:t>
              </a:r>
              <a:endParaRPr kumimoji="0" lang="en-US" altLang="en-US" sz="20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510" name="TextBox 12"/>
            <p:cNvSpPr txBox="1">
              <a:spLocks noChangeArrowheads="1"/>
            </p:cNvSpPr>
            <p:nvPr/>
          </p:nvSpPr>
          <p:spPr bwMode="auto">
            <a:xfrm>
              <a:off x="575381" y="6087406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latin typeface="Times New Roman" panose="02020603050405020304" pitchFamily="18" charset="0"/>
                </a:rPr>
                <a:t>a</a:t>
              </a:r>
              <a:r>
                <a:rPr kumimoji="0" lang="en-US" altLang="en-US" sz="1400" b="1" baseline="-25000">
                  <a:latin typeface="Times New Roman" panose="02020603050405020304" pitchFamily="18" charset="0"/>
                </a:rPr>
                <a:t>3</a:t>
              </a:r>
              <a:endParaRPr kumimoji="0" lang="en-US" altLang="en-US" sz="2000" b="1" baseline="-25000">
                <a:latin typeface="Times New Roman" panose="02020603050405020304" pitchFamily="18" charset="0"/>
              </a:endParaRPr>
            </a:p>
          </p:txBody>
        </p:sp>
        <p:pic>
          <p:nvPicPr>
            <p:cNvPr id="20511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6410" y="4962061"/>
              <a:ext cx="895350" cy="1809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12" name="TextBox 14"/>
            <p:cNvSpPr txBox="1">
              <a:spLocks noChangeArrowheads="1"/>
            </p:cNvSpPr>
            <p:nvPr/>
          </p:nvSpPr>
          <p:spPr bwMode="auto">
            <a:xfrm>
              <a:off x="1555783" y="5170722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latin typeface="Times New Roman" panose="02020603050405020304" pitchFamily="18" charset="0"/>
                </a:rPr>
                <a:t>b</a:t>
              </a:r>
              <a:r>
                <a:rPr kumimoji="0" lang="en-US" altLang="en-US" sz="1400" b="1" baseline="-25000">
                  <a:latin typeface="Times New Roman" panose="02020603050405020304" pitchFamily="18" charset="0"/>
                </a:rPr>
                <a:t>0</a:t>
              </a:r>
              <a:endParaRPr kumimoji="0" lang="en-US" altLang="en-US" sz="20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513" name="TextBox 15"/>
            <p:cNvSpPr txBox="1">
              <a:spLocks noChangeArrowheads="1"/>
            </p:cNvSpPr>
            <p:nvPr/>
          </p:nvSpPr>
          <p:spPr bwMode="auto">
            <a:xfrm>
              <a:off x="1555783" y="5483306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latin typeface="Times New Roman" panose="02020603050405020304" pitchFamily="18" charset="0"/>
                </a:rPr>
                <a:t>b</a:t>
              </a:r>
              <a:r>
                <a:rPr kumimoji="0" lang="en-US" altLang="en-US" sz="1400" b="1" baseline="-25000">
                  <a:latin typeface="Times New Roman" panose="02020603050405020304" pitchFamily="18" charset="0"/>
                </a:rPr>
                <a:t>1</a:t>
              </a:r>
              <a:endParaRPr kumimoji="0" lang="en-US" altLang="en-US" sz="20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514" name="TextBox 16"/>
            <p:cNvSpPr txBox="1">
              <a:spLocks noChangeArrowheads="1"/>
            </p:cNvSpPr>
            <p:nvPr/>
          </p:nvSpPr>
          <p:spPr bwMode="auto">
            <a:xfrm>
              <a:off x="1555783" y="5771338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latin typeface="Times New Roman" panose="02020603050405020304" pitchFamily="18" charset="0"/>
                </a:rPr>
                <a:t>b</a:t>
              </a:r>
              <a:r>
                <a:rPr kumimoji="0" lang="en-US" altLang="en-US" sz="1400" b="1" baseline="-25000">
                  <a:latin typeface="Times New Roman" panose="02020603050405020304" pitchFamily="18" charset="0"/>
                </a:rPr>
                <a:t>2</a:t>
              </a:r>
              <a:endParaRPr kumimoji="0" lang="en-US" altLang="en-US" sz="20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515" name="TextBox 17"/>
            <p:cNvSpPr txBox="1">
              <a:spLocks noChangeArrowheads="1"/>
            </p:cNvSpPr>
            <p:nvPr/>
          </p:nvSpPr>
          <p:spPr bwMode="auto">
            <a:xfrm>
              <a:off x="1555783" y="6087080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latin typeface="Times New Roman" panose="02020603050405020304" pitchFamily="18" charset="0"/>
                </a:rPr>
                <a:t>b</a:t>
              </a:r>
              <a:r>
                <a:rPr kumimoji="0" lang="en-US" altLang="en-US" sz="1400" b="1" baseline="-25000">
                  <a:latin typeface="Times New Roman" panose="02020603050405020304" pitchFamily="18" charset="0"/>
                </a:rPr>
                <a:t>3</a:t>
              </a:r>
              <a:endParaRPr kumimoji="0" lang="en-US" altLang="en-US" sz="2000" b="1" baseline="-25000">
                <a:latin typeface="Times New Roman" panose="02020603050405020304" pitchFamily="18" charset="0"/>
              </a:endParaRPr>
            </a:p>
          </p:txBody>
        </p:sp>
        <p:pic>
          <p:nvPicPr>
            <p:cNvPr id="20516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268" y="4955023"/>
              <a:ext cx="895350" cy="1809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17" name="TextBox 19"/>
            <p:cNvSpPr txBox="1">
              <a:spLocks noChangeArrowheads="1"/>
            </p:cNvSpPr>
            <p:nvPr/>
          </p:nvSpPr>
          <p:spPr bwMode="auto">
            <a:xfrm>
              <a:off x="2532641" y="5163684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latin typeface="Times New Roman" panose="02020603050405020304" pitchFamily="18" charset="0"/>
                </a:rPr>
                <a:t>c</a:t>
              </a:r>
              <a:r>
                <a:rPr kumimoji="0" lang="en-US" altLang="en-US" sz="1400" b="1" baseline="-25000">
                  <a:latin typeface="Times New Roman" panose="02020603050405020304" pitchFamily="18" charset="0"/>
                </a:rPr>
                <a:t>0</a:t>
              </a:r>
              <a:endParaRPr kumimoji="0" lang="en-US" altLang="en-US" sz="20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518" name="TextBox 20"/>
            <p:cNvSpPr txBox="1">
              <a:spLocks noChangeArrowheads="1"/>
            </p:cNvSpPr>
            <p:nvPr/>
          </p:nvSpPr>
          <p:spPr bwMode="auto">
            <a:xfrm>
              <a:off x="2532641" y="5476268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latin typeface="Times New Roman" panose="02020603050405020304" pitchFamily="18" charset="0"/>
                </a:rPr>
                <a:t>c</a:t>
              </a:r>
              <a:r>
                <a:rPr kumimoji="0" lang="en-US" altLang="en-US" sz="1400" b="1" baseline="-25000">
                  <a:latin typeface="Times New Roman" panose="02020603050405020304" pitchFamily="18" charset="0"/>
                </a:rPr>
                <a:t>1</a:t>
              </a:r>
              <a:endParaRPr kumimoji="0" lang="en-US" altLang="en-US" sz="20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519" name="TextBox 21"/>
            <p:cNvSpPr txBox="1">
              <a:spLocks noChangeArrowheads="1"/>
            </p:cNvSpPr>
            <p:nvPr/>
          </p:nvSpPr>
          <p:spPr bwMode="auto">
            <a:xfrm>
              <a:off x="2532641" y="5764300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latin typeface="Times New Roman" panose="02020603050405020304" pitchFamily="18" charset="0"/>
                </a:rPr>
                <a:t>c</a:t>
              </a:r>
              <a:r>
                <a:rPr kumimoji="0" lang="en-US" altLang="en-US" sz="1400" b="1" baseline="-25000">
                  <a:latin typeface="Times New Roman" panose="02020603050405020304" pitchFamily="18" charset="0"/>
                </a:rPr>
                <a:t>2</a:t>
              </a:r>
              <a:endParaRPr kumimoji="0" lang="en-US" altLang="en-US" sz="20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520" name="TextBox 22"/>
            <p:cNvSpPr txBox="1">
              <a:spLocks noChangeArrowheads="1"/>
            </p:cNvSpPr>
            <p:nvPr/>
          </p:nvSpPr>
          <p:spPr bwMode="auto">
            <a:xfrm>
              <a:off x="2532641" y="6080042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latin typeface="Times New Roman" panose="02020603050405020304" pitchFamily="18" charset="0"/>
                </a:rPr>
                <a:t>c</a:t>
              </a:r>
              <a:r>
                <a:rPr kumimoji="0" lang="en-US" altLang="en-US" sz="1400" b="1" baseline="-25000">
                  <a:latin typeface="Times New Roman" panose="02020603050405020304" pitchFamily="18" charset="0"/>
                </a:rPr>
                <a:t>3</a:t>
              </a:r>
              <a:endParaRPr kumimoji="0" lang="en-US" altLang="en-US" sz="2000" b="1" baseline="-25000">
                <a:latin typeface="Times New Roman" panose="02020603050405020304" pitchFamily="18" charset="0"/>
              </a:endParaRPr>
            </a:p>
          </p:txBody>
        </p:sp>
        <p:pic>
          <p:nvPicPr>
            <p:cNvPr id="20521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626" y="4962061"/>
              <a:ext cx="895350" cy="1809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22" name="TextBox 24"/>
            <p:cNvSpPr txBox="1">
              <a:spLocks noChangeArrowheads="1"/>
            </p:cNvSpPr>
            <p:nvPr/>
          </p:nvSpPr>
          <p:spPr bwMode="auto">
            <a:xfrm>
              <a:off x="3499999" y="5170722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latin typeface="Times New Roman" panose="02020603050405020304" pitchFamily="18" charset="0"/>
                </a:rPr>
                <a:t>d</a:t>
              </a:r>
              <a:r>
                <a:rPr kumimoji="0" lang="en-US" altLang="en-US" sz="1400" b="1" baseline="-25000">
                  <a:latin typeface="Times New Roman" panose="02020603050405020304" pitchFamily="18" charset="0"/>
                </a:rPr>
                <a:t>0</a:t>
              </a:r>
              <a:endParaRPr kumimoji="0" lang="en-US" altLang="en-US" sz="20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523" name="TextBox 25"/>
            <p:cNvSpPr txBox="1">
              <a:spLocks noChangeArrowheads="1"/>
            </p:cNvSpPr>
            <p:nvPr/>
          </p:nvSpPr>
          <p:spPr bwMode="auto">
            <a:xfrm>
              <a:off x="3499999" y="5483306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latin typeface="Times New Roman" panose="02020603050405020304" pitchFamily="18" charset="0"/>
                </a:rPr>
                <a:t>d</a:t>
              </a:r>
              <a:r>
                <a:rPr kumimoji="0" lang="en-US" altLang="en-US" sz="1400" b="1" baseline="-25000">
                  <a:latin typeface="Times New Roman" panose="02020603050405020304" pitchFamily="18" charset="0"/>
                </a:rPr>
                <a:t>1</a:t>
              </a:r>
              <a:endParaRPr kumimoji="0" lang="en-US" altLang="en-US" sz="20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524" name="TextBox 26"/>
            <p:cNvSpPr txBox="1">
              <a:spLocks noChangeArrowheads="1"/>
            </p:cNvSpPr>
            <p:nvPr/>
          </p:nvSpPr>
          <p:spPr bwMode="auto">
            <a:xfrm>
              <a:off x="3499999" y="5771338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latin typeface="Times New Roman" panose="02020603050405020304" pitchFamily="18" charset="0"/>
                </a:rPr>
                <a:t>d</a:t>
              </a:r>
              <a:r>
                <a:rPr kumimoji="0" lang="en-US" altLang="en-US" sz="1400" b="1" baseline="-25000">
                  <a:latin typeface="Times New Roman" panose="02020603050405020304" pitchFamily="18" charset="0"/>
                </a:rPr>
                <a:t>2</a:t>
              </a:r>
              <a:endParaRPr kumimoji="0" lang="en-US" altLang="en-US" sz="20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525" name="TextBox 27"/>
            <p:cNvSpPr txBox="1">
              <a:spLocks noChangeArrowheads="1"/>
            </p:cNvSpPr>
            <p:nvPr/>
          </p:nvSpPr>
          <p:spPr bwMode="auto">
            <a:xfrm>
              <a:off x="3499999" y="6087080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latin typeface="Times New Roman" panose="02020603050405020304" pitchFamily="18" charset="0"/>
                </a:rPr>
                <a:t>d</a:t>
              </a:r>
              <a:r>
                <a:rPr kumimoji="0" lang="en-US" altLang="en-US" sz="1400" b="1" baseline="-25000">
                  <a:latin typeface="Times New Roman" panose="02020603050405020304" pitchFamily="18" charset="0"/>
                </a:rPr>
                <a:t>3</a:t>
              </a:r>
              <a:endParaRPr kumimoji="0" lang="en-US" altLang="en-US" sz="2000" b="1" baseline="-25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485" name="Group 28"/>
          <p:cNvGrpSpPr>
            <a:grpSpLocks/>
          </p:cNvGrpSpPr>
          <p:nvPr/>
        </p:nvGrpSpPr>
        <p:grpSpPr bwMode="auto">
          <a:xfrm>
            <a:off x="4784725" y="4941888"/>
            <a:ext cx="3819525" cy="1816100"/>
            <a:chOff x="4784480" y="4941168"/>
            <a:chExt cx="3819968" cy="1817114"/>
          </a:xfrm>
        </p:grpSpPr>
        <p:pic>
          <p:nvPicPr>
            <p:cNvPr id="30" name="Picture 6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784480" y="4948532"/>
              <a:ext cx="895350" cy="1809750"/>
            </a:xfrm>
            <a:prstGeom prst="rect">
              <a:avLst/>
            </a:prstGeom>
            <a:noFill/>
            <a:ln w="9525" cap="flat" cmpd="sng">
              <a:noFill/>
              <a:prstDash val="solid"/>
              <a:miter lim="800000"/>
              <a:headEnd/>
              <a:tailEnd/>
            </a:ln>
          </p:spPr>
        </p:pic>
        <p:sp>
          <p:nvSpPr>
            <p:cNvPr id="20487" name="TextBox 30"/>
            <p:cNvSpPr txBox="1">
              <a:spLocks noChangeArrowheads="1"/>
            </p:cNvSpPr>
            <p:nvPr/>
          </p:nvSpPr>
          <p:spPr bwMode="auto">
            <a:xfrm>
              <a:off x="4823853" y="5157193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0" lang="en-US" altLang="en-US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  <a:endParaRPr kumimoji="0"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88" name="TextBox 31"/>
            <p:cNvSpPr txBox="1">
              <a:spLocks noChangeArrowheads="1"/>
            </p:cNvSpPr>
            <p:nvPr/>
          </p:nvSpPr>
          <p:spPr bwMode="auto">
            <a:xfrm>
              <a:off x="4823853" y="5469777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0" lang="en-US" altLang="en-US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kumimoji="0"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89" name="TextBox 32"/>
            <p:cNvSpPr txBox="1">
              <a:spLocks noChangeArrowheads="1"/>
            </p:cNvSpPr>
            <p:nvPr/>
          </p:nvSpPr>
          <p:spPr bwMode="auto">
            <a:xfrm>
              <a:off x="4823853" y="5757809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0" lang="en-US" altLang="en-US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kumimoji="0"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90" name="TextBox 33"/>
            <p:cNvSpPr txBox="1">
              <a:spLocks noChangeArrowheads="1"/>
            </p:cNvSpPr>
            <p:nvPr/>
          </p:nvSpPr>
          <p:spPr bwMode="auto">
            <a:xfrm>
              <a:off x="4823853" y="6073551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0" lang="en-US" altLang="en-US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kumimoji="0"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pic>
          <p:nvPicPr>
            <p:cNvPr id="35" name="Picture 6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5764882" y="4948206"/>
              <a:ext cx="895350" cy="1809750"/>
            </a:xfrm>
            <a:prstGeom prst="rect">
              <a:avLst/>
            </a:prstGeom>
            <a:noFill/>
            <a:ln w="9525" cap="flat" cmpd="sng">
              <a:noFill/>
              <a:prstDash val="solid"/>
              <a:miter lim="800000"/>
              <a:headEnd/>
              <a:tailEnd/>
            </a:ln>
          </p:spPr>
        </p:pic>
        <p:sp>
          <p:nvSpPr>
            <p:cNvPr id="20492" name="TextBox 35"/>
            <p:cNvSpPr txBox="1">
              <a:spLocks noChangeArrowheads="1"/>
            </p:cNvSpPr>
            <p:nvPr/>
          </p:nvSpPr>
          <p:spPr bwMode="auto">
            <a:xfrm>
              <a:off x="5804255" y="5156867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0" lang="en-US" altLang="en-US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  <a:endParaRPr kumimoji="0"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93" name="TextBox 36"/>
            <p:cNvSpPr txBox="1">
              <a:spLocks noChangeArrowheads="1"/>
            </p:cNvSpPr>
            <p:nvPr/>
          </p:nvSpPr>
          <p:spPr bwMode="auto">
            <a:xfrm>
              <a:off x="5804255" y="5469451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0" lang="en-US" altLang="en-US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kumimoji="0"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94" name="TextBox 37"/>
            <p:cNvSpPr txBox="1">
              <a:spLocks noChangeArrowheads="1"/>
            </p:cNvSpPr>
            <p:nvPr/>
          </p:nvSpPr>
          <p:spPr bwMode="auto">
            <a:xfrm>
              <a:off x="5804255" y="5757483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0" lang="en-US" altLang="en-US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kumimoji="0"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95" name="TextBox 38"/>
            <p:cNvSpPr txBox="1">
              <a:spLocks noChangeArrowheads="1"/>
            </p:cNvSpPr>
            <p:nvPr/>
          </p:nvSpPr>
          <p:spPr bwMode="auto">
            <a:xfrm>
              <a:off x="5804255" y="6073225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0" lang="en-US" altLang="en-US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kumimoji="0"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pic>
          <p:nvPicPr>
            <p:cNvPr id="40" name="Picture 6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741740" y="4941168"/>
              <a:ext cx="895350" cy="1809750"/>
            </a:xfrm>
            <a:prstGeom prst="rect">
              <a:avLst/>
            </a:prstGeom>
            <a:noFill/>
            <a:ln w="9525" cap="flat" cmpd="sng">
              <a:noFill/>
              <a:prstDash val="solid"/>
              <a:miter lim="800000"/>
              <a:headEnd/>
              <a:tailEnd/>
            </a:ln>
          </p:spPr>
        </p:pic>
        <p:sp>
          <p:nvSpPr>
            <p:cNvPr id="20497" name="TextBox 40"/>
            <p:cNvSpPr txBox="1">
              <a:spLocks noChangeArrowheads="1"/>
            </p:cNvSpPr>
            <p:nvPr/>
          </p:nvSpPr>
          <p:spPr bwMode="auto">
            <a:xfrm>
              <a:off x="6781113" y="5149829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0" lang="en-US" altLang="en-US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  <a:endParaRPr kumimoji="0"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98" name="TextBox 41"/>
            <p:cNvSpPr txBox="1">
              <a:spLocks noChangeArrowheads="1"/>
            </p:cNvSpPr>
            <p:nvPr/>
          </p:nvSpPr>
          <p:spPr bwMode="auto">
            <a:xfrm>
              <a:off x="6781113" y="5462413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0" lang="en-US" altLang="en-US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kumimoji="0"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99" name="TextBox 42"/>
            <p:cNvSpPr txBox="1">
              <a:spLocks noChangeArrowheads="1"/>
            </p:cNvSpPr>
            <p:nvPr/>
          </p:nvSpPr>
          <p:spPr bwMode="auto">
            <a:xfrm>
              <a:off x="6781113" y="5750445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0" lang="en-US" altLang="en-US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kumimoji="0"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00" name="TextBox 43"/>
            <p:cNvSpPr txBox="1">
              <a:spLocks noChangeArrowheads="1"/>
            </p:cNvSpPr>
            <p:nvPr/>
          </p:nvSpPr>
          <p:spPr bwMode="auto">
            <a:xfrm>
              <a:off x="6781113" y="6066187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0" lang="en-US" altLang="en-US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kumimoji="0"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pic>
          <p:nvPicPr>
            <p:cNvPr id="45" name="Picture 6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7709098" y="4948206"/>
              <a:ext cx="895350" cy="1809750"/>
            </a:xfrm>
            <a:prstGeom prst="rect">
              <a:avLst/>
            </a:prstGeom>
            <a:noFill/>
            <a:ln w="9525" cap="flat" cmpd="sng">
              <a:noFill/>
              <a:prstDash val="solid"/>
              <a:miter lim="800000"/>
              <a:headEnd/>
              <a:tailEnd/>
            </a:ln>
          </p:spPr>
        </p:pic>
        <p:sp>
          <p:nvSpPr>
            <p:cNvPr id="20502" name="TextBox 45"/>
            <p:cNvSpPr txBox="1">
              <a:spLocks noChangeArrowheads="1"/>
            </p:cNvSpPr>
            <p:nvPr/>
          </p:nvSpPr>
          <p:spPr bwMode="auto">
            <a:xfrm>
              <a:off x="7748471" y="5156867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0" lang="en-US" altLang="en-US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  <a:endParaRPr kumimoji="0"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03" name="TextBox 46"/>
            <p:cNvSpPr txBox="1">
              <a:spLocks noChangeArrowheads="1"/>
            </p:cNvSpPr>
            <p:nvPr/>
          </p:nvSpPr>
          <p:spPr bwMode="auto">
            <a:xfrm>
              <a:off x="7748471" y="5469451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0" lang="en-US" altLang="en-US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kumimoji="0"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04" name="TextBox 47"/>
            <p:cNvSpPr txBox="1">
              <a:spLocks noChangeArrowheads="1"/>
            </p:cNvSpPr>
            <p:nvPr/>
          </p:nvSpPr>
          <p:spPr bwMode="auto">
            <a:xfrm>
              <a:off x="7748471" y="5757483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0" lang="en-US" altLang="en-US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kumimoji="0"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05" name="TextBox 48"/>
            <p:cNvSpPr txBox="1">
              <a:spLocks noChangeArrowheads="1"/>
            </p:cNvSpPr>
            <p:nvPr/>
          </p:nvSpPr>
          <p:spPr bwMode="auto">
            <a:xfrm>
              <a:off x="7748471" y="6073225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0" lang="en-US" altLang="en-US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kumimoji="0"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269288" cy="838200"/>
          </a:xfrm>
        </p:spPr>
        <p:txBody>
          <a:bodyPr/>
          <a:lstStyle/>
          <a:p>
            <a:r>
              <a:rPr lang="en-GB" altLang="en-US"/>
              <a:t>RAID 2 - </a:t>
            </a:r>
            <a:r>
              <a:rPr lang="en-GB" altLang="en-US" sz="2400"/>
              <a:t>Bit-Level Stripping with Hamming ECC</a:t>
            </a:r>
            <a:endParaRPr lang="en-GB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000">
                <a:solidFill>
                  <a:srgbClr val="3333FF"/>
                </a:solidFill>
              </a:rPr>
              <a:t>Parallel access</a:t>
            </a:r>
            <a:r>
              <a:rPr lang="en-GB" altLang="en-US" sz="2000"/>
              <a:t>: all disks participate in every I/O request.</a:t>
            </a:r>
          </a:p>
          <a:p>
            <a:pPr>
              <a:lnSpc>
                <a:spcPct val="90000"/>
              </a:lnSpc>
            </a:pPr>
            <a:r>
              <a:rPr lang="en-GB" altLang="en-US" sz="2000"/>
              <a:t>Disks are synchronized: all heads in same position at any given time.</a:t>
            </a:r>
          </a:p>
          <a:p>
            <a:pPr>
              <a:lnSpc>
                <a:spcPct val="90000"/>
              </a:lnSpc>
            </a:pPr>
            <a:r>
              <a:rPr lang="en-GB" altLang="en-US" sz="2000">
                <a:solidFill>
                  <a:srgbClr val="3333FF"/>
                </a:solidFill>
              </a:rPr>
              <a:t>Bit-level stripping</a:t>
            </a:r>
            <a:r>
              <a:rPr lang="en-GB" altLang="en-US" sz="2000"/>
              <a:t>:</a:t>
            </a:r>
            <a:r>
              <a:rPr lang="en-GB" altLang="en-US" sz="2000">
                <a:sym typeface="Wingdings" panose="05000000000000000000" pitchFamily="2" charset="2"/>
              </a:rPr>
              <a:t> </a:t>
            </a:r>
            <a:r>
              <a:rPr lang="en-GB" altLang="en-US" sz="2000"/>
              <a:t>Very small strips </a:t>
            </a:r>
            <a:r>
              <a:rPr lang="en-GB" altLang="en-US" sz="2000">
                <a:sym typeface="Wingdings" panose="05000000000000000000" pitchFamily="2" charset="2"/>
              </a:rPr>
              <a:t></a:t>
            </a:r>
            <a:r>
              <a:rPr lang="en-GB" altLang="en-US" sz="2000"/>
              <a:t> single-bit strips!</a:t>
            </a:r>
            <a:endParaRPr lang="en-GB" altLang="en-US" sz="1800"/>
          </a:p>
          <a:p>
            <a:pPr>
              <a:lnSpc>
                <a:spcPct val="90000"/>
              </a:lnSpc>
            </a:pPr>
            <a:r>
              <a:rPr lang="en-GB" altLang="en-US" sz="2000"/>
              <a:t>Error correction calculated across corresponding bits on disks.</a:t>
            </a:r>
          </a:p>
          <a:p>
            <a:pPr>
              <a:lnSpc>
                <a:spcPct val="90000"/>
              </a:lnSpc>
            </a:pPr>
            <a:r>
              <a:rPr lang="en-GB" altLang="en-US" sz="2000"/>
              <a:t>Multiple parity disks store Hamming code in corresponding bit positions.</a:t>
            </a:r>
          </a:p>
          <a:p>
            <a:pPr>
              <a:lnSpc>
                <a:spcPct val="90000"/>
              </a:lnSpc>
            </a:pPr>
            <a:r>
              <a:rPr lang="en-GB" altLang="en-US" sz="2000"/>
              <a:t>Number of redundant disks is proportional to </a:t>
            </a:r>
            <a:r>
              <a:rPr lang="en-GB" altLang="en-US" sz="2000" b="1"/>
              <a:t>log</a:t>
            </a:r>
            <a:r>
              <a:rPr lang="en-GB" altLang="en-US" sz="2000"/>
              <a:t> number of data disks.</a:t>
            </a:r>
            <a:endParaRPr lang="en-US" altLang="en-US" sz="200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000"/>
              <a:t>Read: data &amp; parity delivered to controller </a:t>
            </a:r>
            <a:r>
              <a:rPr lang="en-GB" altLang="en-US" sz="2000">
                <a:sym typeface="Wingdings" panose="05000000000000000000" pitchFamily="2" charset="2"/>
              </a:rPr>
              <a:t> </a:t>
            </a:r>
            <a:r>
              <a:rPr lang="en-GB" altLang="en-US" sz="2000"/>
              <a:t>error corrected instantly.</a:t>
            </a:r>
          </a:p>
          <a:p>
            <a:pPr>
              <a:lnSpc>
                <a:spcPct val="90000"/>
              </a:lnSpc>
            </a:pPr>
            <a:r>
              <a:rPr lang="en-GB" altLang="en-US" sz="2000"/>
              <a:t>Write: all data and parity disks accessed.</a:t>
            </a:r>
          </a:p>
          <a:p>
            <a:pPr>
              <a:lnSpc>
                <a:spcPct val="90000"/>
              </a:lnSpc>
            </a:pPr>
            <a:r>
              <a:rPr lang="en-GB" altLang="en-US" sz="2000"/>
              <a:t>Contemporary disks are highly reliable </a:t>
            </a:r>
            <a:r>
              <a:rPr lang="en-GB" altLang="en-US" sz="2000">
                <a:sym typeface="Wingdings" panose="05000000000000000000" pitchFamily="2" charset="2"/>
              </a:rPr>
              <a:t> RAID 2 </a:t>
            </a:r>
            <a:r>
              <a:rPr lang="en-GB" altLang="en-US" sz="2000" b="1">
                <a:solidFill>
                  <a:srgbClr val="FF0000"/>
                </a:solidFill>
                <a:sym typeface="Wingdings" panose="05000000000000000000" pitchFamily="2" charset="2"/>
              </a:rPr>
              <a:t>not used</a:t>
            </a:r>
            <a:r>
              <a:rPr lang="en-GB" altLang="en-US" sz="2000">
                <a:sym typeface="Wingdings" panose="05000000000000000000" pitchFamily="2" charset="2"/>
              </a:rPr>
              <a:t> in practice!!</a:t>
            </a:r>
          </a:p>
          <a:p>
            <a:pPr>
              <a:lnSpc>
                <a:spcPct val="90000"/>
              </a:lnSpc>
            </a:pPr>
            <a:r>
              <a:rPr lang="en-GB" altLang="en-US" sz="2000">
                <a:solidFill>
                  <a:srgbClr val="3333FF"/>
                </a:solidFill>
              </a:rPr>
              <a:t>I/O transfer rate</a:t>
            </a:r>
            <a:r>
              <a:rPr lang="en-GB" altLang="en-US" sz="2000"/>
              <a:t>: very high due to small strip size.</a:t>
            </a:r>
          </a:p>
          <a:p>
            <a:pPr>
              <a:lnSpc>
                <a:spcPct val="90000"/>
              </a:lnSpc>
            </a:pPr>
            <a:r>
              <a:rPr lang="en-GB" altLang="en-US" sz="2000">
                <a:solidFill>
                  <a:srgbClr val="3333FF"/>
                </a:solidFill>
              </a:rPr>
              <a:t>I/O request rate</a:t>
            </a:r>
            <a:r>
              <a:rPr lang="en-GB" altLang="en-US" sz="2000"/>
              <a:t>: only one at a time </a:t>
            </a:r>
            <a:r>
              <a:rPr lang="en-GB" altLang="en-US" sz="2000">
                <a:sym typeface="Wingdings" panose="05000000000000000000" pitchFamily="2" charset="2"/>
              </a:rPr>
              <a:t> </a:t>
            </a:r>
            <a:r>
              <a:rPr lang="en-GB" altLang="en-US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≈</a:t>
            </a:r>
            <a:r>
              <a:rPr lang="en-GB" altLang="en-US" sz="2000">
                <a:sym typeface="Wingdings" panose="05000000000000000000" pitchFamily="2" charset="2"/>
              </a:rPr>
              <a:t> single disk!</a:t>
            </a:r>
            <a:endParaRPr lang="en-GB" altLang="en-US" sz="2000"/>
          </a:p>
        </p:txBody>
      </p:sp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84" r="12122" b="4724"/>
          <a:stretch>
            <a:fillRect/>
          </a:stretch>
        </p:blipFill>
        <p:spPr bwMode="auto">
          <a:xfrm>
            <a:off x="42863" y="4779963"/>
            <a:ext cx="91440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RAID 2 - Pros and Cons</a:t>
            </a:r>
          </a:p>
        </p:txBody>
      </p:sp>
      <p:grpSp>
        <p:nvGrpSpPr>
          <p:cNvPr id="24579" name="Group 6"/>
          <p:cNvGrpSpPr>
            <a:grpSpLocks/>
          </p:cNvGrpSpPr>
          <p:nvPr/>
        </p:nvGrpSpPr>
        <p:grpSpPr bwMode="auto">
          <a:xfrm>
            <a:off x="7938" y="1354138"/>
            <a:ext cx="9136062" cy="2751137"/>
            <a:chOff x="8618" y="1353457"/>
            <a:chExt cx="9135381" cy="2752315"/>
          </a:xfrm>
        </p:grpSpPr>
        <p:pic>
          <p:nvPicPr>
            <p:cNvPr id="2458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18" y="1353457"/>
              <a:ext cx="9115164" cy="455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8" y="1790247"/>
              <a:ext cx="9135381" cy="231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84" r="12122" b="4724"/>
          <a:stretch>
            <a:fillRect/>
          </a:stretch>
        </p:blipFill>
        <p:spPr bwMode="auto">
          <a:xfrm>
            <a:off x="42863" y="4779963"/>
            <a:ext cx="91440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197850" cy="838200"/>
          </a:xfrm>
        </p:spPr>
        <p:txBody>
          <a:bodyPr/>
          <a:lstStyle/>
          <a:p>
            <a:r>
              <a:rPr lang="en-GB" altLang="en-US"/>
              <a:t>RAID 3 - </a:t>
            </a:r>
            <a:r>
              <a:rPr lang="en-GB" altLang="en-US" sz="2400"/>
              <a:t>Byte-Level Stripping</a:t>
            </a:r>
            <a:r>
              <a:rPr lang="en-US" altLang="en-US" sz="2400"/>
              <a:t> with Parity</a:t>
            </a:r>
            <a:endParaRPr lang="en-GB" alt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altLang="en-US" sz="2400"/>
              <a:t>Similar to RAID 2: synchronized disks, small strips. </a:t>
            </a:r>
            <a:r>
              <a:rPr lang="en-GB" altLang="en-US" sz="2400">
                <a:solidFill>
                  <a:srgbClr val="3333FF"/>
                </a:solidFill>
              </a:rPr>
              <a:t>Byte-level</a:t>
            </a:r>
            <a:r>
              <a:rPr lang="en-GB" altLang="en-US" sz="2400"/>
              <a:t> stripping </a:t>
            </a:r>
            <a:r>
              <a:rPr lang="en-GB" altLang="en-US" sz="2400">
                <a:sym typeface="Wingdings" panose="05000000000000000000" pitchFamily="2" charset="2"/>
              </a:rPr>
              <a:t></a:t>
            </a:r>
            <a:r>
              <a:rPr lang="en-GB" altLang="en-US" sz="2400"/>
              <a:t> single-byte strips.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altLang="en-US" sz="2400"/>
              <a:t>Only 1 redundant disk, no matter how large the array.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altLang="en-US" sz="2400">
                <a:solidFill>
                  <a:srgbClr val="3333FF"/>
                </a:solidFill>
              </a:rPr>
              <a:t>Simple parity</a:t>
            </a:r>
            <a:r>
              <a:rPr lang="en-GB" altLang="en-US" sz="2400"/>
              <a:t> bit for each set of corresponding bits.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altLang="en-US" sz="2400"/>
              <a:t>Drive fails </a:t>
            </a:r>
            <a:r>
              <a:rPr lang="en-GB" altLang="en-US" sz="2400">
                <a:sym typeface="Wingdings" panose="05000000000000000000" pitchFamily="2" charset="2"/>
              </a:rPr>
              <a:t> replace it and </a:t>
            </a:r>
            <a:r>
              <a:rPr lang="en-GB" altLang="en-US" sz="2400"/>
              <a:t>reconstruct data from surviving disks and parity info. For instance, in a 5-disk array: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GB" altLang="en-US" sz="2000"/>
              <a:t>Disk #1 fails </a:t>
            </a:r>
            <a:r>
              <a:rPr lang="en-GB" altLang="en-US" sz="2000">
                <a:sym typeface="Wingdings" panose="05000000000000000000" pitchFamily="2" charset="2"/>
              </a:rPr>
              <a:t></a:t>
            </a:r>
            <a:r>
              <a:rPr lang="en-GB" altLang="en-US" sz="2000"/>
              <a:t> X1(i) = X4(i) </a:t>
            </a:r>
            <a:r>
              <a:rPr lang="en-GB" altLang="en-US" sz="2000" b="1">
                <a:sym typeface="Symbol" panose="05050102010706020507" pitchFamily="18" charset="2"/>
              </a:rPr>
              <a:t></a:t>
            </a:r>
            <a:r>
              <a:rPr lang="en-GB" altLang="en-US" sz="2000"/>
              <a:t> X3(i) </a:t>
            </a:r>
            <a:r>
              <a:rPr lang="en-GB" altLang="en-US" sz="2000" b="1">
                <a:sym typeface="Symbol" panose="05050102010706020507" pitchFamily="18" charset="2"/>
              </a:rPr>
              <a:t></a:t>
            </a:r>
            <a:r>
              <a:rPr lang="en-GB" altLang="en-US" sz="2000"/>
              <a:t> X2(i) </a:t>
            </a:r>
            <a:r>
              <a:rPr lang="en-GB" altLang="en-US" sz="2000" b="1">
                <a:sym typeface="Symbol" panose="05050102010706020507" pitchFamily="18" charset="2"/>
              </a:rPr>
              <a:t></a:t>
            </a:r>
            <a:r>
              <a:rPr lang="en-GB" altLang="en-US" sz="2000"/>
              <a:t> X0(i)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altLang="en-US" sz="2400">
                <a:solidFill>
                  <a:srgbClr val="3333FF"/>
                </a:solidFill>
              </a:rPr>
              <a:t>I/O transfer rate</a:t>
            </a:r>
            <a:r>
              <a:rPr lang="en-GB" altLang="en-US" sz="2400"/>
              <a:t>: very high due to small strip size.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altLang="en-US" sz="2400">
                <a:solidFill>
                  <a:srgbClr val="3333FF"/>
                </a:solidFill>
              </a:rPr>
              <a:t>I/O request rate</a:t>
            </a:r>
            <a:r>
              <a:rPr lang="en-GB" altLang="en-US" sz="2400"/>
              <a:t>: only one at a time </a:t>
            </a:r>
            <a:r>
              <a:rPr lang="en-GB" altLang="en-US" sz="2400">
                <a:sym typeface="Wingdings" panose="05000000000000000000" pitchFamily="2" charset="2"/>
              </a:rPr>
              <a:t> </a:t>
            </a: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≈</a:t>
            </a:r>
            <a:r>
              <a:rPr lang="en-GB" altLang="en-US" sz="2400">
                <a:sym typeface="Wingdings" panose="05000000000000000000" pitchFamily="2" charset="2"/>
              </a:rPr>
              <a:t> single disk.</a:t>
            </a:r>
            <a:endParaRPr lang="en-GB" altLang="en-US" sz="240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21" b="61676"/>
          <a:stretch>
            <a:fillRect/>
          </a:stretch>
        </p:blipFill>
        <p:spPr bwMode="auto">
          <a:xfrm>
            <a:off x="1447800" y="4953000"/>
            <a:ext cx="6248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RAID 3 - Pros and Cons</a:t>
            </a:r>
          </a:p>
        </p:txBody>
      </p:sp>
      <p:grpSp>
        <p:nvGrpSpPr>
          <p:cNvPr id="28675" name="Group 6"/>
          <p:cNvGrpSpPr>
            <a:grpSpLocks/>
          </p:cNvGrpSpPr>
          <p:nvPr/>
        </p:nvGrpSpPr>
        <p:grpSpPr bwMode="auto">
          <a:xfrm>
            <a:off x="0" y="1368425"/>
            <a:ext cx="9144000" cy="2478088"/>
            <a:chOff x="0" y="1367971"/>
            <a:chExt cx="9144000" cy="2477758"/>
          </a:xfrm>
        </p:grpSpPr>
        <p:pic>
          <p:nvPicPr>
            <p:cNvPr id="2867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18" y="1367971"/>
              <a:ext cx="9115164" cy="455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7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804761"/>
              <a:ext cx="9144000" cy="2040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21" b="61676"/>
          <a:stretch>
            <a:fillRect/>
          </a:stretch>
        </p:blipFill>
        <p:spPr bwMode="auto">
          <a:xfrm>
            <a:off x="1447800" y="4953000"/>
            <a:ext cx="6248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197850" cy="838200"/>
          </a:xfrm>
        </p:spPr>
        <p:txBody>
          <a:bodyPr/>
          <a:lstStyle/>
          <a:p>
            <a:r>
              <a:rPr lang="en-GB" altLang="en-US"/>
              <a:t>RAID 4 - </a:t>
            </a:r>
            <a:r>
              <a:rPr lang="en-GB" altLang="en-US" sz="2400"/>
              <a:t>Block-Level Stripping</a:t>
            </a:r>
            <a:r>
              <a:rPr lang="en-US" altLang="en-US" sz="2400"/>
              <a:t> with Parity</a:t>
            </a:r>
            <a:endParaRPr lang="en-GB" altLang="en-US" sz="240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507413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>
                <a:solidFill>
                  <a:srgbClr val="3333FF"/>
                </a:solidFill>
              </a:rPr>
              <a:t>Independent access</a:t>
            </a:r>
            <a:r>
              <a:rPr lang="en-GB" altLang="en-US" sz="2400"/>
              <a:t>: each disk operates independently (not synchronized) </a:t>
            </a:r>
            <a:r>
              <a:rPr lang="en-GB" altLang="en-US" sz="2400">
                <a:sym typeface="Wingdings" panose="05000000000000000000" pitchFamily="2" charset="2"/>
              </a:rPr>
              <a:t> separate I/O requests in parallel.</a:t>
            </a:r>
            <a:endParaRPr lang="en-GB" altLang="en-US" sz="2400"/>
          </a:p>
          <a:p>
            <a:pPr>
              <a:lnSpc>
                <a:spcPct val="90000"/>
              </a:lnSpc>
            </a:pPr>
            <a:r>
              <a:rPr lang="en-GB" altLang="en-US" sz="2400"/>
              <a:t>Relatively large strips </a:t>
            </a:r>
            <a:r>
              <a:rPr lang="en-GB" altLang="en-US" sz="2400">
                <a:sym typeface="Wingdings" panose="05000000000000000000" pitchFamily="2" charset="2"/>
              </a:rPr>
              <a:t>(</a:t>
            </a:r>
            <a:r>
              <a:rPr lang="en-GB" altLang="en-US" sz="2400">
                <a:solidFill>
                  <a:srgbClr val="3333FF"/>
                </a:solidFill>
                <a:sym typeface="Wingdings" panose="05000000000000000000" pitchFamily="2" charset="2"/>
              </a:rPr>
              <a:t>block-level</a:t>
            </a:r>
            <a:r>
              <a:rPr lang="en-GB" altLang="en-US" sz="2400">
                <a:sym typeface="Wingdings" panose="05000000000000000000" pitchFamily="2" charset="2"/>
              </a:rPr>
              <a:t>).</a:t>
            </a:r>
            <a:endParaRPr lang="en-GB" altLang="en-US" sz="2400"/>
          </a:p>
          <a:p>
            <a:pPr>
              <a:lnSpc>
                <a:spcPct val="90000"/>
              </a:lnSpc>
            </a:pPr>
            <a:r>
              <a:rPr lang="en-GB" altLang="en-US" sz="2400"/>
              <a:t>Bit-by-bit parity calculated across strips on each disk.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Parity stored on </a:t>
            </a:r>
            <a:r>
              <a:rPr lang="en-GB" altLang="en-US" sz="2400">
                <a:solidFill>
                  <a:srgbClr val="3333FF"/>
                </a:solidFill>
              </a:rPr>
              <a:t>parity disk</a:t>
            </a:r>
            <a:r>
              <a:rPr lang="en-GB" altLang="en-US" sz="2400"/>
              <a:t>.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Write: read old data and old parity, update both.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Write to disk #1 </a:t>
            </a:r>
            <a:r>
              <a:rPr lang="en-GB" altLang="en-US" sz="2000">
                <a:sym typeface="Wingdings" panose="05000000000000000000" pitchFamily="2" charset="2"/>
              </a:rPr>
              <a:t> X4’(i) = X4(i) </a:t>
            </a:r>
            <a:r>
              <a:rPr lang="en-GB" altLang="en-US" sz="2000" b="1">
                <a:sym typeface="Symbol" panose="05050102010706020507" pitchFamily="18" charset="2"/>
              </a:rPr>
              <a:t></a:t>
            </a:r>
            <a:r>
              <a:rPr lang="en-GB" altLang="en-US" sz="2000">
                <a:sym typeface="Wingdings" panose="05000000000000000000" pitchFamily="2" charset="2"/>
              </a:rPr>
              <a:t> X1(i) </a:t>
            </a:r>
            <a:r>
              <a:rPr lang="en-GB" altLang="en-US" sz="2000" b="1">
                <a:sym typeface="Symbol" panose="05050102010706020507" pitchFamily="18" charset="2"/>
              </a:rPr>
              <a:t></a:t>
            </a:r>
            <a:r>
              <a:rPr lang="en-GB" altLang="en-US" sz="2000">
                <a:sym typeface="Wingdings" panose="05000000000000000000" pitchFamily="2" charset="2"/>
              </a:rPr>
              <a:t> X1’(i)</a:t>
            </a:r>
            <a:endParaRPr lang="en-GB" altLang="en-US" sz="2000"/>
          </a:p>
          <a:p>
            <a:pPr lvl="1">
              <a:lnSpc>
                <a:spcPct val="90000"/>
              </a:lnSpc>
            </a:pPr>
            <a:r>
              <a:rPr lang="en-GB" altLang="en-US" sz="2000"/>
              <a:t>Not the case in RAID 2 and RAID 3 due to parallel access.</a:t>
            </a:r>
          </a:p>
          <a:p>
            <a:pPr>
              <a:lnSpc>
                <a:spcPct val="90000"/>
              </a:lnSpc>
            </a:pPr>
            <a:r>
              <a:rPr lang="en-GB" altLang="en-US" sz="2400">
                <a:solidFill>
                  <a:srgbClr val="3333FF"/>
                </a:solidFill>
              </a:rPr>
              <a:t>I/O transfer rate</a:t>
            </a:r>
            <a:r>
              <a:rPr lang="en-GB" altLang="en-US" sz="2400"/>
              <a:t>: read: </a:t>
            </a: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≈ </a:t>
            </a:r>
            <a:r>
              <a:rPr lang="en-GB" altLang="en-US" sz="2400"/>
              <a:t>RAID 0, write: &lt; single disk.</a:t>
            </a:r>
          </a:p>
          <a:p>
            <a:pPr>
              <a:lnSpc>
                <a:spcPct val="90000"/>
              </a:lnSpc>
            </a:pPr>
            <a:r>
              <a:rPr lang="en-GB" altLang="en-US" sz="2400">
                <a:solidFill>
                  <a:srgbClr val="3333FF"/>
                </a:solidFill>
              </a:rPr>
              <a:t>I/O request rate</a:t>
            </a:r>
            <a:r>
              <a:rPr lang="en-GB" altLang="en-US" sz="2400"/>
              <a:t>: read: </a:t>
            </a: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≈ </a:t>
            </a:r>
            <a:r>
              <a:rPr lang="en-GB" altLang="en-US" sz="2400"/>
              <a:t>RAID 0, write: &lt; single disk.</a:t>
            </a:r>
            <a:endParaRPr lang="en-GB" altLang="en-US" sz="2600"/>
          </a:p>
        </p:txBody>
      </p:sp>
      <p:pic>
        <p:nvPicPr>
          <p:cNvPr id="141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02" r="28421" b="8382"/>
          <a:stretch>
            <a:fillRect/>
          </a:stretch>
        </p:blipFill>
        <p:spPr bwMode="auto">
          <a:xfrm>
            <a:off x="1290638" y="4873625"/>
            <a:ext cx="6376987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RAID 4 - Pros and Cons</a:t>
            </a:r>
          </a:p>
        </p:txBody>
      </p:sp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7463" y="1482725"/>
            <a:ext cx="9120187" cy="2593975"/>
            <a:chOff x="18144" y="1353457"/>
            <a:chExt cx="9120138" cy="2594593"/>
          </a:xfrm>
        </p:grpSpPr>
        <p:pic>
          <p:nvPicPr>
            <p:cNvPr id="3277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44" y="1785257"/>
              <a:ext cx="9111342" cy="2162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18" y="1353457"/>
              <a:ext cx="9115164" cy="455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02" r="28421" b="8382"/>
          <a:stretch>
            <a:fillRect/>
          </a:stretch>
        </p:blipFill>
        <p:spPr bwMode="auto">
          <a:xfrm>
            <a:off x="1290638" y="4873625"/>
            <a:ext cx="6376987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737600" cy="838200"/>
          </a:xfrm>
        </p:spPr>
        <p:txBody>
          <a:bodyPr/>
          <a:lstStyle/>
          <a:p>
            <a:r>
              <a:rPr lang="en-GB" altLang="en-US"/>
              <a:t>RAID 5 - </a:t>
            </a:r>
            <a:r>
              <a:rPr lang="en-GB" altLang="en-US" sz="2200"/>
              <a:t>Block-Level Stripping</a:t>
            </a:r>
            <a:r>
              <a:rPr lang="en-US" altLang="en-US" sz="2200"/>
              <a:t> with Distributed Parity</a:t>
            </a:r>
            <a:endParaRPr lang="en-GB" altLang="en-US" sz="22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pPr>
              <a:lnSpc>
                <a:spcPts val="2700"/>
              </a:lnSpc>
              <a:spcBef>
                <a:spcPts val="200"/>
              </a:spcBef>
            </a:pPr>
            <a:r>
              <a:rPr lang="en-GB" altLang="en-US" sz="2600"/>
              <a:t>Independent access, relatively large strips (</a:t>
            </a:r>
            <a:r>
              <a:rPr lang="en-GB" altLang="en-US" sz="2600">
                <a:solidFill>
                  <a:srgbClr val="3333FF"/>
                </a:solidFill>
              </a:rPr>
              <a:t>block-level</a:t>
            </a:r>
            <a:r>
              <a:rPr lang="en-GB" altLang="en-US" sz="2600"/>
              <a:t>).</a:t>
            </a:r>
          </a:p>
          <a:p>
            <a:pPr>
              <a:lnSpc>
                <a:spcPts val="2700"/>
              </a:lnSpc>
              <a:spcBef>
                <a:spcPts val="200"/>
              </a:spcBef>
            </a:pPr>
            <a:r>
              <a:rPr lang="en-GB" altLang="en-US" sz="2600"/>
              <a:t>Like RAID 4, except </a:t>
            </a:r>
            <a:r>
              <a:rPr lang="en-GB" altLang="en-US" sz="2600">
                <a:solidFill>
                  <a:srgbClr val="3333FF"/>
                </a:solidFill>
              </a:rPr>
              <a:t>parity distributed</a:t>
            </a:r>
            <a:r>
              <a:rPr lang="en-GB" altLang="en-US" sz="2600"/>
              <a:t> across all disks.</a:t>
            </a:r>
          </a:p>
          <a:p>
            <a:pPr>
              <a:lnSpc>
                <a:spcPts val="2700"/>
              </a:lnSpc>
              <a:spcBef>
                <a:spcPts val="200"/>
              </a:spcBef>
            </a:pPr>
            <a:r>
              <a:rPr lang="en-GB" altLang="en-US" sz="2600"/>
              <a:t>Round robin allocation for parity strips.</a:t>
            </a:r>
          </a:p>
          <a:p>
            <a:pPr lvl="1">
              <a:lnSpc>
                <a:spcPts val="2700"/>
              </a:lnSpc>
              <a:spcBef>
                <a:spcPts val="200"/>
              </a:spcBef>
            </a:pPr>
            <a:r>
              <a:rPr lang="en-GB" altLang="en-US"/>
              <a:t>n-disk array: parity strip is on a different disk for the first n stripes, and the pattern repeats.</a:t>
            </a:r>
          </a:p>
          <a:p>
            <a:pPr>
              <a:lnSpc>
                <a:spcPts val="2700"/>
              </a:lnSpc>
              <a:spcBef>
                <a:spcPts val="200"/>
              </a:spcBef>
            </a:pPr>
            <a:r>
              <a:rPr lang="en-GB" altLang="en-US" sz="2600"/>
              <a:t>Avoids RAID 4 bottleneck at parity disk.</a:t>
            </a:r>
          </a:p>
          <a:p>
            <a:pPr>
              <a:lnSpc>
                <a:spcPts val="2700"/>
              </a:lnSpc>
              <a:spcBef>
                <a:spcPts val="200"/>
              </a:spcBef>
            </a:pPr>
            <a:r>
              <a:rPr lang="en-GB" altLang="en-US" sz="2600"/>
              <a:t>Commonly used in network servers.</a:t>
            </a:r>
          </a:p>
          <a:p>
            <a:pPr>
              <a:lnSpc>
                <a:spcPts val="2700"/>
              </a:lnSpc>
              <a:spcBef>
                <a:spcPts val="200"/>
              </a:spcBef>
            </a:pPr>
            <a:r>
              <a:rPr lang="en-GB" altLang="en-US" sz="2600"/>
              <a:t>N.B. Does not mean 5 disks!</a:t>
            </a:r>
          </a:p>
          <a:p>
            <a:pPr>
              <a:lnSpc>
                <a:spcPts val="2700"/>
              </a:lnSpc>
              <a:spcBef>
                <a:spcPts val="200"/>
              </a:spcBef>
            </a:pPr>
            <a:r>
              <a:rPr lang="en-GB" altLang="en-US" sz="2600">
                <a:solidFill>
                  <a:srgbClr val="3333FF"/>
                </a:solidFill>
              </a:rPr>
              <a:t>I/O transfer rate</a:t>
            </a:r>
            <a:r>
              <a:rPr lang="en-GB" altLang="en-US" sz="2600"/>
              <a:t>: read: </a:t>
            </a:r>
            <a:r>
              <a:rPr lang="en-GB" altLang="en-US" sz="2600">
                <a:latin typeface="Arial" panose="020B0604020202020204" pitchFamily="34" charset="0"/>
                <a:cs typeface="Arial" panose="020B0604020202020204" pitchFamily="34" charset="0"/>
              </a:rPr>
              <a:t>≈ </a:t>
            </a:r>
            <a:r>
              <a:rPr lang="en-GB" altLang="en-US" sz="2600"/>
              <a:t>RAID 0, write: </a:t>
            </a:r>
            <a:r>
              <a:rPr lang="en-GB" altLang="en-US" sz="2600">
                <a:latin typeface="Arial" panose="020B0604020202020204" pitchFamily="34" charset="0"/>
                <a:cs typeface="Arial" panose="020B0604020202020204" pitchFamily="34" charset="0"/>
              </a:rPr>
              <a:t>&lt; single disk</a:t>
            </a:r>
            <a:r>
              <a:rPr lang="en-GB" altLang="en-US" sz="2600"/>
              <a:t>.</a:t>
            </a:r>
          </a:p>
          <a:p>
            <a:pPr>
              <a:lnSpc>
                <a:spcPts val="2700"/>
              </a:lnSpc>
              <a:spcBef>
                <a:spcPts val="200"/>
              </a:spcBef>
            </a:pPr>
            <a:r>
              <a:rPr lang="en-GB" altLang="en-US" sz="2600">
                <a:solidFill>
                  <a:srgbClr val="3333FF"/>
                </a:solidFill>
              </a:rPr>
              <a:t>I/O request rate</a:t>
            </a:r>
            <a:r>
              <a:rPr lang="en-GB" altLang="en-US" sz="2600"/>
              <a:t>: read: </a:t>
            </a:r>
            <a:r>
              <a:rPr lang="en-GB" altLang="en-US" sz="2600">
                <a:latin typeface="Arial" panose="020B0604020202020204" pitchFamily="34" charset="0"/>
                <a:cs typeface="Arial" panose="020B0604020202020204" pitchFamily="34" charset="0"/>
              </a:rPr>
              <a:t>≈ </a:t>
            </a:r>
            <a:r>
              <a:rPr lang="en-GB" altLang="en-US" sz="2600"/>
              <a:t>RAID 0, write: &lt; single disk.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26" b="60255"/>
          <a:stretch>
            <a:fillRect/>
          </a:stretch>
        </p:blipFill>
        <p:spPr bwMode="auto">
          <a:xfrm>
            <a:off x="1547813" y="4789488"/>
            <a:ext cx="5761037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RAID 5 - Pros and Cons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71613"/>
            <a:ext cx="9120188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26" b="60255"/>
          <a:stretch>
            <a:fillRect/>
          </a:stretch>
        </p:blipFill>
        <p:spPr bwMode="auto">
          <a:xfrm>
            <a:off x="1547813" y="4789488"/>
            <a:ext cx="5761037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737600" cy="838200"/>
          </a:xfrm>
        </p:spPr>
        <p:txBody>
          <a:bodyPr/>
          <a:lstStyle/>
          <a:p>
            <a:r>
              <a:rPr lang="en-GB" altLang="en-US"/>
              <a:t>RAID 6 - </a:t>
            </a:r>
            <a:r>
              <a:rPr lang="en-US" altLang="en-US" sz="2000"/>
              <a:t>Block-level striping with double distributed parity</a:t>
            </a:r>
            <a:endParaRPr lang="en-GB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3886200"/>
          </a:xfrm>
        </p:spPr>
        <p:txBody>
          <a:bodyPr/>
          <a:lstStyle/>
          <a:p>
            <a:pPr>
              <a:lnSpc>
                <a:spcPts val="2800"/>
              </a:lnSpc>
              <a:spcBef>
                <a:spcPts val="200"/>
              </a:spcBef>
            </a:pPr>
            <a:r>
              <a:rPr lang="en-GB" altLang="en-US" sz="2600"/>
              <a:t>Independent access, relatively large strips </a:t>
            </a:r>
            <a:r>
              <a:rPr lang="en-GB" altLang="en-US" sz="2600">
                <a:sym typeface="Wingdings" panose="05000000000000000000" pitchFamily="2" charset="2"/>
              </a:rPr>
              <a:t>(</a:t>
            </a:r>
            <a:r>
              <a:rPr lang="en-GB" altLang="en-US" sz="2600">
                <a:solidFill>
                  <a:srgbClr val="3333FF"/>
                </a:solidFill>
                <a:sym typeface="Wingdings" panose="05000000000000000000" pitchFamily="2" charset="2"/>
              </a:rPr>
              <a:t>block-level</a:t>
            </a:r>
            <a:r>
              <a:rPr lang="en-GB" altLang="en-US" sz="2200">
                <a:sym typeface="Wingdings" panose="05000000000000000000" pitchFamily="2" charset="2"/>
              </a:rPr>
              <a:t>).</a:t>
            </a:r>
            <a:endParaRPr lang="en-GB" altLang="en-US" sz="2200"/>
          </a:p>
          <a:p>
            <a:pPr>
              <a:lnSpc>
                <a:spcPts val="2800"/>
              </a:lnSpc>
              <a:spcBef>
                <a:spcPts val="200"/>
              </a:spcBef>
            </a:pPr>
            <a:r>
              <a:rPr lang="en-GB" altLang="en-US" sz="2600">
                <a:solidFill>
                  <a:srgbClr val="3333FF"/>
                </a:solidFill>
              </a:rPr>
              <a:t>Two parity</a:t>
            </a:r>
            <a:r>
              <a:rPr lang="en-GB" altLang="en-US" sz="2600"/>
              <a:t> calculations.</a:t>
            </a:r>
          </a:p>
          <a:p>
            <a:pPr lvl="1">
              <a:lnSpc>
                <a:spcPts val="2800"/>
              </a:lnSpc>
              <a:spcBef>
                <a:spcPts val="200"/>
              </a:spcBef>
            </a:pPr>
            <a:r>
              <a:rPr lang="en-GB" altLang="en-US"/>
              <a:t>P and Q are two different data check algorithms.</a:t>
            </a:r>
          </a:p>
          <a:p>
            <a:pPr>
              <a:lnSpc>
                <a:spcPts val="2800"/>
              </a:lnSpc>
              <a:spcBef>
                <a:spcPts val="200"/>
              </a:spcBef>
            </a:pPr>
            <a:r>
              <a:rPr lang="en-GB" altLang="en-US" sz="2600"/>
              <a:t>Stored in separate blocks on different disks.</a:t>
            </a:r>
          </a:p>
          <a:p>
            <a:pPr>
              <a:lnSpc>
                <a:spcPts val="2800"/>
              </a:lnSpc>
              <a:spcBef>
                <a:spcPts val="200"/>
              </a:spcBef>
            </a:pPr>
            <a:r>
              <a:rPr lang="en-GB" altLang="en-US" sz="2600"/>
              <a:t>N data disks </a:t>
            </a:r>
            <a:r>
              <a:rPr lang="en-GB" altLang="en-US" sz="2600">
                <a:sym typeface="Wingdings" panose="05000000000000000000" pitchFamily="2" charset="2"/>
              </a:rPr>
              <a:t></a:t>
            </a:r>
            <a:r>
              <a:rPr lang="en-GB" altLang="en-US" sz="2600"/>
              <a:t> N+2 disks required to build the array.</a:t>
            </a:r>
          </a:p>
          <a:p>
            <a:pPr>
              <a:lnSpc>
                <a:spcPts val="2800"/>
              </a:lnSpc>
              <a:spcBef>
                <a:spcPts val="200"/>
              </a:spcBef>
            </a:pPr>
            <a:r>
              <a:rPr lang="en-GB" altLang="en-US" sz="2600"/>
              <a:t>High data availability</a:t>
            </a:r>
          </a:p>
          <a:p>
            <a:pPr lvl="1">
              <a:lnSpc>
                <a:spcPts val="2800"/>
              </a:lnSpc>
              <a:spcBef>
                <a:spcPts val="200"/>
              </a:spcBef>
            </a:pPr>
            <a:r>
              <a:rPr lang="en-GB" altLang="en-US"/>
              <a:t>Three disks need to fail for data loss.</a:t>
            </a:r>
          </a:p>
          <a:p>
            <a:pPr lvl="1">
              <a:lnSpc>
                <a:spcPts val="2800"/>
              </a:lnSpc>
              <a:spcBef>
                <a:spcPts val="200"/>
              </a:spcBef>
            </a:pPr>
            <a:r>
              <a:rPr lang="en-GB" altLang="en-US"/>
              <a:t>Significant write penalty.</a:t>
            </a:r>
          </a:p>
          <a:p>
            <a:pPr>
              <a:lnSpc>
                <a:spcPts val="2800"/>
              </a:lnSpc>
              <a:spcBef>
                <a:spcPts val="200"/>
              </a:spcBef>
            </a:pPr>
            <a:r>
              <a:rPr lang="en-GB" altLang="en-US" sz="2600">
                <a:solidFill>
                  <a:srgbClr val="3333FF"/>
                </a:solidFill>
              </a:rPr>
              <a:t>I/O transfer rate</a:t>
            </a:r>
            <a:r>
              <a:rPr lang="en-GB" altLang="en-US" sz="2600"/>
              <a:t>: read: </a:t>
            </a:r>
            <a:r>
              <a:rPr lang="en-GB" altLang="en-US" sz="2600">
                <a:latin typeface="Arial" panose="020B0604020202020204" pitchFamily="34" charset="0"/>
                <a:cs typeface="Arial" panose="020B0604020202020204" pitchFamily="34" charset="0"/>
              </a:rPr>
              <a:t>≈ </a:t>
            </a:r>
            <a:r>
              <a:rPr lang="en-GB" altLang="en-US" sz="2600"/>
              <a:t>RAID 0, write: &lt; RAID 5.</a:t>
            </a:r>
          </a:p>
          <a:p>
            <a:pPr>
              <a:lnSpc>
                <a:spcPts val="2800"/>
              </a:lnSpc>
              <a:spcBef>
                <a:spcPts val="200"/>
              </a:spcBef>
            </a:pPr>
            <a:r>
              <a:rPr lang="en-GB" altLang="en-US" sz="2600">
                <a:solidFill>
                  <a:srgbClr val="3333FF"/>
                </a:solidFill>
              </a:rPr>
              <a:t>I/O request rate</a:t>
            </a:r>
            <a:r>
              <a:rPr lang="en-GB" altLang="en-US" sz="2600"/>
              <a:t>: read: </a:t>
            </a:r>
            <a:r>
              <a:rPr lang="en-GB" altLang="en-US" sz="2600">
                <a:latin typeface="Arial" panose="020B0604020202020204" pitchFamily="34" charset="0"/>
                <a:cs typeface="Arial" panose="020B0604020202020204" pitchFamily="34" charset="0"/>
              </a:rPr>
              <a:t>≈ </a:t>
            </a:r>
            <a:r>
              <a:rPr lang="en-GB" altLang="en-US" sz="2600"/>
              <a:t>RAID 0, write: &lt; RAID 5.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36" b="12778"/>
          <a:stretch>
            <a:fillRect/>
          </a:stretch>
        </p:blipFill>
        <p:spPr bwMode="auto">
          <a:xfrm>
            <a:off x="838200" y="4938713"/>
            <a:ext cx="7467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Adminstrivia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638800"/>
          </a:xfrm>
        </p:spPr>
        <p:txBody>
          <a:bodyPr/>
          <a:lstStyle/>
          <a:p>
            <a:pPr>
              <a:defRPr/>
            </a:pPr>
            <a:r>
              <a:rPr lang="en-CA" altLang="en-US" dirty="0"/>
              <a:t>Assignment #1:</a:t>
            </a:r>
          </a:p>
          <a:p>
            <a:pPr lvl="1">
              <a:defRPr/>
            </a:pPr>
            <a:r>
              <a:rPr lang="en-CA" altLang="en-US" dirty="0"/>
              <a:t>Released last week.</a:t>
            </a:r>
          </a:p>
          <a:p>
            <a:pPr lvl="1">
              <a:defRPr/>
            </a:pPr>
            <a:r>
              <a:rPr lang="en-CA" altLang="en-US" dirty="0"/>
              <a:t>Due: </a:t>
            </a:r>
            <a:r>
              <a:rPr lang="en-CA" altLang="en-US" b="1" dirty="0">
                <a:solidFill>
                  <a:srgbClr val="FF0000"/>
                </a:solidFill>
              </a:rPr>
              <a:t>Wednesday, </a:t>
            </a:r>
            <a:r>
              <a:rPr lang="en-CA" altLang="en-US" b="1">
                <a:solidFill>
                  <a:srgbClr val="FF0000"/>
                </a:solidFill>
              </a:rPr>
              <a:t>March 15, </a:t>
            </a:r>
            <a:r>
              <a:rPr lang="en-CA" altLang="en-US" b="1" dirty="0">
                <a:solidFill>
                  <a:srgbClr val="FF0000"/>
                </a:solidFill>
              </a:rPr>
              <a:t>2017</a:t>
            </a:r>
            <a:r>
              <a:rPr lang="en-CA" altLang="en-US" dirty="0"/>
              <a:t>.</a:t>
            </a:r>
          </a:p>
        </p:txBody>
      </p:sp>
      <p:sp>
        <p:nvSpPr>
          <p:cNvPr id="6148" name="TextBox 4"/>
          <p:cNvSpPr txBox="1">
            <a:spLocks noChangeArrowheads="1"/>
          </p:cNvSpPr>
          <p:nvPr/>
        </p:nvSpPr>
        <p:spPr bwMode="auto">
          <a:xfrm>
            <a:off x="1258888" y="6021388"/>
            <a:ext cx="66976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>
              <a:spcBef>
                <a:spcPct val="20000"/>
              </a:spcBef>
              <a:buClr>
                <a:srgbClr val="FF0000"/>
              </a:buClr>
              <a:buChar char="•"/>
              <a:tabLst>
                <a:tab pos="46355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tabLst>
                <a:tab pos="46355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tabLst>
                <a:tab pos="46355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kumimoji="0" lang="en-CA" altLang="en-US" sz="2000" dirty="0">
                <a:latin typeface="Times New Roman" panose="02020603050405020304" pitchFamily="18" charset="0"/>
                <a:hlinkClick r:id="rId2"/>
              </a:rPr>
              <a:t>http://hshehata.github.io/courses/zu/cse321b</a:t>
            </a:r>
            <a:endParaRPr kumimoji="0" lang="en-CA" altLang="en-US" sz="2000" dirty="0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Office hours: TBA</a:t>
            </a:r>
          </a:p>
        </p:txBody>
      </p:sp>
      <p:sp>
        <p:nvSpPr>
          <p:cNvPr id="6149" name="Rounded Rectangle 5"/>
          <p:cNvSpPr>
            <a:spLocks noChangeArrowheads="1"/>
          </p:cNvSpPr>
          <p:nvPr/>
        </p:nvSpPr>
        <p:spPr bwMode="auto">
          <a:xfrm>
            <a:off x="1258888" y="6021388"/>
            <a:ext cx="6697662" cy="7207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RAID 6 - Pros and Cons</a:t>
            </a:r>
          </a:p>
        </p:txBody>
      </p:sp>
      <p:grpSp>
        <p:nvGrpSpPr>
          <p:cNvPr id="39939" name="Group 5"/>
          <p:cNvGrpSpPr>
            <a:grpSpLocks/>
          </p:cNvGrpSpPr>
          <p:nvPr/>
        </p:nvGrpSpPr>
        <p:grpSpPr bwMode="auto">
          <a:xfrm>
            <a:off x="17463" y="1676400"/>
            <a:ext cx="9234487" cy="2119313"/>
            <a:chOff x="18143" y="1676400"/>
            <a:chExt cx="9233753" cy="2119086"/>
          </a:xfrm>
        </p:grpSpPr>
        <p:pic>
          <p:nvPicPr>
            <p:cNvPr id="3994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69" y="2104572"/>
              <a:ext cx="9224227" cy="1690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43" y="1676400"/>
              <a:ext cx="9212575" cy="478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36" b="12778"/>
          <a:stretch>
            <a:fillRect/>
          </a:stretch>
        </p:blipFill>
        <p:spPr bwMode="auto">
          <a:xfrm>
            <a:off x="838200" y="4938713"/>
            <a:ext cx="7467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RAID Levels - Summary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>
            <a:fillRect/>
          </a:stretch>
        </p:blipFill>
        <p:spPr bwMode="auto">
          <a:xfrm>
            <a:off x="0" y="1203325"/>
            <a:ext cx="91440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6" b="66434"/>
          <a:stretch>
            <a:fillRect/>
          </a:stretch>
        </p:blipFill>
        <p:spPr bwMode="auto">
          <a:xfrm>
            <a:off x="0" y="20574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57" b="45277"/>
          <a:stretch>
            <a:fillRect/>
          </a:stretch>
        </p:blipFill>
        <p:spPr bwMode="auto">
          <a:xfrm>
            <a:off x="0" y="2819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1"/>
          <a:stretch>
            <a:fillRect/>
          </a:stretch>
        </p:blipFill>
        <p:spPr bwMode="auto">
          <a:xfrm>
            <a:off x="0" y="1203325"/>
            <a:ext cx="9144000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938" y="6021388"/>
            <a:ext cx="8283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 i="1">
                <a:latin typeface="Times New Roman" panose="02020603050405020304" pitchFamily="18" charset="0"/>
              </a:rPr>
              <a:t>* N = </a:t>
            </a:r>
            <a:r>
              <a:rPr kumimoji="0" lang="en-US" altLang="en-US" sz="1200" b="1">
                <a:latin typeface="Times New Roman" panose="02020603050405020304" pitchFamily="18" charset="0"/>
              </a:rPr>
              <a:t>number of data disks. </a:t>
            </a:r>
            <a:r>
              <a:rPr kumimoji="0" lang="en-US" altLang="en-US" sz="1200" b="1" i="1">
                <a:latin typeface="Times New Roman" panose="02020603050405020304" pitchFamily="18" charset="0"/>
              </a:rPr>
              <a:t>N</a:t>
            </a:r>
            <a:r>
              <a:rPr kumimoji="0" lang="en-US" altLang="en-US" sz="1200" b="1">
                <a:latin typeface="Times New Roman" panose="02020603050405020304" pitchFamily="18" charset="0"/>
              </a:rPr>
              <a:t> must be greater than 1 in all RAID configurations except RAID 1 where </a:t>
            </a:r>
            <a:r>
              <a:rPr kumimoji="0" lang="en-US" altLang="en-US" sz="1200" b="1" i="1">
                <a:latin typeface="Times New Roman" panose="02020603050405020304" pitchFamily="18" charset="0"/>
              </a:rPr>
              <a:t>N</a:t>
            </a:r>
            <a:r>
              <a:rPr kumimoji="0" lang="en-US" altLang="en-US" sz="1200" b="1">
                <a:latin typeface="Times New Roman" panose="02020603050405020304" pitchFamily="18" charset="0"/>
              </a:rPr>
              <a:t> could be equal to 1.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763" y="6248400"/>
            <a:ext cx="3775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 i="1">
                <a:latin typeface="Times New Roman" panose="02020603050405020304" pitchFamily="18" charset="0"/>
              </a:rPr>
              <a:t>* m = </a:t>
            </a:r>
            <a:r>
              <a:rPr kumimoji="0" lang="en-US" altLang="en-US" sz="1200" b="1">
                <a:latin typeface="Times New Roman" panose="02020603050405020304" pitchFamily="18" charset="0"/>
              </a:rPr>
              <a:t>number of ECC disks. </a:t>
            </a:r>
            <a:r>
              <a:rPr kumimoji="0" lang="en-US" altLang="en-US" sz="1200" b="1" i="1">
                <a:latin typeface="Times New Roman" panose="02020603050405020304" pitchFamily="18" charset="0"/>
              </a:rPr>
              <a:t>N</a:t>
            </a:r>
            <a:r>
              <a:rPr kumimoji="0" lang="en-US" altLang="en-US" sz="1200" b="1">
                <a:latin typeface="Times New Roman" panose="02020603050405020304" pitchFamily="18" charset="0"/>
              </a:rPr>
              <a:t> is proportional to log </a:t>
            </a:r>
            <a:r>
              <a:rPr kumimoji="0" lang="en-US" altLang="en-US" sz="1200" b="1" i="1">
                <a:latin typeface="Times New Roman" panose="02020603050405020304" pitchFamily="18" charset="0"/>
              </a:rPr>
              <a:t>m.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4763" y="2895600"/>
            <a:ext cx="1333500" cy="461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/>
              <a:t>Similar to single disk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16825" y="3457575"/>
            <a:ext cx="1333500" cy="461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/>
              <a:t>Similar to single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Optical Storage - History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>
                <a:solidFill>
                  <a:srgbClr val="0033CC"/>
                </a:solidFill>
              </a:rPr>
              <a:t>1983	</a:t>
            </a:r>
            <a:r>
              <a:rPr lang="en-GB" altLang="en-US"/>
              <a:t>CD (Compact Disk, audio CD)</a:t>
            </a:r>
          </a:p>
          <a:p>
            <a:pPr>
              <a:buFontTx/>
              <a:buNone/>
            </a:pPr>
            <a:r>
              <a:rPr lang="en-GB" altLang="en-US"/>
              <a:t>			CD-ROM</a:t>
            </a:r>
          </a:p>
          <a:p>
            <a:pPr>
              <a:buFontTx/>
              <a:buNone/>
            </a:pPr>
            <a:r>
              <a:rPr lang="en-GB" altLang="en-US">
                <a:solidFill>
                  <a:srgbClr val="0033CC"/>
                </a:solidFill>
              </a:rPr>
              <a:t>			</a:t>
            </a:r>
            <a:r>
              <a:rPr lang="en-GB" altLang="en-US"/>
              <a:t>.........</a:t>
            </a:r>
          </a:p>
          <a:p>
            <a:pPr>
              <a:buFontTx/>
              <a:buNone/>
            </a:pPr>
            <a:endParaRPr lang="en-GB" altLang="en-US"/>
          </a:p>
          <a:p>
            <a:r>
              <a:rPr lang="en-GB" altLang="en-US">
                <a:solidFill>
                  <a:srgbClr val="0033CC"/>
                </a:solidFill>
              </a:rPr>
              <a:t>1996	</a:t>
            </a:r>
            <a:r>
              <a:rPr lang="en-GB" altLang="en-US"/>
              <a:t>DVD-ROM</a:t>
            </a:r>
          </a:p>
          <a:p>
            <a:pPr>
              <a:buFontTx/>
              <a:buNone/>
            </a:pPr>
            <a:r>
              <a:rPr lang="en-GB" altLang="en-US"/>
              <a:t>			DVD-R</a:t>
            </a:r>
          </a:p>
          <a:p>
            <a:pPr>
              <a:buFontTx/>
              <a:buNone/>
            </a:pPr>
            <a:r>
              <a:rPr lang="en-GB" altLang="en-US"/>
              <a:t>			.........</a:t>
            </a:r>
          </a:p>
          <a:p>
            <a:pPr>
              <a:buFontTx/>
              <a:buNone/>
            </a:pPr>
            <a:endParaRPr lang="en-GB" altLang="en-US"/>
          </a:p>
          <a:p>
            <a:r>
              <a:rPr lang="en-GB" altLang="en-US">
                <a:solidFill>
                  <a:srgbClr val="0033CC"/>
                </a:solidFill>
              </a:rPr>
              <a:t>2002	</a:t>
            </a:r>
            <a:r>
              <a:rPr lang="en-GB" altLang="en-US"/>
              <a:t>Blu-ray</a:t>
            </a:r>
          </a:p>
          <a:p>
            <a:pPr>
              <a:buFontTx/>
              <a:buNone/>
            </a:pPr>
            <a:r>
              <a:rPr lang="en-GB" altLang="en-US"/>
              <a:t>			.........</a:t>
            </a:r>
          </a:p>
          <a:p>
            <a:pPr>
              <a:buFontTx/>
              <a:buNone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7683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CD-ROM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Same technology used for audio (CD).</a:t>
            </a:r>
          </a:p>
          <a:p>
            <a:pPr lvl="1"/>
            <a:r>
              <a:rPr lang="en-GB" altLang="en-US"/>
              <a:t>Difference: CD-ROM drives support error-correction.</a:t>
            </a:r>
          </a:p>
          <a:p>
            <a:r>
              <a:rPr lang="en-GB" altLang="en-US"/>
              <a:t>Capacity</a:t>
            </a:r>
          </a:p>
          <a:p>
            <a:pPr lvl="1"/>
            <a:r>
              <a:rPr lang="en-GB" altLang="en-US"/>
              <a:t>Data: 650-700MB, or Audio: </a:t>
            </a:r>
            <a:r>
              <a:rPr lang="en-US" altLang="en-US"/>
              <a:t>74-80 minute</a:t>
            </a:r>
            <a:r>
              <a:rPr lang="en-GB" altLang="en-US"/>
              <a:t>.</a:t>
            </a:r>
          </a:p>
          <a:p>
            <a:r>
              <a:rPr lang="en-GB" altLang="en-US"/>
              <a:t>Material</a:t>
            </a:r>
          </a:p>
          <a:p>
            <a:pPr lvl="1"/>
            <a:r>
              <a:rPr lang="en-GB" altLang="en-US"/>
              <a:t>Polycarbonate coated with highly reflective coat, usually aluminium.</a:t>
            </a:r>
          </a:p>
          <a:p>
            <a:r>
              <a:rPr lang="en-GB" altLang="en-US"/>
              <a:t>Data stored as sequence of </a:t>
            </a:r>
            <a:r>
              <a:rPr lang="en-GB" altLang="en-US">
                <a:solidFill>
                  <a:srgbClr val="FF0000"/>
                </a:solidFill>
              </a:rPr>
              <a:t>pits</a:t>
            </a:r>
            <a:r>
              <a:rPr lang="en-GB" altLang="en-US"/>
              <a:t> engraved along a </a:t>
            </a:r>
            <a:r>
              <a:rPr lang="en-GB" altLang="en-US">
                <a:solidFill>
                  <a:srgbClr val="FF0000"/>
                </a:solidFill>
              </a:rPr>
              <a:t>spiral track</a:t>
            </a:r>
            <a:r>
              <a:rPr lang="en-US" altLang="en-US"/>
              <a:t> on top of polycarbonate layer</a:t>
            </a:r>
            <a:r>
              <a:rPr lang="en-GB" altLang="en-US"/>
              <a:t>.</a:t>
            </a:r>
          </a:p>
          <a:p>
            <a:r>
              <a:rPr lang="en-GB" altLang="en-US"/>
              <a:t>Read by reflecting </a:t>
            </a:r>
            <a:r>
              <a:rPr lang="en-GB" altLang="en-US">
                <a:solidFill>
                  <a:srgbClr val="FF0000"/>
                </a:solidFill>
              </a:rPr>
              <a:t>laser</a:t>
            </a:r>
            <a:r>
              <a:rPr lang="en-GB" altLang="en-US"/>
              <a:t>.</a:t>
            </a:r>
          </a:p>
          <a:p>
            <a:r>
              <a:rPr lang="en-GB" altLang="en-US"/>
              <a:t>Constant packing density </a:t>
            </a:r>
            <a:r>
              <a:rPr lang="en-GB" altLang="en-US">
                <a:sym typeface="Wingdings" panose="05000000000000000000" pitchFamily="2" charset="2"/>
              </a:rPr>
              <a:t> </a:t>
            </a:r>
            <a:r>
              <a:rPr lang="en-GB" altLang="en-US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GB" altLang="en-US">
                <a:solidFill>
                  <a:srgbClr val="FF0000"/>
                </a:solidFill>
              </a:rPr>
              <a:t>onstant Linear Velocity (CLV)</a:t>
            </a:r>
            <a:r>
              <a:rPr lang="en-GB" altLang="en-US"/>
              <a:t> </a:t>
            </a:r>
            <a:r>
              <a:rPr lang="en-GB" altLang="en-US">
                <a:sym typeface="Wingdings" panose="05000000000000000000" pitchFamily="2" charset="2"/>
              </a:rPr>
              <a:t> variable angular velocity.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4836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CD-ROM - Fabrication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52513"/>
            <a:ext cx="7648575" cy="358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4572000"/>
            <a:ext cx="8686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1" lang="en-GB" kern="0" dirty="0">
                <a:solidFill>
                  <a:srgbClr val="0033CC"/>
                </a:solidFill>
                <a:latin typeface="+mn-lt"/>
              </a:rPr>
              <a:t>Master disk</a:t>
            </a:r>
            <a:r>
              <a:rPr kumimoji="1" lang="en-GB" kern="0" dirty="0">
                <a:latin typeface="+mn-lt"/>
              </a:rPr>
              <a:t>: Info printed as pits on the polycarbonate surface using a high-intensity laser.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1" lang="en-GB" kern="0" dirty="0">
                <a:latin typeface="+mn-lt"/>
              </a:rPr>
              <a:t>Master is used to make a die to stamp out copies.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1" lang="en-GB" kern="0" dirty="0">
                <a:latin typeface="+mn-lt"/>
              </a:rPr>
              <a:t>Pitted surface coated with a reflective material (Aluminium).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1" lang="en-GB" kern="0" dirty="0">
                <a:latin typeface="+mn-lt"/>
              </a:rPr>
              <a:t>Coat of acrylic to protect against dust and scratches.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27088" y="3117850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948488" y="2987675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73063" y="1081088"/>
            <a:ext cx="454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latin typeface="Times New Roman" panose="02020603050405020304" pitchFamily="18" charset="0"/>
              </a:rPr>
              <a:t>(3)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124075" y="1187450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latin typeface="Times New Roman" panose="02020603050405020304" pitchFamily="18" charset="0"/>
              </a:rPr>
              <a:t>(4)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27088" y="2982913"/>
            <a:ext cx="1728787" cy="647700"/>
          </a:xfrm>
          <a:prstGeom prst="ellipse">
            <a:avLst/>
          </a:prstGeom>
          <a:solidFill>
            <a:srgbClr val="00B0F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804025" y="2852738"/>
            <a:ext cx="1728788" cy="647700"/>
          </a:xfrm>
          <a:prstGeom prst="ellipse">
            <a:avLst/>
          </a:prstGeom>
          <a:solidFill>
            <a:srgbClr val="00B0F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50825" y="952500"/>
            <a:ext cx="1728788" cy="649288"/>
          </a:xfrm>
          <a:prstGeom prst="ellipse">
            <a:avLst/>
          </a:prstGeom>
          <a:solidFill>
            <a:srgbClr val="00B0F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835150" y="1052513"/>
            <a:ext cx="1728788" cy="647700"/>
          </a:xfrm>
          <a:prstGeom prst="ellipse">
            <a:avLst/>
          </a:prstGeom>
          <a:solidFill>
            <a:srgbClr val="00B0F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92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CD-ROM - Operation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608513"/>
            <a:ext cx="8686800" cy="2060575"/>
          </a:xfrm>
        </p:spPr>
        <p:txBody>
          <a:bodyPr/>
          <a:lstStyle/>
          <a:p>
            <a:r>
              <a:rPr lang="en-US" altLang="en-US" sz="2400"/>
              <a:t>CD drive transmits a low-power laser beam towards disk.</a:t>
            </a:r>
          </a:p>
          <a:p>
            <a:pPr lvl="1"/>
            <a:r>
              <a:rPr lang="en-US" altLang="en-US" sz="2000"/>
              <a:t>beam falls on a pit (rough surface) </a:t>
            </a:r>
            <a:r>
              <a:rPr lang="en-US" altLang="en-US" sz="2000">
                <a:sym typeface="Wingdings" panose="05000000000000000000" pitchFamily="2" charset="2"/>
              </a:rPr>
              <a:t></a:t>
            </a:r>
            <a:r>
              <a:rPr lang="en-US" altLang="en-US" sz="2000"/>
              <a:t> low intensity reflected.</a:t>
            </a:r>
          </a:p>
          <a:p>
            <a:pPr lvl="1"/>
            <a:r>
              <a:rPr lang="en-US" altLang="en-US" sz="2000"/>
              <a:t>beam falls on a land (smooth surface) </a:t>
            </a:r>
            <a:r>
              <a:rPr lang="en-US" altLang="en-US" sz="2000">
                <a:sym typeface="Wingdings" panose="05000000000000000000" pitchFamily="2" charset="2"/>
              </a:rPr>
              <a:t></a:t>
            </a:r>
            <a:r>
              <a:rPr lang="en-US" altLang="en-US" sz="2000"/>
              <a:t> high intensity reflected.</a:t>
            </a:r>
          </a:p>
          <a:p>
            <a:r>
              <a:rPr lang="en-US" altLang="en-US" sz="2400"/>
              <a:t>Photo-sensor senses surface at regular intervals.</a:t>
            </a:r>
          </a:p>
          <a:p>
            <a:pPr lvl="1"/>
            <a:r>
              <a:rPr lang="en-US" altLang="en-US" sz="2000"/>
              <a:t>Change in elevation </a:t>
            </a:r>
            <a:r>
              <a:rPr lang="en-US" altLang="en-US" sz="2000">
                <a:sym typeface="Wingdings" panose="05000000000000000000" pitchFamily="2" charset="2"/>
              </a:rPr>
              <a:t></a:t>
            </a:r>
            <a:r>
              <a:rPr lang="en-US" altLang="en-US" sz="2000"/>
              <a:t> logic 1, otherwise </a:t>
            </a:r>
            <a:r>
              <a:rPr lang="en-US" altLang="en-US" sz="2000">
                <a:sym typeface="Wingdings" panose="05000000000000000000" pitchFamily="2" charset="2"/>
              </a:rPr>
              <a:t></a:t>
            </a:r>
            <a:r>
              <a:rPr lang="en-US" altLang="en-US" sz="2000"/>
              <a:t> logic 0.</a:t>
            </a:r>
            <a:endParaRPr lang="en-US" altLang="en-US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52513"/>
            <a:ext cx="7648575" cy="358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13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CD-ROM Drive Speeds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Audio is single speed		(1x=150kB/s)</a:t>
            </a:r>
          </a:p>
          <a:p>
            <a:pPr lvl="1"/>
            <a:r>
              <a:rPr lang="en-GB" altLang="en-US"/>
              <a:t>Constant linear velocity</a:t>
            </a:r>
          </a:p>
          <a:p>
            <a:pPr lvl="1"/>
            <a:r>
              <a:rPr lang="en-GB" altLang="en-US"/>
              <a:t>1.2 m/s</a:t>
            </a:r>
            <a:endParaRPr lang="en-GB" altLang="en-US" baseline="30000"/>
          </a:p>
          <a:p>
            <a:pPr lvl="1"/>
            <a:r>
              <a:rPr lang="en-GB" altLang="en-US"/>
              <a:t>Track (</a:t>
            </a:r>
            <a:r>
              <a:rPr lang="en-GB" altLang="en-US">
                <a:solidFill>
                  <a:srgbClr val="FF0000"/>
                </a:solidFill>
              </a:rPr>
              <a:t>spiral</a:t>
            </a:r>
            <a:r>
              <a:rPr lang="en-GB" altLang="en-US"/>
              <a:t>) is 5.27km long</a:t>
            </a:r>
          </a:p>
          <a:p>
            <a:pPr lvl="1"/>
            <a:r>
              <a:rPr lang="en-GB" altLang="en-US"/>
              <a:t>Gives 4391 seconds = 73.2 minutes</a:t>
            </a:r>
          </a:p>
          <a:p>
            <a:r>
              <a:rPr lang="en-GB" altLang="en-US"/>
              <a:t>Other speeds are quoted as multiples.</a:t>
            </a:r>
          </a:p>
          <a:p>
            <a:pPr lvl="1"/>
            <a:r>
              <a:rPr lang="en-GB" altLang="en-US"/>
              <a:t>e.g. 24x (24x150kB/s=3.6MB/s)</a:t>
            </a:r>
          </a:p>
          <a:p>
            <a:r>
              <a:rPr lang="en-GB" altLang="en-US"/>
              <a:t>Quoted figure is maximum drive can achieve.</a:t>
            </a:r>
          </a:p>
        </p:txBody>
      </p:sp>
      <p:pic>
        <p:nvPicPr>
          <p:cNvPr id="4" name="Picture 3" descr="cd-spira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3"/>
          <a:stretch>
            <a:fillRect/>
          </a:stretch>
        </p:blipFill>
        <p:spPr bwMode="auto">
          <a:xfrm>
            <a:off x="6553200" y="1447800"/>
            <a:ext cx="25146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1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CD-ROM Block/Sector Format</a:t>
            </a:r>
          </a:p>
        </p:txBody>
      </p:sp>
      <p:sp>
        <p:nvSpPr>
          <p:cNvPr id="17411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457200" y="4191000"/>
            <a:ext cx="81788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Mode 0=blank data field</a:t>
            </a:r>
          </a:p>
          <a:p>
            <a:pPr>
              <a:lnSpc>
                <a:spcPct val="90000"/>
              </a:lnSpc>
            </a:pPr>
            <a:r>
              <a:rPr lang="en-GB" altLang="en-US"/>
              <a:t>Mode 1=2048 byte data+error correction</a:t>
            </a:r>
          </a:p>
          <a:p>
            <a:pPr>
              <a:lnSpc>
                <a:spcPct val="90000"/>
              </a:lnSpc>
            </a:pPr>
            <a:r>
              <a:rPr lang="en-GB" altLang="en-US"/>
              <a:t>Mode 2=2336 byte data</a:t>
            </a: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093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2"/>
          <p:cNvSpPr txBox="1">
            <a:spLocks noChangeArrowheads="1"/>
          </p:cNvSpPr>
          <p:nvPr/>
        </p:nvSpPr>
        <p:spPr bwMode="auto">
          <a:xfrm>
            <a:off x="152400" y="5715000"/>
            <a:ext cx="899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kumimoji="1" lang="en-GB" kern="0" dirty="0">
                <a:latin typeface="+mn-lt"/>
              </a:rPr>
              <a:t>Mag. disks: ID(</a:t>
            </a:r>
            <a:r>
              <a:rPr kumimoji="1" lang="en-GB" kern="0" dirty="0">
                <a:solidFill>
                  <a:srgbClr val="FF0000"/>
                </a:solidFill>
                <a:latin typeface="+mn-lt"/>
              </a:rPr>
              <a:t>track</a:t>
            </a:r>
            <a:r>
              <a:rPr kumimoji="1" lang="en-GB" kern="0" dirty="0">
                <a:latin typeface="+mn-lt"/>
              </a:rPr>
              <a:t>, </a:t>
            </a:r>
            <a:r>
              <a:rPr kumimoji="1" lang="en-GB" kern="0" dirty="0">
                <a:solidFill>
                  <a:srgbClr val="FF0000"/>
                </a:solidFill>
                <a:latin typeface="+mn-lt"/>
              </a:rPr>
              <a:t>sector</a:t>
            </a:r>
            <a:r>
              <a:rPr kumimoji="1" lang="en-GB" kern="0" dirty="0">
                <a:latin typeface="+mn-lt"/>
              </a:rPr>
              <a:t>, </a:t>
            </a:r>
            <a:r>
              <a:rPr kumimoji="1" lang="en-GB" kern="0" dirty="0">
                <a:solidFill>
                  <a:srgbClr val="FF0000"/>
                </a:solidFill>
                <a:latin typeface="+mn-lt"/>
              </a:rPr>
              <a:t>head</a:t>
            </a:r>
            <a:r>
              <a:rPr kumimoji="1" lang="en-GB" kern="0" dirty="0">
                <a:latin typeface="+mn-lt"/>
              </a:rPr>
              <a:t>, CRC), Data(512+2)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kumimoji="1" lang="en-GB" kern="0" dirty="0">
                <a:latin typeface="+mn-lt"/>
              </a:rPr>
              <a:t>CD:            ID(</a:t>
            </a:r>
            <a:r>
              <a:rPr kumimoji="1" lang="en-GB" kern="0" dirty="0">
                <a:solidFill>
                  <a:srgbClr val="FF0000"/>
                </a:solidFill>
                <a:latin typeface="+mn-lt"/>
              </a:rPr>
              <a:t>minute</a:t>
            </a:r>
            <a:r>
              <a:rPr kumimoji="1" lang="en-GB" kern="0" dirty="0">
                <a:latin typeface="+mn-lt"/>
              </a:rPr>
              <a:t>, </a:t>
            </a:r>
            <a:r>
              <a:rPr kumimoji="1" lang="en-GB" kern="0" dirty="0">
                <a:solidFill>
                  <a:srgbClr val="FF0000"/>
                </a:solidFill>
                <a:latin typeface="+mn-lt"/>
              </a:rPr>
              <a:t>second</a:t>
            </a:r>
            <a:r>
              <a:rPr kumimoji="1" lang="en-GB" kern="0" dirty="0">
                <a:latin typeface="+mn-lt"/>
              </a:rPr>
              <a:t>, </a:t>
            </a:r>
            <a:r>
              <a:rPr kumimoji="1" lang="en-GB" kern="0" dirty="0">
                <a:solidFill>
                  <a:srgbClr val="FF0000"/>
                </a:solidFill>
                <a:latin typeface="+mn-lt"/>
              </a:rPr>
              <a:t>sector</a:t>
            </a:r>
            <a:r>
              <a:rPr kumimoji="1" lang="en-GB" kern="0" dirty="0">
                <a:latin typeface="+mn-lt"/>
              </a:rPr>
              <a:t>, mode), Data(2048+288)</a:t>
            </a:r>
          </a:p>
        </p:txBody>
      </p:sp>
    </p:spTree>
    <p:extLst>
      <p:ext uri="{BB962C8B-B14F-4D97-AF65-F5344CB8AC3E}">
        <p14:creationId xmlns:p14="http://schemas.microsoft.com/office/powerpoint/2010/main" val="114888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Access on CD-ROM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Difficult!!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GB" altLang="en-US"/>
              <a:t>Move head to a rough position.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GB" altLang="en-US">
                <a:solidFill>
                  <a:srgbClr val="FF0000"/>
                </a:solidFill>
              </a:rPr>
              <a:t>Set correct speed.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GB" altLang="en-US"/>
              <a:t>Read address.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GB" altLang="en-US"/>
              <a:t>Adjust to required location.</a:t>
            </a:r>
          </a:p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2940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CD-ROM For &amp; Against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Pros:</a:t>
            </a:r>
          </a:p>
          <a:p>
            <a:pPr lvl="1"/>
            <a:r>
              <a:rPr lang="en-GB" altLang="en-US"/>
              <a:t>Large capacity (cf. floppy disks).</a:t>
            </a:r>
          </a:p>
          <a:p>
            <a:pPr lvl="1"/>
            <a:r>
              <a:rPr lang="en-GB" altLang="en-US"/>
              <a:t>Easy to mass produce (cf. magnetic disks).</a:t>
            </a:r>
          </a:p>
          <a:p>
            <a:pPr lvl="1"/>
            <a:r>
              <a:rPr lang="en-GB" altLang="en-US"/>
              <a:t>Removable (cf. magnetic disks).</a:t>
            </a:r>
          </a:p>
          <a:p>
            <a:pPr lvl="1"/>
            <a:r>
              <a:rPr lang="en-GB" altLang="en-US"/>
              <a:t>Robust.</a:t>
            </a:r>
          </a:p>
          <a:p>
            <a:r>
              <a:rPr lang="en-GB" altLang="en-US"/>
              <a:t>Cons:</a:t>
            </a:r>
          </a:p>
          <a:p>
            <a:pPr lvl="1"/>
            <a:r>
              <a:rPr lang="en-GB" altLang="en-US"/>
              <a:t>Expensive for small quantities.</a:t>
            </a:r>
          </a:p>
          <a:p>
            <a:pPr lvl="1"/>
            <a:r>
              <a:rPr lang="en-GB" altLang="en-US"/>
              <a:t>Slow (access time ≈ 0.5 sec).</a:t>
            </a:r>
          </a:p>
          <a:p>
            <a:pPr lvl="1"/>
            <a:r>
              <a:rPr lang="en-GB" altLang="en-US"/>
              <a:t>Read only.</a:t>
            </a:r>
          </a:p>
        </p:txBody>
      </p:sp>
    </p:spTree>
    <p:extLst>
      <p:ext uri="{BB962C8B-B14F-4D97-AF65-F5344CB8AC3E}">
        <p14:creationId xmlns:p14="http://schemas.microsoft.com/office/powerpoint/2010/main" val="172256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9075"/>
            <a:ext cx="7772400" cy="1254125"/>
          </a:xfrm>
          <a:noFill/>
        </p:spPr>
        <p:txBody>
          <a:bodyPr anchor="ctr"/>
          <a:lstStyle/>
          <a:p>
            <a:pPr algn="ctr"/>
            <a:r>
              <a:rPr lang="en-US" altLang="en-US"/>
              <a:t>Chapter 6. External Memory (</a:t>
            </a:r>
            <a:r>
              <a:rPr lang="en-US" altLang="en-US" i="1"/>
              <a:t>Cont.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Other Optical Storage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178800" cy="5867400"/>
          </a:xfrm>
        </p:spPr>
        <p:txBody>
          <a:bodyPr/>
          <a:lstStyle/>
          <a:p>
            <a:pPr>
              <a:spcBef>
                <a:spcPts val="275"/>
              </a:spcBef>
            </a:pPr>
            <a:r>
              <a:rPr lang="en-GB" altLang="en-US">
                <a:solidFill>
                  <a:srgbClr val="0033CC"/>
                </a:solidFill>
              </a:rPr>
              <a:t>CD-Recordable (CD-R)</a:t>
            </a:r>
          </a:p>
          <a:p>
            <a:pPr lvl="1">
              <a:spcBef>
                <a:spcPts val="275"/>
              </a:spcBef>
            </a:pPr>
            <a:r>
              <a:rPr lang="en-GB" altLang="en-US"/>
              <a:t>Write Once Read Many (WORM).</a:t>
            </a:r>
          </a:p>
          <a:p>
            <a:pPr lvl="1">
              <a:spcBef>
                <a:spcPts val="275"/>
              </a:spcBef>
            </a:pPr>
            <a:r>
              <a:rPr lang="en-GB" altLang="en-US"/>
              <a:t>Quite affordable.</a:t>
            </a:r>
          </a:p>
          <a:p>
            <a:pPr lvl="1">
              <a:spcBef>
                <a:spcPts val="275"/>
              </a:spcBef>
            </a:pPr>
            <a:r>
              <a:rPr lang="en-GB" altLang="en-US"/>
              <a:t>Compatible with CD-ROM drives.</a:t>
            </a:r>
          </a:p>
          <a:p>
            <a:pPr lvl="1">
              <a:spcBef>
                <a:spcPts val="275"/>
              </a:spcBef>
            </a:pPr>
            <a:r>
              <a:rPr lang="en-GB" altLang="en-US"/>
              <a:t>Medium includes a dye layer. Reflectivity is activated by a high-intensity laser.</a:t>
            </a:r>
          </a:p>
          <a:p>
            <a:pPr>
              <a:spcBef>
                <a:spcPts val="275"/>
              </a:spcBef>
            </a:pPr>
            <a:r>
              <a:rPr lang="en-GB" altLang="en-US">
                <a:solidFill>
                  <a:srgbClr val="0033CC"/>
                </a:solidFill>
              </a:rPr>
              <a:t>CD-ReWritable (CD-RW)</a:t>
            </a:r>
          </a:p>
          <a:p>
            <a:pPr lvl="1">
              <a:spcBef>
                <a:spcPts val="275"/>
              </a:spcBef>
            </a:pPr>
            <a:r>
              <a:rPr lang="en-GB" altLang="en-US"/>
              <a:t>Erasable.</a:t>
            </a:r>
          </a:p>
          <a:p>
            <a:pPr lvl="1">
              <a:spcBef>
                <a:spcPts val="275"/>
              </a:spcBef>
            </a:pPr>
            <a:r>
              <a:rPr lang="en-GB" altLang="en-US"/>
              <a:t>Inexpensive.</a:t>
            </a:r>
          </a:p>
          <a:p>
            <a:pPr lvl="1">
              <a:spcBef>
                <a:spcPts val="275"/>
              </a:spcBef>
            </a:pPr>
            <a:r>
              <a:rPr lang="en-GB" altLang="en-US"/>
              <a:t>Mostly CD-ROM drive compatible.</a:t>
            </a:r>
          </a:p>
          <a:p>
            <a:pPr lvl="1">
              <a:spcBef>
                <a:spcPts val="275"/>
              </a:spcBef>
            </a:pPr>
            <a:r>
              <a:rPr lang="en-GB" altLang="en-US"/>
              <a:t>Phase change by a laser beam</a:t>
            </a:r>
          </a:p>
          <a:p>
            <a:pPr lvl="2">
              <a:spcBef>
                <a:spcPts val="275"/>
              </a:spcBef>
            </a:pPr>
            <a:r>
              <a:rPr lang="en-GB" altLang="en-US">
                <a:solidFill>
                  <a:srgbClr val="FF0000"/>
                </a:solidFill>
              </a:rPr>
              <a:t>Material</a:t>
            </a:r>
            <a:r>
              <a:rPr lang="en-GB" altLang="en-US"/>
              <a:t> has two different reflectivity’s in two different phase states (crystalline or amorphous).</a:t>
            </a:r>
          </a:p>
          <a:p>
            <a:pPr lvl="2">
              <a:spcBef>
                <a:spcPts val="275"/>
              </a:spcBef>
            </a:pPr>
            <a:r>
              <a:rPr lang="en-GB" altLang="en-US"/>
              <a:t>Eventually, the material loses its desirable properties (500000~1000000 erase cycles).</a:t>
            </a:r>
          </a:p>
        </p:txBody>
      </p:sp>
    </p:spTree>
    <p:extLst>
      <p:ext uri="{BB962C8B-B14F-4D97-AF65-F5344CB8AC3E}">
        <p14:creationId xmlns:p14="http://schemas.microsoft.com/office/powerpoint/2010/main" val="210610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DVD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507413" cy="5638800"/>
          </a:xfrm>
        </p:spPr>
        <p:txBody>
          <a:bodyPr/>
          <a:lstStyle/>
          <a:p>
            <a:r>
              <a:rPr lang="en-GB" altLang="en-US"/>
              <a:t>Digital Video Disk</a:t>
            </a:r>
          </a:p>
          <a:p>
            <a:pPr lvl="1"/>
            <a:r>
              <a:rPr lang="en-GB" altLang="en-US"/>
              <a:t>Used to indicate a player for movies</a:t>
            </a:r>
          </a:p>
          <a:p>
            <a:pPr lvl="2"/>
            <a:r>
              <a:rPr lang="en-GB" altLang="en-US"/>
              <a:t>Only plays video disks.</a:t>
            </a:r>
          </a:p>
          <a:p>
            <a:r>
              <a:rPr lang="en-GB" altLang="en-US"/>
              <a:t>Digital Versatile Disk</a:t>
            </a:r>
          </a:p>
          <a:p>
            <a:pPr lvl="1"/>
            <a:r>
              <a:rPr lang="en-GB" altLang="en-US"/>
              <a:t>Used to indicate a computer drive</a:t>
            </a:r>
          </a:p>
          <a:p>
            <a:pPr lvl="2"/>
            <a:r>
              <a:rPr lang="en-GB" altLang="en-US"/>
              <a:t>Will read computer disks and play video disks.</a:t>
            </a:r>
          </a:p>
          <a:p>
            <a:r>
              <a:rPr lang="en-GB" altLang="en-US"/>
              <a:t>Very high capacity (4.7G per layer).</a:t>
            </a:r>
          </a:p>
          <a:p>
            <a:pPr lvl="1"/>
            <a:r>
              <a:rPr lang="en-GB" altLang="en-US"/>
              <a:t>Small spacing between spiral loops (tracks). Pits too. Shorter wavelength.</a:t>
            </a:r>
          </a:p>
          <a:p>
            <a:pPr lvl="1"/>
            <a:r>
              <a:rPr lang="en-GB" altLang="en-US">
                <a:solidFill>
                  <a:srgbClr val="FF0000"/>
                </a:solidFill>
              </a:rPr>
              <a:t>Double layer</a:t>
            </a:r>
            <a:r>
              <a:rPr lang="en-GB" altLang="en-US"/>
              <a:t>: Semi-reflective layer on top of the reflective layer. Read by adjusting focus.</a:t>
            </a:r>
          </a:p>
          <a:p>
            <a:pPr lvl="1"/>
            <a:r>
              <a:rPr lang="en-GB" altLang="en-US"/>
              <a:t>Double sided.</a:t>
            </a:r>
          </a:p>
          <a:p>
            <a:r>
              <a:rPr lang="en-GB" altLang="en-US"/>
              <a:t>Full length movie on single disk (</a:t>
            </a:r>
            <a:r>
              <a:rPr lang="en-GB" altLang="en-US" sz="2400"/>
              <a:t>MPEG compression</a:t>
            </a:r>
            <a:r>
              <a:rPr lang="en-GB" altLang="en-US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2411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CD vs. DVD</a:t>
            </a:r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94075"/>
            <a:ext cx="7391400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3914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05" b="67574"/>
          <a:stretch>
            <a:fillRect/>
          </a:stretch>
        </p:blipFill>
        <p:spPr bwMode="auto">
          <a:xfrm>
            <a:off x="841375" y="3392488"/>
            <a:ext cx="2816225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Optical Storage - Types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2547938"/>
            <a:ext cx="9067800" cy="42672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sz="2400"/>
              <a:t>			     	   </a:t>
            </a:r>
            <a:r>
              <a:rPr lang="en-GB" altLang="en-US" sz="2400">
                <a:solidFill>
                  <a:srgbClr val="0033CC"/>
                </a:solidFill>
              </a:rPr>
              <a:t>CD</a:t>
            </a:r>
            <a:r>
              <a:rPr lang="en-GB" altLang="en-US" sz="2400"/>
              <a:t>			     </a:t>
            </a:r>
            <a:r>
              <a:rPr lang="en-GB" altLang="en-US" sz="2400">
                <a:solidFill>
                  <a:srgbClr val="0033CC"/>
                </a:solidFill>
              </a:rPr>
              <a:t>DVD</a:t>
            </a:r>
          </a:p>
          <a:p>
            <a:pPr>
              <a:spcBef>
                <a:spcPts val="175"/>
              </a:spcBef>
              <a:buFontTx/>
              <a:buNone/>
            </a:pPr>
            <a:r>
              <a:rPr lang="en-GB" altLang="en-US" sz="2400"/>
              <a:t>Capacity		650M~750MB	4.7G~17GB</a:t>
            </a:r>
          </a:p>
          <a:p>
            <a:pPr>
              <a:spcBef>
                <a:spcPts val="175"/>
              </a:spcBef>
              <a:buFontTx/>
              <a:buNone/>
            </a:pPr>
            <a:r>
              <a:rPr lang="en-GB" altLang="en-US" sz="2400"/>
              <a:t>Drive Compatibility	Incomp. with DVD	Comp. with CD</a:t>
            </a:r>
          </a:p>
          <a:p>
            <a:pPr>
              <a:spcBef>
                <a:spcPts val="175"/>
              </a:spcBef>
              <a:buFontTx/>
              <a:buNone/>
            </a:pPr>
            <a:r>
              <a:rPr lang="en-GB" altLang="en-US" sz="2400"/>
              <a:t>Structure		One 1.2mm base	Two 0.6mm bases</a:t>
            </a:r>
          </a:p>
          <a:p>
            <a:pPr>
              <a:spcBef>
                <a:spcPts val="175"/>
              </a:spcBef>
              <a:buFontTx/>
              <a:buNone/>
            </a:pPr>
            <a:r>
              <a:rPr lang="en-GB" altLang="en-US" sz="2400"/>
              <a:t>Gap			Track gap=1.6µm	0.74µm</a:t>
            </a:r>
          </a:p>
          <a:p>
            <a:pPr>
              <a:spcBef>
                <a:spcPts val="175"/>
              </a:spcBef>
              <a:buFontTx/>
              <a:buNone/>
            </a:pPr>
            <a:r>
              <a:rPr lang="en-GB" altLang="en-US" sz="2400"/>
              <a:t>				Pit gap=0.834µm	0.4µm</a:t>
            </a:r>
          </a:p>
          <a:p>
            <a:pPr>
              <a:spcBef>
                <a:spcPts val="175"/>
              </a:spcBef>
              <a:buFontTx/>
              <a:buNone/>
            </a:pPr>
            <a:r>
              <a:rPr lang="en-GB" altLang="en-US" sz="2400"/>
              <a:t>Side &amp; layer		Single layer/side 	Double layer/side</a:t>
            </a:r>
          </a:p>
          <a:p>
            <a:pPr>
              <a:spcBef>
                <a:spcPts val="175"/>
              </a:spcBef>
              <a:buFontTx/>
              <a:buNone/>
            </a:pPr>
            <a:r>
              <a:rPr lang="en-GB" altLang="en-US" sz="2400"/>
              <a:t>Products		CD			--</a:t>
            </a:r>
          </a:p>
          <a:p>
            <a:pPr>
              <a:spcBef>
                <a:spcPts val="175"/>
              </a:spcBef>
              <a:buFontTx/>
              <a:buNone/>
            </a:pPr>
            <a:r>
              <a:rPr lang="en-GB" altLang="en-US" sz="2400"/>
              <a:t>				CD-ROM		DVD-ROM</a:t>
            </a:r>
          </a:p>
          <a:p>
            <a:pPr>
              <a:spcBef>
                <a:spcPts val="175"/>
              </a:spcBef>
              <a:buFontTx/>
              <a:buNone/>
            </a:pPr>
            <a:r>
              <a:rPr lang="en-GB" altLang="en-US" sz="2400"/>
              <a:t>				CD-R			DVD-R</a:t>
            </a:r>
          </a:p>
          <a:p>
            <a:pPr>
              <a:spcBef>
                <a:spcPts val="175"/>
              </a:spcBef>
              <a:buFontTx/>
              <a:buNone/>
            </a:pPr>
            <a:r>
              <a:rPr lang="en-GB" altLang="en-US" sz="2400"/>
              <a:t>				CD-RW		DVD-RW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5200" y="990600"/>
            <a:ext cx="3048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sz="2800" b="1" dirty="0">
                <a:latin typeface="+mn-lt"/>
              </a:rPr>
              <a:t>Optical Disk</a:t>
            </a:r>
          </a:p>
        </p:txBody>
      </p: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rot="10800000" flipV="1">
            <a:off x="3429000" y="1600200"/>
            <a:ext cx="1447800" cy="99060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10800000" flipH="1" flipV="1">
            <a:off x="4876800" y="1600200"/>
            <a:ext cx="1447800" cy="99060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1139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High-Definition Optical Disks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altLang="en-US" sz="2400"/>
              <a:t>Designed for high-definition (HD) videos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GB" altLang="en-US" sz="2000"/>
              <a:t>Resolution&gt;standard-definition (SD) videos.</a:t>
            </a:r>
          </a:p>
          <a:p>
            <a:pPr lvl="2">
              <a:lnSpc>
                <a:spcPct val="90000"/>
              </a:lnSpc>
              <a:spcBef>
                <a:spcPts val="1200"/>
              </a:spcBef>
            </a:pPr>
            <a:r>
              <a:rPr lang="en-GB" altLang="en-US"/>
              <a:t>e.g., 1280 x 720 pixels or 1920 x 1080 pixels.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altLang="en-US" sz="2400"/>
              <a:t>Much higher capacity than DVD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GB" altLang="en-US" sz="2000"/>
              <a:t>Shorter wavelength laser in the blue-violet range.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GB" altLang="en-US" sz="2000"/>
              <a:t>Smaller pits </a:t>
            </a:r>
            <a:r>
              <a:rPr lang="en-GB" altLang="en-US" sz="2000">
                <a:sym typeface="Wingdings" panose="05000000000000000000" pitchFamily="2" charset="2"/>
              </a:rPr>
              <a:t> higher bit density.</a:t>
            </a:r>
            <a:endParaRPr lang="en-GB" altLang="en-US" sz="200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altLang="en-US" sz="2400">
                <a:solidFill>
                  <a:srgbClr val="0033CC"/>
                </a:solidFill>
              </a:rPr>
              <a:t>HD-DVD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GB" altLang="en-US" sz="2000"/>
              <a:t>15GB single side single layer.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altLang="en-US" sz="2400">
                <a:solidFill>
                  <a:srgbClr val="0033CC"/>
                </a:solidFill>
              </a:rPr>
              <a:t>Blu-ray Disk (BD)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GB" altLang="en-US" sz="2000"/>
              <a:t>25GB single side single layer. 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Data layer closer to laser.</a:t>
            </a:r>
          </a:p>
          <a:p>
            <a:pPr lvl="2">
              <a:lnSpc>
                <a:spcPct val="90000"/>
              </a:lnSpc>
            </a:pPr>
            <a:r>
              <a:rPr lang="en-GB" altLang="en-US"/>
              <a:t>Tighter focus, less distortion, smaller pits.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Types: BD-ROM (read only), BD-R (recordable), and BD-RE (re-recordable).</a:t>
            </a:r>
          </a:p>
        </p:txBody>
      </p:sp>
      <p:pic>
        <p:nvPicPr>
          <p:cNvPr id="6" name="Picture 5" descr="hddvd-vs-blu-ray-71677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3" b="9860"/>
          <a:stretch>
            <a:fillRect/>
          </a:stretch>
        </p:blipFill>
        <p:spPr bwMode="auto">
          <a:xfrm>
            <a:off x="5435600" y="3213100"/>
            <a:ext cx="34734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1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Optical Memory Characteristics</a:t>
            </a:r>
          </a:p>
        </p:txBody>
      </p:sp>
      <p:pic>
        <p:nvPicPr>
          <p:cNvPr id="45059" name="Picture 2" descr="http://upload.wikimedia.org/wikipedia/commons/thumb/a/ad/Comparison_CD_DVD_HDDVD_BD.svg/1024px-Comparison_CD_DVD_HDDVD_B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431925"/>
            <a:ext cx="9034463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060" name="Straight Connector 5"/>
          <p:cNvCxnSpPr>
            <a:cxnSpLocks noChangeShapeType="1"/>
          </p:cNvCxnSpPr>
          <p:nvPr/>
        </p:nvCxnSpPr>
        <p:spPr bwMode="auto">
          <a:xfrm>
            <a:off x="684213" y="2276475"/>
            <a:ext cx="12239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1" name="Straight Connector 6"/>
          <p:cNvCxnSpPr>
            <a:cxnSpLocks noChangeShapeType="1"/>
          </p:cNvCxnSpPr>
          <p:nvPr/>
        </p:nvCxnSpPr>
        <p:spPr bwMode="auto">
          <a:xfrm>
            <a:off x="684213" y="2536825"/>
            <a:ext cx="12239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2" name="TextBox 7"/>
          <p:cNvSpPr txBox="1">
            <a:spLocks noChangeArrowheads="1"/>
          </p:cNvSpPr>
          <p:nvPr/>
        </p:nvSpPr>
        <p:spPr bwMode="auto">
          <a:xfrm rot="-3013277">
            <a:off x="683419" y="2262981"/>
            <a:ext cx="554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Land</a:t>
            </a:r>
          </a:p>
        </p:txBody>
      </p:sp>
      <p:sp>
        <p:nvSpPr>
          <p:cNvPr id="45063" name="TextBox 8"/>
          <p:cNvSpPr txBox="1">
            <a:spLocks noChangeArrowheads="1"/>
          </p:cNvSpPr>
          <p:nvPr/>
        </p:nvSpPr>
        <p:spPr bwMode="auto">
          <a:xfrm rot="-3133248">
            <a:off x="1115219" y="2274094"/>
            <a:ext cx="3825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</a:t>
            </a:r>
          </a:p>
        </p:txBody>
      </p:sp>
      <p:sp>
        <p:nvSpPr>
          <p:cNvPr id="45064" name="TextBox 9"/>
          <p:cNvSpPr txBox="1">
            <a:spLocks noChangeArrowheads="1"/>
          </p:cNvSpPr>
          <p:nvPr/>
        </p:nvSpPr>
        <p:spPr bwMode="auto">
          <a:xfrm rot="-3059648">
            <a:off x="824706" y="2963070"/>
            <a:ext cx="9874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Beam Spot</a:t>
            </a:r>
          </a:p>
        </p:txBody>
      </p:sp>
      <p:sp>
        <p:nvSpPr>
          <p:cNvPr id="45065" name="TextBox 10"/>
          <p:cNvSpPr txBox="1">
            <a:spLocks noChangeArrowheads="1"/>
          </p:cNvSpPr>
          <p:nvPr/>
        </p:nvSpPr>
        <p:spPr bwMode="auto">
          <a:xfrm>
            <a:off x="827088" y="2520950"/>
            <a:ext cx="5857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</a:t>
            </a:r>
          </a:p>
        </p:txBody>
      </p:sp>
      <p:cxnSp>
        <p:nvCxnSpPr>
          <p:cNvPr id="45066" name="Elbow Connector 14"/>
          <p:cNvCxnSpPr>
            <a:cxnSpLocks noChangeShapeType="1"/>
            <a:stCxn id="45065" idx="3"/>
          </p:cNvCxnSpPr>
          <p:nvPr/>
        </p:nvCxnSpPr>
        <p:spPr bwMode="auto">
          <a:xfrm flipV="1">
            <a:off x="1412875" y="2420938"/>
            <a:ext cx="280988" cy="2381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00692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of Optical Disks</a:t>
            </a: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27125"/>
            <a:ext cx="7743825" cy="561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791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Reading Material</a:t>
            </a:r>
            <a:endParaRPr lang="en-US" altLang="en-US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Stallings, Chapter 6:</a:t>
            </a:r>
          </a:p>
          <a:p>
            <a:pPr lvl="1"/>
            <a:r>
              <a:rPr lang="en-US" altLang="en-US" dirty="0"/>
              <a:t>Pages 195 – 205</a:t>
            </a:r>
          </a:p>
          <a:p>
            <a:pPr lvl="1"/>
            <a:r>
              <a:rPr lang="en-US" altLang="en-US" dirty="0"/>
              <a:t>Pages 210 – 215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Types of External Memory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3"/>
              </a:lnSpc>
              <a:spcBef>
                <a:spcPts val="2400"/>
              </a:spcBef>
              <a:defRPr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Magnetic Disk</a:t>
            </a:r>
          </a:p>
          <a:p>
            <a:pPr>
              <a:lnSpc>
                <a:spcPts val="3363"/>
              </a:lnSpc>
              <a:spcBef>
                <a:spcPts val="2400"/>
              </a:spcBef>
              <a:defRPr/>
            </a:pPr>
            <a:r>
              <a:rPr lang="en-GB" dirty="0">
                <a:solidFill>
                  <a:srgbClr val="FF0000"/>
                </a:solidFill>
              </a:rPr>
              <a:t>Redundant Array of Independent Disks (RAID)</a:t>
            </a:r>
          </a:p>
          <a:p>
            <a:pPr>
              <a:lnSpc>
                <a:spcPts val="3363"/>
              </a:lnSpc>
              <a:spcBef>
                <a:spcPts val="2400"/>
              </a:spcBef>
              <a:defRPr/>
            </a:pPr>
            <a:r>
              <a:rPr lang="en-GB" dirty="0">
                <a:solidFill>
                  <a:srgbClr val="FF0000"/>
                </a:solidFill>
              </a:rPr>
              <a:t>Optical Disk</a:t>
            </a:r>
          </a:p>
          <a:p>
            <a:pPr>
              <a:lnSpc>
                <a:spcPts val="3363"/>
              </a:lnSpc>
              <a:spcBef>
                <a:spcPts val="2400"/>
              </a:spcBef>
              <a:defRPr/>
            </a:pPr>
            <a:r>
              <a:rPr lang="en-GB" dirty="0"/>
              <a:t>Solid-State Drive (SSD)</a:t>
            </a:r>
          </a:p>
          <a:p>
            <a:pPr>
              <a:lnSpc>
                <a:spcPts val="3363"/>
              </a:lnSpc>
              <a:spcBef>
                <a:spcPts val="2400"/>
              </a:spcBef>
              <a:defRPr/>
            </a:pPr>
            <a:r>
              <a:rPr lang="en-GB" dirty="0"/>
              <a:t>Magnetic Tape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RAID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pPr>
              <a:lnSpc>
                <a:spcPts val="2500"/>
              </a:lnSpc>
              <a:spcBef>
                <a:spcPct val="0"/>
              </a:spcBef>
            </a:pPr>
            <a:r>
              <a:rPr lang="en-GB" altLang="en-US" sz="2600" b="1">
                <a:solidFill>
                  <a:srgbClr val="FF0000"/>
                </a:solidFill>
              </a:rPr>
              <a:t>Problem</a:t>
            </a:r>
            <a:r>
              <a:rPr lang="en-GB" altLang="en-US" sz="2600"/>
              <a:t>: Improvement rate in secondary storage &lt; rate for CPU and MM.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lang="en-GB" altLang="en-US" sz="2600" b="1">
                <a:solidFill>
                  <a:srgbClr val="FF0000"/>
                </a:solidFill>
              </a:rPr>
              <a:t>Solution</a:t>
            </a:r>
            <a:r>
              <a:rPr lang="en-GB" altLang="en-US" sz="2600"/>
              <a:t>: Can’t improve one-disk perf. </a:t>
            </a:r>
            <a:r>
              <a:rPr lang="en-GB" altLang="en-US" sz="2600">
                <a:sym typeface="Wingdings" panose="05000000000000000000" pitchFamily="2" charset="2"/>
              </a:rPr>
              <a:t> use multiple in parallel!</a:t>
            </a:r>
            <a:endParaRPr lang="en-GB" altLang="en-US" sz="2600"/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lang="en-GB" altLang="en-US" sz="2600"/>
              <a:t>Array of disks</a:t>
            </a:r>
          </a:p>
          <a:p>
            <a:pPr lvl="1">
              <a:lnSpc>
                <a:spcPts val="2500"/>
              </a:lnSpc>
              <a:spcBef>
                <a:spcPct val="0"/>
              </a:spcBef>
            </a:pPr>
            <a:r>
              <a:rPr lang="en-GB" altLang="en-US"/>
              <a:t>Operate independently and in parallel.</a:t>
            </a:r>
          </a:p>
          <a:p>
            <a:pPr lvl="1">
              <a:lnSpc>
                <a:spcPts val="2500"/>
              </a:lnSpc>
              <a:spcBef>
                <a:spcPct val="0"/>
              </a:spcBef>
            </a:pPr>
            <a:r>
              <a:rPr lang="en-GB" altLang="en-US"/>
              <a:t>Single I/O request can be handled in parallel if the block is distributed across multiple disks.</a:t>
            </a:r>
          </a:p>
          <a:p>
            <a:pPr lvl="1">
              <a:lnSpc>
                <a:spcPts val="2500"/>
              </a:lnSpc>
              <a:spcBef>
                <a:spcPct val="0"/>
              </a:spcBef>
            </a:pPr>
            <a:r>
              <a:rPr lang="en-GB" altLang="en-US"/>
              <a:t>Separate I/O requests can be handled in parallel.</a:t>
            </a:r>
          </a:p>
          <a:p>
            <a:pPr lvl="1">
              <a:lnSpc>
                <a:spcPts val="2500"/>
              </a:lnSpc>
              <a:spcBef>
                <a:spcPct val="0"/>
              </a:spcBef>
            </a:pPr>
            <a:r>
              <a:rPr lang="en-GB" altLang="en-US">
                <a:solidFill>
                  <a:srgbClr val="3333FF"/>
                </a:solidFill>
              </a:rPr>
              <a:t>Performance metrics</a:t>
            </a:r>
            <a:r>
              <a:rPr lang="en-GB" altLang="en-US"/>
              <a:t>: </a:t>
            </a:r>
            <a:r>
              <a:rPr lang="en-GB" altLang="en-US" sz="2000"/>
              <a:t>depend on request patterns &amp; data layout.</a:t>
            </a:r>
            <a:endParaRPr lang="en-GB" altLang="en-US"/>
          </a:p>
          <a:p>
            <a:pPr lvl="2">
              <a:lnSpc>
                <a:spcPts val="2500"/>
              </a:lnSpc>
              <a:spcBef>
                <a:spcPct val="0"/>
              </a:spcBef>
            </a:pPr>
            <a:r>
              <a:rPr lang="en-GB" altLang="en-US"/>
              <a:t>I/O data transfer rate.</a:t>
            </a:r>
          </a:p>
          <a:p>
            <a:pPr lvl="2">
              <a:lnSpc>
                <a:spcPts val="2500"/>
              </a:lnSpc>
              <a:spcBef>
                <a:spcPct val="0"/>
              </a:spcBef>
            </a:pPr>
            <a:r>
              <a:rPr lang="en-GB" altLang="en-US"/>
              <a:t>I/O request rate (response time).</a:t>
            </a:r>
          </a:p>
          <a:p>
            <a:pPr lvl="2">
              <a:lnSpc>
                <a:spcPts val="2500"/>
              </a:lnSpc>
              <a:spcBef>
                <a:spcPct val="0"/>
              </a:spcBef>
            </a:pPr>
            <a:r>
              <a:rPr lang="en-GB" altLang="en-US"/>
              <a:t>Recovery from errors &amp; disk failure.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lang="en-GB" altLang="en-US" sz="2600">
                <a:solidFill>
                  <a:srgbClr val="3333FF"/>
                </a:solidFill>
              </a:rPr>
              <a:t>RAID</a:t>
            </a:r>
            <a:r>
              <a:rPr lang="en-GB" altLang="en-US" sz="2600"/>
              <a:t>: Redundant Array of Independent Disks.</a:t>
            </a:r>
          </a:p>
          <a:p>
            <a:pPr lvl="1">
              <a:lnSpc>
                <a:spcPts val="2500"/>
              </a:lnSpc>
              <a:spcBef>
                <a:spcPct val="0"/>
              </a:spcBef>
            </a:pPr>
            <a:r>
              <a:rPr lang="en-GB" altLang="en-US"/>
              <a:t>7 levels in common use, not a hierarchy.</a:t>
            </a:r>
          </a:p>
          <a:p>
            <a:pPr lvl="1">
              <a:lnSpc>
                <a:spcPts val="2500"/>
              </a:lnSpc>
              <a:spcBef>
                <a:spcPct val="0"/>
              </a:spcBef>
            </a:pPr>
            <a:r>
              <a:rPr lang="en-GB" altLang="en-US"/>
              <a:t>Set of physical disks viewed by OS as single logical drive.</a:t>
            </a:r>
          </a:p>
          <a:p>
            <a:pPr lvl="1">
              <a:lnSpc>
                <a:spcPts val="2500"/>
              </a:lnSpc>
              <a:spcBef>
                <a:spcPct val="0"/>
              </a:spcBef>
            </a:pPr>
            <a:r>
              <a:rPr lang="en-GB" altLang="en-US"/>
              <a:t>Data distributed across physical drives.</a:t>
            </a:r>
          </a:p>
          <a:p>
            <a:pPr lvl="1">
              <a:lnSpc>
                <a:spcPts val="2500"/>
              </a:lnSpc>
              <a:spcBef>
                <a:spcPct val="0"/>
              </a:spcBef>
            </a:pPr>
            <a:r>
              <a:rPr lang="en-GB" altLang="en-US"/>
              <a:t>Can use redundant capacity to store parity information.</a:t>
            </a:r>
          </a:p>
          <a:p>
            <a:pPr>
              <a:lnSpc>
                <a:spcPts val="2500"/>
              </a:lnSpc>
              <a:spcBef>
                <a:spcPts val="575"/>
              </a:spcBef>
            </a:pP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0"/>
          <a:stretch>
            <a:fillRect/>
          </a:stretch>
        </p:blipFill>
        <p:spPr bwMode="auto">
          <a:xfrm>
            <a:off x="381000" y="1341438"/>
            <a:ext cx="8305800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58" t="1440" r="59633" b="60663"/>
          <a:stretch>
            <a:fillRect/>
          </a:stretch>
        </p:blipFill>
        <p:spPr bwMode="auto">
          <a:xfrm>
            <a:off x="2819400" y="912813"/>
            <a:ext cx="914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1" t="1440" r="39450" b="60663"/>
          <a:stretch>
            <a:fillRect/>
          </a:stretch>
        </p:blipFill>
        <p:spPr bwMode="auto">
          <a:xfrm>
            <a:off x="4495800" y="912813"/>
            <a:ext cx="914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25" t="1440" r="20183" b="60663"/>
          <a:stretch>
            <a:fillRect/>
          </a:stretch>
        </p:blipFill>
        <p:spPr bwMode="auto">
          <a:xfrm>
            <a:off x="6172200" y="912813"/>
            <a:ext cx="838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91" t="1921" b="60663"/>
          <a:stretch>
            <a:fillRect/>
          </a:stretch>
        </p:blipFill>
        <p:spPr bwMode="auto">
          <a:xfrm>
            <a:off x="7772400" y="941388"/>
            <a:ext cx="9144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9" r="88991"/>
          <a:stretch>
            <a:fillRect/>
          </a:stretch>
        </p:blipFill>
        <p:spPr bwMode="auto">
          <a:xfrm>
            <a:off x="381000" y="1141413"/>
            <a:ext cx="914400" cy="571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5" t="45653" r="61469" b="35397"/>
          <a:stretch>
            <a:fillRect/>
          </a:stretch>
        </p:blipFill>
        <p:spPr bwMode="auto">
          <a:xfrm>
            <a:off x="2286000" y="3579813"/>
            <a:ext cx="129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2900363" y="1584325"/>
            <a:ext cx="5724525" cy="319088"/>
          </a:xfrm>
          <a:prstGeom prst="rect">
            <a:avLst/>
          </a:prstGeom>
          <a:solidFill>
            <a:srgbClr val="00FF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2090738" y="1522413"/>
            <a:ext cx="9906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2000" kern="0" dirty="0">
                <a:solidFill>
                  <a:srgbClr val="0033CC"/>
                </a:solidFill>
                <a:latin typeface="+mn-lt"/>
              </a:rPr>
              <a:t>Stripe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58888" y="4605338"/>
            <a:ext cx="788511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900"/>
              </a:lnSpc>
              <a:spcBef>
                <a:spcPts val="10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1" lang="en-GB" kern="0" dirty="0">
                <a:latin typeface="+mn-lt"/>
              </a:rPr>
              <a:t>No disks dedicated for redundancy or parity!</a:t>
            </a:r>
          </a:p>
          <a:p>
            <a:pPr marL="342900" indent="-342900">
              <a:lnSpc>
                <a:spcPts val="2900"/>
              </a:lnSpc>
              <a:spcBef>
                <a:spcPts val="10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1" lang="en-GB" kern="0" dirty="0">
                <a:latin typeface="+mn-lt"/>
              </a:rPr>
              <a:t>Data is </a:t>
            </a:r>
            <a:r>
              <a:rPr kumimoji="1" lang="en-GB" kern="0" dirty="0">
                <a:solidFill>
                  <a:srgbClr val="FF0000"/>
                </a:solidFill>
                <a:latin typeface="+mn-lt"/>
              </a:rPr>
              <a:t>striped</a:t>
            </a:r>
            <a:r>
              <a:rPr kumimoji="1" lang="en-GB" kern="0" dirty="0">
                <a:latin typeface="+mn-lt"/>
              </a:rPr>
              <a:t> and distributed across disks.</a:t>
            </a:r>
          </a:p>
          <a:p>
            <a:pPr marL="342900" indent="-342900">
              <a:lnSpc>
                <a:spcPts val="2900"/>
              </a:lnSpc>
              <a:spcBef>
                <a:spcPts val="10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1" lang="en-GB" kern="0" dirty="0">
                <a:solidFill>
                  <a:srgbClr val="3333FF"/>
                </a:solidFill>
                <a:latin typeface="+mn-lt"/>
              </a:rPr>
              <a:t>Strip</a:t>
            </a:r>
            <a:r>
              <a:rPr kumimoji="1" lang="en-GB" kern="0" dirty="0">
                <a:latin typeface="+mn-lt"/>
              </a:rPr>
              <a:t>: physical block, sector, or another unit.</a:t>
            </a:r>
          </a:p>
          <a:p>
            <a:pPr marL="342900" indent="-342900">
              <a:lnSpc>
                <a:spcPts val="2900"/>
              </a:lnSpc>
              <a:spcBef>
                <a:spcPts val="10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1" lang="en-GB" kern="0" dirty="0">
                <a:latin typeface="+mn-lt"/>
              </a:rPr>
              <a:t>Strips are mapped round robin to consecutive disks.</a:t>
            </a:r>
          </a:p>
          <a:p>
            <a:pPr marL="342900" indent="-342900">
              <a:lnSpc>
                <a:spcPts val="2900"/>
              </a:lnSpc>
              <a:spcBef>
                <a:spcPts val="10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1" lang="en-GB" kern="0" dirty="0">
                <a:solidFill>
                  <a:srgbClr val="3333FF"/>
                </a:solidFill>
                <a:latin typeface="+mn-lt"/>
              </a:rPr>
              <a:t>Stripe</a:t>
            </a:r>
            <a:r>
              <a:rPr kumimoji="1" lang="en-GB" kern="0" dirty="0">
                <a:latin typeface="+mn-lt"/>
              </a:rPr>
              <a:t>: Set of logically consecutive strips that maps exactly one strip to each array member.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09575" y="1597025"/>
            <a:ext cx="792163" cy="1184275"/>
          </a:xfrm>
          <a:prstGeom prst="rect">
            <a:avLst/>
          </a:prstGeom>
          <a:solidFill>
            <a:srgbClr val="00FF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325" name="Title 15"/>
          <p:cNvSpPr>
            <a:spLocks noGrp="1"/>
          </p:cNvSpPr>
          <p:nvPr>
            <p:ph type="title"/>
          </p:nvPr>
        </p:nvSpPr>
        <p:spPr>
          <a:xfrm>
            <a:off x="406400" y="152400"/>
            <a:ext cx="8342313" cy="838200"/>
          </a:xfrm>
        </p:spPr>
        <p:txBody>
          <a:bodyPr/>
          <a:lstStyle/>
          <a:p>
            <a:r>
              <a:rPr lang="en-GB" altLang="en-US"/>
              <a:t>RAID 0 - </a:t>
            </a:r>
            <a:r>
              <a:rPr lang="en-GB" altLang="en-US" sz="2400"/>
              <a:t>Stripping without Mirroring or Parity 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animBg="1"/>
      <p:bldP spid="134149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RAID 0 - Performance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pPr>
              <a:lnSpc>
                <a:spcPts val="2800"/>
              </a:lnSpc>
              <a:spcBef>
                <a:spcPts val="200"/>
              </a:spcBef>
            </a:pPr>
            <a:r>
              <a:rPr lang="en-GB" altLang="en-US" sz="2600"/>
              <a:t>RAID 0 for high </a:t>
            </a:r>
            <a:r>
              <a:rPr lang="en-GB" altLang="en-US" sz="2600">
                <a:solidFill>
                  <a:srgbClr val="3333FF"/>
                </a:solidFill>
              </a:rPr>
              <a:t>I/O data transfer rate</a:t>
            </a:r>
          </a:p>
          <a:p>
            <a:pPr lvl="1">
              <a:lnSpc>
                <a:spcPts val="2800"/>
              </a:lnSpc>
              <a:spcBef>
                <a:spcPts val="200"/>
              </a:spcBef>
            </a:pPr>
            <a:r>
              <a:rPr lang="en-GB" altLang="en-US" sz="2000"/>
              <a:t>System is configured s. t. each (single) I/O request can be processed by multiple disks in parallel </a:t>
            </a:r>
            <a:r>
              <a:rPr lang="en-GB" altLang="en-US" sz="2000">
                <a:sym typeface="Wingdings" panose="05000000000000000000" pitchFamily="2" charset="2"/>
              </a:rPr>
              <a:t> Less tr. time  Higher tr. rate!</a:t>
            </a:r>
          </a:p>
          <a:p>
            <a:pPr lvl="1">
              <a:lnSpc>
                <a:spcPts val="2800"/>
              </a:lnSpc>
              <a:spcBef>
                <a:spcPts val="200"/>
              </a:spcBef>
            </a:pPr>
            <a:r>
              <a:rPr lang="en-GB" altLang="en-US" sz="2000">
                <a:sym typeface="Wingdings" panose="05000000000000000000" pitchFamily="2" charset="2"/>
              </a:rPr>
              <a:t>Two requirements (to experience high data transfer rate):</a:t>
            </a:r>
          </a:p>
          <a:p>
            <a:pPr marL="1314450" lvl="2" indent="-457200">
              <a:lnSpc>
                <a:spcPts val="2800"/>
              </a:lnSpc>
              <a:spcBef>
                <a:spcPts val="200"/>
              </a:spcBef>
              <a:buFont typeface="Arial Black" panose="020B0A04020102020204" pitchFamily="34" charset="0"/>
              <a:buAutoNum type="arabicPeriod"/>
            </a:pPr>
            <a:r>
              <a:rPr lang="en-GB" altLang="en-US"/>
              <a:t>High transfer capacity between memory and disks (</a:t>
            </a:r>
            <a:r>
              <a:rPr lang="en-GB" altLang="en-US">
                <a:sym typeface="Wingdings" panose="05000000000000000000" pitchFamily="2" charset="2"/>
              </a:rPr>
              <a:t>internal controller buses, I/O buses, memory buses, </a:t>
            </a:r>
            <a:r>
              <a:rPr lang="en-GB" altLang="en-US" i="1">
                <a:sym typeface="Wingdings" panose="05000000000000000000" pitchFamily="2" charset="2"/>
              </a:rPr>
              <a:t>etc.</a:t>
            </a:r>
            <a:r>
              <a:rPr lang="en-GB" altLang="en-US">
                <a:sym typeface="Wingdings" panose="05000000000000000000" pitchFamily="2" charset="2"/>
              </a:rPr>
              <a:t>).</a:t>
            </a:r>
            <a:endParaRPr lang="en-GB" altLang="en-US"/>
          </a:p>
          <a:p>
            <a:pPr marL="1314450" lvl="2" indent="-457200">
              <a:lnSpc>
                <a:spcPts val="2800"/>
              </a:lnSpc>
              <a:spcBef>
                <a:spcPts val="200"/>
              </a:spcBef>
              <a:buFont typeface="Arial Black" panose="020B0A04020102020204" pitchFamily="34" charset="0"/>
              <a:buAutoNum type="arabicPeriod"/>
            </a:pPr>
            <a:r>
              <a:rPr lang="en-GB" altLang="en-US" b="1">
                <a:solidFill>
                  <a:srgbClr val="FF0000"/>
                </a:solidFill>
              </a:rPr>
              <a:t>Small strip</a:t>
            </a:r>
            <a:r>
              <a:rPr lang="en-GB" altLang="en-US"/>
              <a:t> </a:t>
            </a:r>
            <a:r>
              <a:rPr lang="en-GB" altLang="en-US">
                <a:sym typeface="Wingdings" panose="05000000000000000000" pitchFamily="2" charset="2"/>
              </a:rPr>
              <a:t> </a:t>
            </a:r>
            <a:r>
              <a:rPr lang="en-GB" altLang="en-US"/>
              <a:t>Higher chance that any single I/O request requires data from multiple strips located on different disks.</a:t>
            </a:r>
            <a:endParaRPr lang="en-GB" altLang="en-US" b="1">
              <a:solidFill>
                <a:srgbClr val="FF0000"/>
              </a:solidFill>
            </a:endParaRPr>
          </a:p>
          <a:p>
            <a:pPr>
              <a:lnSpc>
                <a:spcPts val="2800"/>
              </a:lnSpc>
              <a:spcBef>
                <a:spcPts val="200"/>
              </a:spcBef>
            </a:pPr>
            <a:r>
              <a:rPr lang="en-GB" altLang="en-US" sz="2600"/>
              <a:t>RAID 0 for high </a:t>
            </a:r>
            <a:r>
              <a:rPr lang="en-GB" altLang="en-US" sz="2600">
                <a:solidFill>
                  <a:srgbClr val="3333FF"/>
                </a:solidFill>
              </a:rPr>
              <a:t>I/O request rate</a:t>
            </a:r>
          </a:p>
          <a:p>
            <a:pPr lvl="1">
              <a:lnSpc>
                <a:spcPts val="2800"/>
              </a:lnSpc>
              <a:spcBef>
                <a:spcPts val="200"/>
              </a:spcBef>
            </a:pPr>
            <a:r>
              <a:rPr lang="en-GB" altLang="en-US" sz="2000"/>
              <a:t>System configured s. t. multiple I/O requests can be processed by multiple disks in parallel </a:t>
            </a:r>
            <a:r>
              <a:rPr lang="en-GB" altLang="en-US" sz="2000">
                <a:sym typeface="Wingdings" panose="05000000000000000000" pitchFamily="2" charset="2"/>
              </a:rPr>
              <a:t> Higher I/O req. rate!</a:t>
            </a:r>
            <a:endParaRPr lang="en-GB" altLang="en-US" sz="2000"/>
          </a:p>
          <a:p>
            <a:pPr lvl="1">
              <a:lnSpc>
                <a:spcPts val="2800"/>
              </a:lnSpc>
              <a:spcBef>
                <a:spcPts val="200"/>
              </a:spcBef>
            </a:pPr>
            <a:r>
              <a:rPr lang="en-GB" altLang="en-US" sz="2000"/>
              <a:t>There are typically hundreds of I/O requests per second by multiple independent applications, or single one.</a:t>
            </a:r>
          </a:p>
          <a:p>
            <a:pPr lvl="1">
              <a:lnSpc>
                <a:spcPts val="2800"/>
              </a:lnSpc>
              <a:spcBef>
                <a:spcPts val="200"/>
              </a:spcBef>
            </a:pPr>
            <a:r>
              <a:rPr lang="en-GB" altLang="en-US" sz="2000"/>
              <a:t>Balance I/O load across multiple disks </a:t>
            </a:r>
            <a:r>
              <a:rPr lang="en-GB" altLang="en-US" sz="2000">
                <a:sym typeface="Wingdings" panose="05000000000000000000" pitchFamily="2" charset="2"/>
              </a:rPr>
              <a:t> Achieve high I/O req. rate.</a:t>
            </a:r>
            <a:endParaRPr lang="en-GB" altLang="en-US" sz="2000"/>
          </a:p>
          <a:p>
            <a:pPr lvl="1">
              <a:lnSpc>
                <a:spcPts val="2800"/>
              </a:lnSpc>
              <a:spcBef>
                <a:spcPts val="200"/>
              </a:spcBef>
            </a:pPr>
            <a:r>
              <a:rPr lang="en-GB" altLang="en-US" sz="2000" b="1">
                <a:solidFill>
                  <a:srgbClr val="FF0000"/>
                </a:solidFill>
              </a:rPr>
              <a:t>Large strip</a:t>
            </a:r>
            <a:r>
              <a:rPr lang="en-GB" altLang="en-US" sz="2000"/>
              <a:t> </a:t>
            </a:r>
            <a:r>
              <a:rPr lang="en-GB" altLang="en-US" sz="2000">
                <a:sym typeface="Wingdings" panose="05000000000000000000" pitchFamily="2" charset="2"/>
              </a:rPr>
              <a:t> few seeks/disk per request  less I/O queuing time.</a:t>
            </a:r>
            <a:endParaRPr lang="en-GB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RAID 0 - Pros and Cons</a:t>
            </a: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388" y="1562100"/>
            <a:ext cx="9210676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RAID 1 - </a:t>
            </a:r>
            <a:r>
              <a:rPr lang="en-GB" altLang="en-US" sz="2400"/>
              <a:t>Mirroring without Stripping or Parity</a:t>
            </a:r>
            <a:endParaRPr lang="en-GB" alt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  <a:spcBef>
                <a:spcPts val="50"/>
              </a:spcBef>
            </a:pPr>
            <a:r>
              <a:rPr lang="en-GB" altLang="en-US" sz="2500"/>
              <a:t>Duplicate data (without striping) </a:t>
            </a:r>
            <a:r>
              <a:rPr lang="en-GB" altLang="en-US" sz="2500">
                <a:sym typeface="Wingdings" panose="05000000000000000000" pitchFamily="2" charset="2"/>
              </a:rPr>
              <a:t> </a:t>
            </a:r>
            <a:r>
              <a:rPr lang="en-GB" altLang="en-US" sz="2500">
                <a:solidFill>
                  <a:srgbClr val="3333FF"/>
                </a:solidFill>
                <a:sym typeface="Wingdings" panose="05000000000000000000" pitchFamily="2" charset="2"/>
              </a:rPr>
              <a:t>m</a:t>
            </a:r>
            <a:r>
              <a:rPr lang="en-GB" altLang="en-US" sz="2500">
                <a:solidFill>
                  <a:srgbClr val="3333FF"/>
                </a:solidFill>
              </a:rPr>
              <a:t>irrored</a:t>
            </a:r>
            <a:r>
              <a:rPr lang="en-GB" altLang="en-US" sz="2500"/>
              <a:t> disks.</a:t>
            </a:r>
          </a:p>
          <a:p>
            <a:pPr>
              <a:lnSpc>
                <a:spcPts val="2600"/>
              </a:lnSpc>
              <a:spcBef>
                <a:spcPts val="50"/>
              </a:spcBef>
            </a:pPr>
            <a:r>
              <a:rPr lang="en-GB" altLang="en-US" sz="2500"/>
              <a:t>2 copies of each block on separate disks.</a:t>
            </a:r>
          </a:p>
          <a:p>
            <a:pPr lvl="1">
              <a:lnSpc>
                <a:spcPts val="2600"/>
              </a:lnSpc>
              <a:spcBef>
                <a:spcPts val="50"/>
              </a:spcBef>
            </a:pPr>
            <a:r>
              <a:rPr lang="en-GB" altLang="en-US" sz="2100"/>
              <a:t>Read from either disk (the one with min. access time).</a:t>
            </a:r>
          </a:p>
          <a:p>
            <a:pPr lvl="1">
              <a:lnSpc>
                <a:spcPts val="2600"/>
              </a:lnSpc>
              <a:spcBef>
                <a:spcPts val="50"/>
              </a:spcBef>
            </a:pPr>
            <a:r>
              <a:rPr lang="en-GB" altLang="en-US" sz="2100"/>
              <a:t>Write to both (in parallel) </a:t>
            </a:r>
            <a:r>
              <a:rPr lang="en-GB" altLang="en-US" sz="2100">
                <a:sym typeface="Wingdings" panose="05000000000000000000" pitchFamily="2" charset="2"/>
              </a:rPr>
              <a:t></a:t>
            </a:r>
            <a:r>
              <a:rPr lang="en-GB" altLang="en-US" sz="2100"/>
              <a:t> Time = larger access time.</a:t>
            </a:r>
          </a:p>
          <a:p>
            <a:pPr>
              <a:lnSpc>
                <a:spcPts val="2600"/>
              </a:lnSpc>
              <a:spcBef>
                <a:spcPts val="50"/>
              </a:spcBef>
            </a:pPr>
            <a:r>
              <a:rPr lang="en-GB" altLang="en-US" sz="2500"/>
              <a:t>Recovery is simple: swap faulty disk &amp; re-mirror.</a:t>
            </a:r>
          </a:p>
          <a:p>
            <a:pPr>
              <a:lnSpc>
                <a:spcPts val="2600"/>
              </a:lnSpc>
              <a:spcBef>
                <a:spcPts val="50"/>
              </a:spcBef>
            </a:pPr>
            <a:r>
              <a:rPr lang="en-GB" altLang="en-US" sz="2500"/>
              <a:t>Expensive </a:t>
            </a:r>
            <a:r>
              <a:rPr lang="en-GB" altLang="en-US" sz="2500">
                <a:sym typeface="Wingdings" panose="05000000000000000000" pitchFamily="2" charset="2"/>
              </a:rPr>
              <a:t> used to store system S/W &amp; critical files.</a:t>
            </a:r>
          </a:p>
          <a:p>
            <a:pPr>
              <a:lnSpc>
                <a:spcPts val="2600"/>
              </a:lnSpc>
              <a:spcBef>
                <a:spcPts val="50"/>
              </a:spcBef>
            </a:pPr>
            <a:r>
              <a:rPr lang="en-GB" altLang="en-US" sz="2500">
                <a:solidFill>
                  <a:srgbClr val="3333FF"/>
                </a:solidFill>
              </a:rPr>
              <a:t>I/O transfer rate</a:t>
            </a:r>
          </a:p>
          <a:p>
            <a:pPr lvl="1">
              <a:lnSpc>
                <a:spcPts val="2600"/>
              </a:lnSpc>
              <a:spcBef>
                <a:spcPts val="50"/>
              </a:spcBef>
            </a:pPr>
            <a:r>
              <a:rPr lang="en-GB" altLang="en-US" sz="2000"/>
              <a:t>read: &gt; single disk, write: </a:t>
            </a:r>
            <a:r>
              <a:rPr lang="en-GB" altLang="en-US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≈</a:t>
            </a:r>
            <a:r>
              <a:rPr lang="en-GB" altLang="en-US" sz="2000"/>
              <a:t> single disk.</a:t>
            </a:r>
            <a:endParaRPr lang="en-GB" altLang="en-US" sz="2100"/>
          </a:p>
          <a:p>
            <a:pPr>
              <a:lnSpc>
                <a:spcPts val="2600"/>
              </a:lnSpc>
              <a:spcBef>
                <a:spcPts val="50"/>
              </a:spcBef>
            </a:pPr>
            <a:r>
              <a:rPr lang="en-GB" altLang="en-US" sz="2500">
                <a:solidFill>
                  <a:srgbClr val="3333FF"/>
                </a:solidFill>
              </a:rPr>
              <a:t>I/O request rate</a:t>
            </a:r>
          </a:p>
          <a:p>
            <a:pPr lvl="1">
              <a:lnSpc>
                <a:spcPts val="2600"/>
              </a:lnSpc>
              <a:spcBef>
                <a:spcPts val="50"/>
              </a:spcBef>
            </a:pPr>
            <a:r>
              <a:rPr lang="en-GB" altLang="en-US" sz="2000"/>
              <a:t>read: </a:t>
            </a:r>
            <a:r>
              <a:rPr lang="en-GB" altLang="en-US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≈ </a:t>
            </a:r>
            <a:r>
              <a:rPr lang="en-GB" altLang="en-US" sz="2000"/>
              <a:t>2x single disk, write: </a:t>
            </a:r>
            <a:r>
              <a:rPr lang="en-GB" altLang="en-US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≈</a:t>
            </a:r>
            <a:r>
              <a:rPr lang="en-GB" altLang="en-US" sz="2000"/>
              <a:t> single disk.</a:t>
            </a:r>
            <a:endParaRPr lang="en-GB" altLang="en-US" sz="2100"/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536575" y="4954588"/>
            <a:ext cx="3819525" cy="1817687"/>
            <a:chOff x="536008" y="4955023"/>
            <a:chExt cx="3819968" cy="1817114"/>
          </a:xfrm>
        </p:grpSpPr>
        <p:pic>
          <p:nvPicPr>
            <p:cNvPr id="1845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008" y="4962387"/>
              <a:ext cx="895350" cy="1809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9" name="TextBox 6"/>
            <p:cNvSpPr txBox="1">
              <a:spLocks noChangeArrowheads="1"/>
            </p:cNvSpPr>
            <p:nvPr/>
          </p:nvSpPr>
          <p:spPr bwMode="auto">
            <a:xfrm>
              <a:off x="575381" y="5171048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latin typeface="Times New Roman" panose="02020603050405020304" pitchFamily="18" charset="0"/>
                </a:rPr>
                <a:t>a</a:t>
              </a:r>
              <a:r>
                <a:rPr kumimoji="0" lang="en-US" altLang="en-US" sz="1400" b="1" baseline="-25000">
                  <a:latin typeface="Times New Roman" panose="02020603050405020304" pitchFamily="18" charset="0"/>
                </a:rPr>
                <a:t>0</a:t>
              </a:r>
              <a:endParaRPr kumimoji="0" lang="en-US" altLang="en-US" sz="20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60" name="TextBox 7"/>
            <p:cNvSpPr txBox="1">
              <a:spLocks noChangeArrowheads="1"/>
            </p:cNvSpPr>
            <p:nvPr/>
          </p:nvSpPr>
          <p:spPr bwMode="auto">
            <a:xfrm>
              <a:off x="575381" y="5483632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latin typeface="Times New Roman" panose="02020603050405020304" pitchFamily="18" charset="0"/>
                </a:rPr>
                <a:t>a</a:t>
              </a:r>
              <a:r>
                <a:rPr kumimoji="0" lang="en-US" altLang="en-US" sz="1400" b="1" baseline="-25000">
                  <a:latin typeface="Times New Roman" panose="02020603050405020304" pitchFamily="18" charset="0"/>
                </a:rPr>
                <a:t>1</a:t>
              </a:r>
              <a:endParaRPr kumimoji="0" lang="en-US" altLang="en-US" sz="20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61" name="TextBox 8"/>
            <p:cNvSpPr txBox="1">
              <a:spLocks noChangeArrowheads="1"/>
            </p:cNvSpPr>
            <p:nvPr/>
          </p:nvSpPr>
          <p:spPr bwMode="auto">
            <a:xfrm>
              <a:off x="575381" y="5771664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latin typeface="Times New Roman" panose="02020603050405020304" pitchFamily="18" charset="0"/>
                </a:rPr>
                <a:t>a</a:t>
              </a:r>
              <a:r>
                <a:rPr kumimoji="0" lang="en-US" altLang="en-US" sz="1400" b="1" baseline="-25000">
                  <a:latin typeface="Times New Roman" panose="02020603050405020304" pitchFamily="18" charset="0"/>
                </a:rPr>
                <a:t>2</a:t>
              </a:r>
              <a:endParaRPr kumimoji="0" lang="en-US" altLang="en-US" sz="20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62" name="TextBox 9"/>
            <p:cNvSpPr txBox="1">
              <a:spLocks noChangeArrowheads="1"/>
            </p:cNvSpPr>
            <p:nvPr/>
          </p:nvSpPr>
          <p:spPr bwMode="auto">
            <a:xfrm>
              <a:off x="575381" y="6087406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latin typeface="Times New Roman" panose="02020603050405020304" pitchFamily="18" charset="0"/>
                </a:rPr>
                <a:t>a</a:t>
              </a:r>
              <a:r>
                <a:rPr kumimoji="0" lang="en-US" altLang="en-US" sz="1400" b="1" baseline="-25000">
                  <a:latin typeface="Times New Roman" panose="02020603050405020304" pitchFamily="18" charset="0"/>
                </a:rPr>
                <a:t>3</a:t>
              </a:r>
              <a:endParaRPr kumimoji="0" lang="en-US" altLang="en-US" sz="2000" b="1" baseline="-25000">
                <a:latin typeface="Times New Roman" panose="02020603050405020304" pitchFamily="18" charset="0"/>
              </a:endParaRPr>
            </a:p>
          </p:txBody>
        </p:sp>
        <p:pic>
          <p:nvPicPr>
            <p:cNvPr id="18463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6410" y="4962061"/>
              <a:ext cx="895350" cy="1809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4" name="TextBox 11"/>
            <p:cNvSpPr txBox="1">
              <a:spLocks noChangeArrowheads="1"/>
            </p:cNvSpPr>
            <p:nvPr/>
          </p:nvSpPr>
          <p:spPr bwMode="auto">
            <a:xfrm>
              <a:off x="1555783" y="5170722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latin typeface="Times New Roman" panose="02020603050405020304" pitchFamily="18" charset="0"/>
                </a:rPr>
                <a:t>b</a:t>
              </a:r>
              <a:r>
                <a:rPr kumimoji="0" lang="en-US" altLang="en-US" sz="1400" b="1" baseline="-25000">
                  <a:latin typeface="Times New Roman" panose="02020603050405020304" pitchFamily="18" charset="0"/>
                </a:rPr>
                <a:t>0</a:t>
              </a:r>
              <a:endParaRPr kumimoji="0" lang="en-US" altLang="en-US" sz="20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65" name="TextBox 12"/>
            <p:cNvSpPr txBox="1">
              <a:spLocks noChangeArrowheads="1"/>
            </p:cNvSpPr>
            <p:nvPr/>
          </p:nvSpPr>
          <p:spPr bwMode="auto">
            <a:xfrm>
              <a:off x="1555783" y="5483306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latin typeface="Times New Roman" panose="02020603050405020304" pitchFamily="18" charset="0"/>
                </a:rPr>
                <a:t>b</a:t>
              </a:r>
              <a:r>
                <a:rPr kumimoji="0" lang="en-US" altLang="en-US" sz="1400" b="1" baseline="-25000">
                  <a:latin typeface="Times New Roman" panose="02020603050405020304" pitchFamily="18" charset="0"/>
                </a:rPr>
                <a:t>1</a:t>
              </a:r>
              <a:endParaRPr kumimoji="0" lang="en-US" altLang="en-US" sz="20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66" name="TextBox 13"/>
            <p:cNvSpPr txBox="1">
              <a:spLocks noChangeArrowheads="1"/>
            </p:cNvSpPr>
            <p:nvPr/>
          </p:nvSpPr>
          <p:spPr bwMode="auto">
            <a:xfrm>
              <a:off x="1555783" y="5771338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latin typeface="Times New Roman" panose="02020603050405020304" pitchFamily="18" charset="0"/>
                </a:rPr>
                <a:t>b</a:t>
              </a:r>
              <a:r>
                <a:rPr kumimoji="0" lang="en-US" altLang="en-US" sz="1400" b="1" baseline="-25000">
                  <a:latin typeface="Times New Roman" panose="02020603050405020304" pitchFamily="18" charset="0"/>
                </a:rPr>
                <a:t>2</a:t>
              </a:r>
              <a:endParaRPr kumimoji="0" lang="en-US" altLang="en-US" sz="20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67" name="TextBox 14"/>
            <p:cNvSpPr txBox="1">
              <a:spLocks noChangeArrowheads="1"/>
            </p:cNvSpPr>
            <p:nvPr/>
          </p:nvSpPr>
          <p:spPr bwMode="auto">
            <a:xfrm>
              <a:off x="1555783" y="6087080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latin typeface="Times New Roman" panose="02020603050405020304" pitchFamily="18" charset="0"/>
                </a:rPr>
                <a:t>b</a:t>
              </a:r>
              <a:r>
                <a:rPr kumimoji="0" lang="en-US" altLang="en-US" sz="1400" b="1" baseline="-25000">
                  <a:latin typeface="Times New Roman" panose="02020603050405020304" pitchFamily="18" charset="0"/>
                </a:rPr>
                <a:t>3</a:t>
              </a:r>
              <a:endParaRPr kumimoji="0" lang="en-US" altLang="en-US" sz="2000" b="1" baseline="-25000">
                <a:latin typeface="Times New Roman" panose="02020603050405020304" pitchFamily="18" charset="0"/>
              </a:endParaRPr>
            </a:p>
          </p:txBody>
        </p:sp>
        <p:pic>
          <p:nvPicPr>
            <p:cNvPr id="1846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268" y="4955023"/>
              <a:ext cx="895350" cy="1809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9" name="TextBox 16"/>
            <p:cNvSpPr txBox="1">
              <a:spLocks noChangeArrowheads="1"/>
            </p:cNvSpPr>
            <p:nvPr/>
          </p:nvSpPr>
          <p:spPr bwMode="auto">
            <a:xfrm>
              <a:off x="2532641" y="5163684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latin typeface="Times New Roman" panose="02020603050405020304" pitchFamily="18" charset="0"/>
                </a:rPr>
                <a:t>c</a:t>
              </a:r>
              <a:r>
                <a:rPr kumimoji="0" lang="en-US" altLang="en-US" sz="1400" b="1" baseline="-25000">
                  <a:latin typeface="Times New Roman" panose="02020603050405020304" pitchFamily="18" charset="0"/>
                </a:rPr>
                <a:t>0</a:t>
              </a:r>
              <a:endParaRPr kumimoji="0" lang="en-US" altLang="en-US" sz="20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70" name="TextBox 17"/>
            <p:cNvSpPr txBox="1">
              <a:spLocks noChangeArrowheads="1"/>
            </p:cNvSpPr>
            <p:nvPr/>
          </p:nvSpPr>
          <p:spPr bwMode="auto">
            <a:xfrm>
              <a:off x="2532641" y="5476268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latin typeface="Times New Roman" panose="02020603050405020304" pitchFamily="18" charset="0"/>
                </a:rPr>
                <a:t>c</a:t>
              </a:r>
              <a:r>
                <a:rPr kumimoji="0" lang="en-US" altLang="en-US" sz="1400" b="1" baseline="-25000">
                  <a:latin typeface="Times New Roman" panose="02020603050405020304" pitchFamily="18" charset="0"/>
                </a:rPr>
                <a:t>1</a:t>
              </a:r>
              <a:endParaRPr kumimoji="0" lang="en-US" altLang="en-US" sz="20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71" name="TextBox 18"/>
            <p:cNvSpPr txBox="1">
              <a:spLocks noChangeArrowheads="1"/>
            </p:cNvSpPr>
            <p:nvPr/>
          </p:nvSpPr>
          <p:spPr bwMode="auto">
            <a:xfrm>
              <a:off x="2532641" y="5764300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latin typeface="Times New Roman" panose="02020603050405020304" pitchFamily="18" charset="0"/>
                </a:rPr>
                <a:t>c</a:t>
              </a:r>
              <a:r>
                <a:rPr kumimoji="0" lang="en-US" altLang="en-US" sz="1400" b="1" baseline="-25000">
                  <a:latin typeface="Times New Roman" panose="02020603050405020304" pitchFamily="18" charset="0"/>
                </a:rPr>
                <a:t>2</a:t>
              </a:r>
              <a:endParaRPr kumimoji="0" lang="en-US" altLang="en-US" sz="20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72" name="TextBox 19"/>
            <p:cNvSpPr txBox="1">
              <a:spLocks noChangeArrowheads="1"/>
            </p:cNvSpPr>
            <p:nvPr/>
          </p:nvSpPr>
          <p:spPr bwMode="auto">
            <a:xfrm>
              <a:off x="2532641" y="6080042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latin typeface="Times New Roman" panose="02020603050405020304" pitchFamily="18" charset="0"/>
                </a:rPr>
                <a:t>c</a:t>
              </a:r>
              <a:r>
                <a:rPr kumimoji="0" lang="en-US" altLang="en-US" sz="1400" b="1" baseline="-25000">
                  <a:latin typeface="Times New Roman" panose="02020603050405020304" pitchFamily="18" charset="0"/>
                </a:rPr>
                <a:t>3</a:t>
              </a:r>
              <a:endParaRPr kumimoji="0" lang="en-US" altLang="en-US" sz="2000" b="1" baseline="-25000">
                <a:latin typeface="Times New Roman" panose="02020603050405020304" pitchFamily="18" charset="0"/>
              </a:endParaRPr>
            </a:p>
          </p:txBody>
        </p:sp>
        <p:pic>
          <p:nvPicPr>
            <p:cNvPr id="18473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626" y="4962061"/>
              <a:ext cx="895350" cy="1809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74" name="TextBox 21"/>
            <p:cNvSpPr txBox="1">
              <a:spLocks noChangeArrowheads="1"/>
            </p:cNvSpPr>
            <p:nvPr/>
          </p:nvSpPr>
          <p:spPr bwMode="auto">
            <a:xfrm>
              <a:off x="3499999" y="5170722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latin typeface="Times New Roman" panose="02020603050405020304" pitchFamily="18" charset="0"/>
                </a:rPr>
                <a:t>d</a:t>
              </a:r>
              <a:r>
                <a:rPr kumimoji="0" lang="en-US" altLang="en-US" sz="1400" b="1" baseline="-25000">
                  <a:latin typeface="Times New Roman" panose="02020603050405020304" pitchFamily="18" charset="0"/>
                </a:rPr>
                <a:t>0</a:t>
              </a:r>
              <a:endParaRPr kumimoji="0" lang="en-US" altLang="en-US" sz="20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75" name="TextBox 22"/>
            <p:cNvSpPr txBox="1">
              <a:spLocks noChangeArrowheads="1"/>
            </p:cNvSpPr>
            <p:nvPr/>
          </p:nvSpPr>
          <p:spPr bwMode="auto">
            <a:xfrm>
              <a:off x="3499999" y="5483306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latin typeface="Times New Roman" panose="02020603050405020304" pitchFamily="18" charset="0"/>
                </a:rPr>
                <a:t>d</a:t>
              </a:r>
              <a:r>
                <a:rPr kumimoji="0" lang="en-US" altLang="en-US" sz="1400" b="1" baseline="-25000">
                  <a:latin typeface="Times New Roman" panose="02020603050405020304" pitchFamily="18" charset="0"/>
                </a:rPr>
                <a:t>1</a:t>
              </a:r>
              <a:endParaRPr kumimoji="0" lang="en-US" altLang="en-US" sz="20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76" name="TextBox 23"/>
            <p:cNvSpPr txBox="1">
              <a:spLocks noChangeArrowheads="1"/>
            </p:cNvSpPr>
            <p:nvPr/>
          </p:nvSpPr>
          <p:spPr bwMode="auto">
            <a:xfrm>
              <a:off x="3499999" y="5771338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latin typeface="Times New Roman" panose="02020603050405020304" pitchFamily="18" charset="0"/>
                </a:rPr>
                <a:t>d</a:t>
              </a:r>
              <a:r>
                <a:rPr kumimoji="0" lang="en-US" altLang="en-US" sz="1400" b="1" baseline="-25000">
                  <a:latin typeface="Times New Roman" panose="02020603050405020304" pitchFamily="18" charset="0"/>
                </a:rPr>
                <a:t>2</a:t>
              </a:r>
              <a:endParaRPr kumimoji="0" lang="en-US" altLang="en-US" sz="20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77" name="TextBox 24"/>
            <p:cNvSpPr txBox="1">
              <a:spLocks noChangeArrowheads="1"/>
            </p:cNvSpPr>
            <p:nvPr/>
          </p:nvSpPr>
          <p:spPr bwMode="auto">
            <a:xfrm>
              <a:off x="3499999" y="6087080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latin typeface="Times New Roman" panose="02020603050405020304" pitchFamily="18" charset="0"/>
                </a:rPr>
                <a:t>d</a:t>
              </a:r>
              <a:r>
                <a:rPr kumimoji="0" lang="en-US" altLang="en-US" sz="1400" b="1" baseline="-25000">
                  <a:latin typeface="Times New Roman" panose="02020603050405020304" pitchFamily="18" charset="0"/>
                </a:rPr>
                <a:t>3</a:t>
              </a:r>
              <a:endParaRPr kumimoji="0" lang="en-US" altLang="en-US" sz="2000" b="1" baseline="-25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784725" y="4941888"/>
            <a:ext cx="3819525" cy="1816100"/>
            <a:chOff x="4784480" y="4941168"/>
            <a:chExt cx="3819968" cy="1817114"/>
          </a:xfrm>
        </p:grpSpPr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784480" y="4948532"/>
              <a:ext cx="895350" cy="1809750"/>
            </a:xfrm>
            <a:prstGeom prst="rect">
              <a:avLst/>
            </a:prstGeom>
            <a:noFill/>
            <a:ln w="9525" cap="flat" cmpd="sng">
              <a:noFill/>
              <a:prstDash val="solid"/>
              <a:miter lim="800000"/>
              <a:headEnd/>
              <a:tailEnd/>
            </a:ln>
          </p:spPr>
        </p:pic>
        <p:sp>
          <p:nvSpPr>
            <p:cNvPr id="18439" name="TextBox 26"/>
            <p:cNvSpPr txBox="1">
              <a:spLocks noChangeArrowheads="1"/>
            </p:cNvSpPr>
            <p:nvPr/>
          </p:nvSpPr>
          <p:spPr bwMode="auto">
            <a:xfrm>
              <a:off x="4823853" y="5157193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0" lang="en-US" altLang="en-US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  <a:endParaRPr kumimoji="0"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40" name="TextBox 27"/>
            <p:cNvSpPr txBox="1">
              <a:spLocks noChangeArrowheads="1"/>
            </p:cNvSpPr>
            <p:nvPr/>
          </p:nvSpPr>
          <p:spPr bwMode="auto">
            <a:xfrm>
              <a:off x="4823853" y="5469777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0" lang="en-US" altLang="en-US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kumimoji="0"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41" name="TextBox 28"/>
            <p:cNvSpPr txBox="1">
              <a:spLocks noChangeArrowheads="1"/>
            </p:cNvSpPr>
            <p:nvPr/>
          </p:nvSpPr>
          <p:spPr bwMode="auto">
            <a:xfrm>
              <a:off x="4823853" y="5757809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0" lang="en-US" altLang="en-US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kumimoji="0"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42" name="TextBox 29"/>
            <p:cNvSpPr txBox="1">
              <a:spLocks noChangeArrowheads="1"/>
            </p:cNvSpPr>
            <p:nvPr/>
          </p:nvSpPr>
          <p:spPr bwMode="auto">
            <a:xfrm>
              <a:off x="4823853" y="6073551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0" lang="en-US" altLang="en-US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kumimoji="0"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pic>
          <p:nvPicPr>
            <p:cNvPr id="31" name="Picture 6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5764882" y="4948206"/>
              <a:ext cx="895350" cy="1809750"/>
            </a:xfrm>
            <a:prstGeom prst="rect">
              <a:avLst/>
            </a:prstGeom>
            <a:noFill/>
            <a:ln w="9525" cap="flat" cmpd="sng">
              <a:noFill/>
              <a:prstDash val="solid"/>
              <a:miter lim="800000"/>
              <a:headEnd/>
              <a:tailEnd/>
            </a:ln>
          </p:spPr>
        </p:pic>
        <p:sp>
          <p:nvSpPr>
            <p:cNvPr id="18444" name="TextBox 31"/>
            <p:cNvSpPr txBox="1">
              <a:spLocks noChangeArrowheads="1"/>
            </p:cNvSpPr>
            <p:nvPr/>
          </p:nvSpPr>
          <p:spPr bwMode="auto">
            <a:xfrm>
              <a:off x="5804255" y="5156867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0" lang="en-US" altLang="en-US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  <a:endParaRPr kumimoji="0"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45" name="TextBox 32"/>
            <p:cNvSpPr txBox="1">
              <a:spLocks noChangeArrowheads="1"/>
            </p:cNvSpPr>
            <p:nvPr/>
          </p:nvSpPr>
          <p:spPr bwMode="auto">
            <a:xfrm>
              <a:off x="5804255" y="5469451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0" lang="en-US" altLang="en-US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kumimoji="0"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46" name="TextBox 33"/>
            <p:cNvSpPr txBox="1">
              <a:spLocks noChangeArrowheads="1"/>
            </p:cNvSpPr>
            <p:nvPr/>
          </p:nvSpPr>
          <p:spPr bwMode="auto">
            <a:xfrm>
              <a:off x="5804255" y="5757483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0" lang="en-US" altLang="en-US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kumimoji="0"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47" name="TextBox 34"/>
            <p:cNvSpPr txBox="1">
              <a:spLocks noChangeArrowheads="1"/>
            </p:cNvSpPr>
            <p:nvPr/>
          </p:nvSpPr>
          <p:spPr bwMode="auto">
            <a:xfrm>
              <a:off x="5804255" y="6073225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0" lang="en-US" altLang="en-US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kumimoji="0"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pic>
          <p:nvPicPr>
            <p:cNvPr id="36" name="Picture 6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741740" y="4941168"/>
              <a:ext cx="895350" cy="1809750"/>
            </a:xfrm>
            <a:prstGeom prst="rect">
              <a:avLst/>
            </a:prstGeom>
            <a:noFill/>
            <a:ln w="9525" cap="flat" cmpd="sng">
              <a:noFill/>
              <a:prstDash val="solid"/>
              <a:miter lim="800000"/>
              <a:headEnd/>
              <a:tailEnd/>
            </a:ln>
          </p:spPr>
        </p:pic>
        <p:sp>
          <p:nvSpPr>
            <p:cNvPr id="18449" name="TextBox 36"/>
            <p:cNvSpPr txBox="1">
              <a:spLocks noChangeArrowheads="1"/>
            </p:cNvSpPr>
            <p:nvPr/>
          </p:nvSpPr>
          <p:spPr bwMode="auto">
            <a:xfrm>
              <a:off x="6781113" y="5149829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0" lang="en-US" altLang="en-US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  <a:endParaRPr kumimoji="0"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0" name="TextBox 37"/>
            <p:cNvSpPr txBox="1">
              <a:spLocks noChangeArrowheads="1"/>
            </p:cNvSpPr>
            <p:nvPr/>
          </p:nvSpPr>
          <p:spPr bwMode="auto">
            <a:xfrm>
              <a:off x="6781113" y="5462413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0" lang="en-US" altLang="en-US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kumimoji="0"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1" name="TextBox 38"/>
            <p:cNvSpPr txBox="1">
              <a:spLocks noChangeArrowheads="1"/>
            </p:cNvSpPr>
            <p:nvPr/>
          </p:nvSpPr>
          <p:spPr bwMode="auto">
            <a:xfrm>
              <a:off x="6781113" y="5750445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0" lang="en-US" altLang="en-US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kumimoji="0"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2" name="TextBox 39"/>
            <p:cNvSpPr txBox="1">
              <a:spLocks noChangeArrowheads="1"/>
            </p:cNvSpPr>
            <p:nvPr/>
          </p:nvSpPr>
          <p:spPr bwMode="auto">
            <a:xfrm>
              <a:off x="6781113" y="6066187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0" lang="en-US" altLang="en-US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kumimoji="0"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pic>
          <p:nvPicPr>
            <p:cNvPr id="41" name="Picture 6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7709098" y="4948206"/>
              <a:ext cx="895350" cy="1809750"/>
            </a:xfrm>
            <a:prstGeom prst="rect">
              <a:avLst/>
            </a:prstGeom>
            <a:noFill/>
            <a:ln w="9525" cap="flat" cmpd="sng">
              <a:noFill/>
              <a:prstDash val="solid"/>
              <a:miter lim="800000"/>
              <a:headEnd/>
              <a:tailEnd/>
            </a:ln>
          </p:spPr>
        </p:pic>
        <p:sp>
          <p:nvSpPr>
            <p:cNvPr id="18454" name="TextBox 41"/>
            <p:cNvSpPr txBox="1">
              <a:spLocks noChangeArrowheads="1"/>
            </p:cNvSpPr>
            <p:nvPr/>
          </p:nvSpPr>
          <p:spPr bwMode="auto">
            <a:xfrm>
              <a:off x="7748471" y="5156867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0" lang="en-US" altLang="en-US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  <a:endParaRPr kumimoji="0"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5" name="TextBox 42"/>
            <p:cNvSpPr txBox="1">
              <a:spLocks noChangeArrowheads="1"/>
            </p:cNvSpPr>
            <p:nvPr/>
          </p:nvSpPr>
          <p:spPr bwMode="auto">
            <a:xfrm>
              <a:off x="7748471" y="5469451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0" lang="en-US" altLang="en-US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kumimoji="0"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6" name="TextBox 43"/>
            <p:cNvSpPr txBox="1">
              <a:spLocks noChangeArrowheads="1"/>
            </p:cNvSpPr>
            <p:nvPr/>
          </p:nvSpPr>
          <p:spPr bwMode="auto">
            <a:xfrm>
              <a:off x="7748471" y="5757483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0" lang="en-US" altLang="en-US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kumimoji="0"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7" name="TextBox 44"/>
            <p:cNvSpPr txBox="1">
              <a:spLocks noChangeArrowheads="1"/>
            </p:cNvSpPr>
            <p:nvPr/>
          </p:nvSpPr>
          <p:spPr bwMode="auto">
            <a:xfrm>
              <a:off x="7748471" y="6073225"/>
              <a:ext cx="797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block </a:t>
              </a:r>
              <a:r>
                <a:rPr kumimoji="0" lang="en-US" altLang="en-US" sz="1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0" lang="en-US" altLang="en-US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kumimoji="0"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/>
    </p:bldLst>
  </p:timing>
</p:sld>
</file>

<file path=ppt/theme/theme1.xml><?xml version="1.0" encoding="utf-8"?>
<a:theme xmlns:a="http://schemas.openxmlformats.org/drawingml/2006/main" name="ajp2">
  <a:themeElements>
    <a:clrScheme name="ajp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jp2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jp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Settings\adrian\Application Data\Microsoft\Templates\ajp2.pot</Template>
  <TotalTime>33899</TotalTime>
  <Words>2047</Words>
  <Application>Microsoft Office PowerPoint</Application>
  <PresentationFormat>On-screen Show (4:3)</PresentationFormat>
  <Paragraphs>353</Paragraphs>
  <Slides>37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Arial Black</vt:lpstr>
      <vt:lpstr>Calibri</vt:lpstr>
      <vt:lpstr>Symbol</vt:lpstr>
      <vt:lpstr>Tahoma</vt:lpstr>
      <vt:lpstr>Times New Roman</vt:lpstr>
      <vt:lpstr>Wingdings</vt:lpstr>
      <vt:lpstr>ajp2</vt:lpstr>
      <vt:lpstr>PowerPoint Presentation</vt:lpstr>
      <vt:lpstr>Adminstrivia</vt:lpstr>
      <vt:lpstr>Chapter 6. External Memory (Cont.)</vt:lpstr>
      <vt:lpstr>Types of External Memory</vt:lpstr>
      <vt:lpstr>RAID</vt:lpstr>
      <vt:lpstr>RAID 0 - Stripping without Mirroring or Parity </vt:lpstr>
      <vt:lpstr>RAID 0 - Performance</vt:lpstr>
      <vt:lpstr>RAID 0 - Pros and Cons</vt:lpstr>
      <vt:lpstr>RAID 1 - Mirroring without Stripping or Parity</vt:lpstr>
      <vt:lpstr>RAID 1 - Pros and Cons</vt:lpstr>
      <vt:lpstr>RAID 2 - Bit-Level Stripping with Hamming ECC</vt:lpstr>
      <vt:lpstr>RAID 2 - Pros and Cons</vt:lpstr>
      <vt:lpstr>RAID 3 - Byte-Level Stripping with Parity</vt:lpstr>
      <vt:lpstr>RAID 3 - Pros and Cons</vt:lpstr>
      <vt:lpstr>RAID 4 - Block-Level Stripping with Parity</vt:lpstr>
      <vt:lpstr>RAID 4 - Pros and Cons</vt:lpstr>
      <vt:lpstr>RAID 5 - Block-Level Stripping with Distributed Parity</vt:lpstr>
      <vt:lpstr>RAID 5 - Pros and Cons</vt:lpstr>
      <vt:lpstr>RAID 6 - Block-level striping with double distributed parity</vt:lpstr>
      <vt:lpstr>RAID 6 - Pros and Cons</vt:lpstr>
      <vt:lpstr>RAID Levels - Summary</vt:lpstr>
      <vt:lpstr>Optical Storage - History</vt:lpstr>
      <vt:lpstr>CD-ROM</vt:lpstr>
      <vt:lpstr>CD-ROM - Fabrication</vt:lpstr>
      <vt:lpstr>CD-ROM - Operation</vt:lpstr>
      <vt:lpstr>CD-ROM Drive Speeds</vt:lpstr>
      <vt:lpstr>CD-ROM Block/Sector Format</vt:lpstr>
      <vt:lpstr>Access on CD-ROM</vt:lpstr>
      <vt:lpstr>CD-ROM For &amp; Against</vt:lpstr>
      <vt:lpstr>Other Optical Storage</vt:lpstr>
      <vt:lpstr>DVD</vt:lpstr>
      <vt:lpstr>CD vs. DVD</vt:lpstr>
      <vt:lpstr>Optical Storage - Types</vt:lpstr>
      <vt:lpstr>High-Definition Optical Disks</vt:lpstr>
      <vt:lpstr>Optical Memory Characteristics</vt:lpstr>
      <vt:lpstr>Summary of Optical Disks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Hazem</cp:lastModifiedBy>
  <cp:revision>1150</cp:revision>
  <dcterms:created xsi:type="dcterms:W3CDTF">1998-10-18T09:28:37Z</dcterms:created>
  <dcterms:modified xsi:type="dcterms:W3CDTF">2017-03-08T12:07:21Z</dcterms:modified>
</cp:coreProperties>
</file>