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787" r:id="rId2"/>
    <p:sldId id="788" r:id="rId3"/>
    <p:sldId id="783" r:id="rId4"/>
    <p:sldId id="790" r:id="rId5"/>
    <p:sldId id="785" r:id="rId6"/>
    <p:sldId id="786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59" r:id="rId15"/>
    <p:sldId id="760" r:id="rId16"/>
    <p:sldId id="761" r:id="rId17"/>
    <p:sldId id="762" r:id="rId18"/>
    <p:sldId id="763" r:id="rId19"/>
    <p:sldId id="764" r:id="rId20"/>
    <p:sldId id="765" r:id="rId21"/>
    <p:sldId id="766" r:id="rId22"/>
    <p:sldId id="767" r:id="rId23"/>
    <p:sldId id="768" r:id="rId24"/>
    <p:sldId id="769" r:id="rId25"/>
    <p:sldId id="770" r:id="rId26"/>
    <p:sldId id="771" r:id="rId27"/>
    <p:sldId id="772" r:id="rId28"/>
    <p:sldId id="773" r:id="rId29"/>
    <p:sldId id="774" r:id="rId30"/>
    <p:sldId id="775" r:id="rId3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0033CC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6.xml"/><Relationship Id="rId3" Type="http://schemas.openxmlformats.org/officeDocument/2006/relationships/slide" Target="slides/slide13.xml"/><Relationship Id="rId7" Type="http://schemas.openxmlformats.org/officeDocument/2006/relationships/slide" Target="slides/slide18.xml"/><Relationship Id="rId12" Type="http://schemas.openxmlformats.org/officeDocument/2006/relationships/slide" Target="slides/slide24.xml"/><Relationship Id="rId2" Type="http://schemas.openxmlformats.org/officeDocument/2006/relationships/slide" Target="slides/slide11.xml"/><Relationship Id="rId1" Type="http://schemas.openxmlformats.org/officeDocument/2006/relationships/slide" Target="slides/slide10.xml"/><Relationship Id="rId6" Type="http://schemas.openxmlformats.org/officeDocument/2006/relationships/slide" Target="slides/slide17.xml"/><Relationship Id="rId11" Type="http://schemas.openxmlformats.org/officeDocument/2006/relationships/slide" Target="slides/slide22.xml"/><Relationship Id="rId5" Type="http://schemas.openxmlformats.org/officeDocument/2006/relationships/slide" Target="slides/slide16.xml"/><Relationship Id="rId10" Type="http://schemas.openxmlformats.org/officeDocument/2006/relationships/slide" Target="slides/slide21.xml"/><Relationship Id="rId4" Type="http://schemas.openxmlformats.org/officeDocument/2006/relationships/slide" Target="slides/slide14.xml"/><Relationship Id="rId9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BE8E43-7705-4468-B532-75B7E999DB8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137868-511E-47CB-A652-9FBDD780AA8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DE959-C9DA-4185-99D2-D45E65B8156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05B608-2C57-4A5D-94A6-3AB95B0628A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66E9AA-645E-4B1A-9C84-1ED9FFFF85F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8CE2CD-13B1-44C4-A370-3033BFB21F3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173E0C-461A-47A1-B59A-B0553D6E120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E1B30C-42E8-44F7-A148-B4F2E7076E0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0269B-0E76-4510-8FC5-169D316FD3C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D95D32-C516-484B-A0A2-80BB439BC26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734B25-D40F-4C96-AEF3-9E42619B31C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EF2ADC-18DF-4277-BC50-AA6FEE0F5AF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47A468-18D7-4789-9F2A-0A8F87D0B4B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9E7B9D-67EA-4FAE-A118-FCB5EE084EF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4D0E29-49C4-45B5-BEA9-9BCFE1BAE78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348931-BBA6-4A01-8EF4-231340EAD2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717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22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6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53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7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44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0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70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0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18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ng_hisham22@yahoo.com" TargetMode="External"/><Relationship Id="rId2" Type="http://schemas.openxmlformats.org/officeDocument/2006/relationships/hyperlink" Target="mailto:hshehata@uwaterloo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iamstallings.com/ComputerOrganization" TargetMode="External"/><Relationship Id="rId2" Type="http://schemas.openxmlformats.org/officeDocument/2006/relationships/hyperlink" Target="http://hshehata.github.io/courses/zu/cse321b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#1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altLang="en-US"/>
              <a:t>Individual words of memory are directly accessed through wired-in addressing logic.</a:t>
            </a:r>
          </a:p>
          <a:p>
            <a:pPr>
              <a:lnSpc>
                <a:spcPct val="130000"/>
              </a:lnSpc>
            </a:pPr>
            <a:r>
              <a:rPr lang="en-GB" altLang="en-US">
                <a:solidFill>
                  <a:srgbClr val="3333FF"/>
                </a:solidFill>
              </a:rPr>
              <a:t>Misnamed!!</a:t>
            </a:r>
            <a:r>
              <a:rPr lang="en-GB" altLang="en-US"/>
              <a:t> All semiconductor memories are random access!!</a:t>
            </a:r>
          </a:p>
          <a:p>
            <a:pPr>
              <a:lnSpc>
                <a:spcPct val="130000"/>
              </a:lnSpc>
            </a:pPr>
            <a:r>
              <a:rPr lang="en-GB" altLang="en-US"/>
              <a:t>Read/Write: by electrical signals.</a:t>
            </a:r>
          </a:p>
          <a:p>
            <a:pPr>
              <a:lnSpc>
                <a:spcPct val="130000"/>
              </a:lnSpc>
            </a:pPr>
            <a:r>
              <a:rPr lang="en-GB" altLang="en-US"/>
              <a:t>Volatile: must be provided with a constant power supply </a:t>
            </a:r>
            <a:r>
              <a:rPr lang="en-GB" altLang="en-US">
                <a:sym typeface="Wingdings" panose="05000000000000000000" pitchFamily="2" charset="2"/>
              </a:rPr>
              <a:t> </a:t>
            </a:r>
            <a:r>
              <a:rPr lang="en-GB" altLang="en-US"/>
              <a:t>temporary storage.</a:t>
            </a:r>
          </a:p>
          <a:p>
            <a:pPr>
              <a:lnSpc>
                <a:spcPct val="130000"/>
              </a:lnSpc>
            </a:pPr>
            <a:r>
              <a:rPr lang="en-GB" altLang="en-US"/>
              <a:t>Dynamic or static.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Dynamic RAM (DRAM)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Bits are stored as charge on capacitors.</a:t>
            </a:r>
          </a:p>
          <a:p>
            <a:pPr lvl="1"/>
            <a:r>
              <a:rPr lang="en-GB" altLang="en-US" sz="2000"/>
              <a:t>Charge </a:t>
            </a:r>
            <a:r>
              <a:rPr lang="en-GB" altLang="en-US" sz="2000">
                <a:sym typeface="Wingdings" panose="05000000000000000000" pitchFamily="2" charset="2"/>
              </a:rPr>
              <a:t> 1, no charge  0.</a:t>
            </a:r>
            <a:endParaRPr lang="en-GB" altLang="en-US" sz="2000"/>
          </a:p>
          <a:p>
            <a:r>
              <a:rPr lang="en-GB" altLang="en-US" sz="2400"/>
              <a:t>Capacitors discharge </a:t>
            </a:r>
            <a:r>
              <a:rPr lang="en-GB" altLang="en-US" sz="2400">
                <a:sym typeface="Wingdings" panose="05000000000000000000" pitchFamily="2" charset="2"/>
              </a:rPr>
              <a:t> DRAM </a:t>
            </a:r>
            <a:r>
              <a:rPr lang="en-GB" altLang="en-US" sz="2400"/>
              <a:t>needs periodic charge refreshing even when powered.</a:t>
            </a:r>
          </a:p>
          <a:p>
            <a:r>
              <a:rPr lang="en-GB" altLang="en-US" sz="2400"/>
              <a:t>Analog device: capacitor can store any charge value within a range </a:t>
            </a:r>
            <a:r>
              <a:rPr lang="en-GB" altLang="en-US" sz="2400">
                <a:sym typeface="Wingdings" panose="05000000000000000000" pitchFamily="2" charset="2"/>
              </a:rPr>
              <a:t> a threshold value is used.</a:t>
            </a:r>
            <a:endParaRPr lang="en-GB" altLang="en-US" sz="2400"/>
          </a:p>
          <a:p>
            <a:r>
              <a:rPr lang="en-GB" altLang="en-US" sz="2400"/>
              <a:t>Pros</a:t>
            </a:r>
          </a:p>
          <a:p>
            <a:pPr lvl="1"/>
            <a:r>
              <a:rPr lang="en-GB" altLang="en-US" sz="2000"/>
              <a:t>Simpler construction.</a:t>
            </a:r>
          </a:p>
          <a:p>
            <a:pPr lvl="1"/>
            <a:r>
              <a:rPr lang="en-GB" altLang="en-US" sz="2000"/>
              <a:t>Smaller per bit.</a:t>
            </a:r>
          </a:p>
          <a:p>
            <a:pPr lvl="1"/>
            <a:r>
              <a:rPr lang="en-GB" altLang="en-US" sz="2000"/>
              <a:t>Less expensive.</a:t>
            </a:r>
          </a:p>
          <a:p>
            <a:r>
              <a:rPr lang="en-GB" altLang="en-US" sz="2400"/>
              <a:t>Cons</a:t>
            </a:r>
          </a:p>
          <a:p>
            <a:pPr lvl="1"/>
            <a:r>
              <a:rPr lang="en-GB" altLang="en-US" sz="2000"/>
              <a:t>Need refresh circuits.</a:t>
            </a:r>
          </a:p>
          <a:p>
            <a:pPr lvl="1"/>
            <a:r>
              <a:rPr lang="en-GB" altLang="en-US" sz="2000"/>
              <a:t>Slower.</a:t>
            </a:r>
          </a:p>
          <a:p>
            <a:r>
              <a:rPr lang="en-GB" altLang="en-US" sz="2400"/>
              <a:t>Most common usage: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DRAM Structure</a:t>
            </a:r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53" r="8974" b="2538"/>
          <a:stretch>
            <a:fillRect/>
          </a:stretch>
        </p:blipFill>
        <p:spPr bwMode="auto">
          <a:xfrm>
            <a:off x="1447800" y="1143000"/>
            <a:ext cx="5867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DRAM Operation</a:t>
            </a: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53" r="8974" b="2538"/>
          <a:stretch>
            <a:fillRect/>
          </a:stretch>
        </p:blipFill>
        <p:spPr bwMode="auto">
          <a:xfrm>
            <a:off x="5334000" y="1808163"/>
            <a:ext cx="3825875" cy="367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638800"/>
          </a:xfrm>
        </p:spPr>
        <p:txBody>
          <a:bodyPr/>
          <a:lstStyle/>
          <a:p>
            <a:r>
              <a:rPr lang="en-GB" altLang="en-US"/>
              <a:t>Address line active when bit read or written.</a:t>
            </a:r>
          </a:p>
          <a:p>
            <a:pPr lvl="1"/>
            <a:r>
              <a:rPr lang="en-GB" altLang="en-US"/>
              <a:t>Transistor switch closed (current flows).</a:t>
            </a:r>
          </a:p>
          <a:p>
            <a:r>
              <a:rPr lang="en-GB" altLang="en-US">
                <a:solidFill>
                  <a:srgbClr val="0033CC"/>
                </a:solidFill>
              </a:rPr>
              <a:t>Write</a:t>
            </a:r>
          </a:p>
          <a:p>
            <a:pPr lvl="1"/>
            <a:r>
              <a:rPr lang="en-GB" altLang="en-US"/>
              <a:t>Voltage to bit line</a:t>
            </a:r>
          </a:p>
          <a:p>
            <a:pPr lvl="2"/>
            <a:r>
              <a:rPr lang="en-GB" altLang="en-US"/>
              <a:t>High for 1 low for 0.</a:t>
            </a:r>
          </a:p>
          <a:p>
            <a:pPr lvl="1"/>
            <a:r>
              <a:rPr lang="en-GB" altLang="en-US"/>
              <a:t>Then signal address line</a:t>
            </a:r>
          </a:p>
          <a:p>
            <a:pPr lvl="2"/>
            <a:r>
              <a:rPr lang="en-GB" altLang="en-US"/>
              <a:t>Transfers charge to capacitor.</a:t>
            </a:r>
          </a:p>
          <a:p>
            <a:r>
              <a:rPr lang="en-GB" altLang="en-US">
                <a:solidFill>
                  <a:srgbClr val="0033CC"/>
                </a:solidFill>
              </a:rPr>
              <a:t>Read</a:t>
            </a:r>
          </a:p>
          <a:p>
            <a:pPr lvl="1"/>
            <a:r>
              <a:rPr lang="en-GB" altLang="en-US"/>
              <a:t>Address line selected</a:t>
            </a:r>
          </a:p>
          <a:p>
            <a:pPr lvl="2"/>
            <a:r>
              <a:rPr lang="en-GB" altLang="en-US"/>
              <a:t>transistor turns on.</a:t>
            </a:r>
          </a:p>
          <a:p>
            <a:pPr lvl="1"/>
            <a:r>
              <a:rPr lang="en-GB" altLang="en-US"/>
              <a:t>Charge from capacitor fed via bit line to a sense amplifier</a:t>
            </a:r>
          </a:p>
          <a:p>
            <a:pPr lvl="2"/>
            <a:r>
              <a:rPr lang="en-GB" altLang="en-US"/>
              <a:t>Compares with threshold/reference value to determine 0 or 1.</a:t>
            </a:r>
          </a:p>
          <a:p>
            <a:pPr lvl="1"/>
            <a:r>
              <a:rPr lang="en-GB" altLang="en-US"/>
              <a:t>Readout discharges capacitor </a:t>
            </a:r>
            <a:r>
              <a:rPr lang="en-GB" altLang="en-US">
                <a:sym typeface="Wingdings" panose="05000000000000000000" pitchFamily="2" charset="2"/>
              </a:rPr>
              <a:t> </a:t>
            </a:r>
            <a:r>
              <a:rPr lang="en-GB" altLang="en-US"/>
              <a:t>charge must be restored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Static RAM (SRAM)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Bits stored as on/off switches.</a:t>
            </a:r>
          </a:p>
          <a:p>
            <a:pPr>
              <a:lnSpc>
                <a:spcPct val="90000"/>
              </a:lnSpc>
            </a:pPr>
            <a:r>
              <a:rPr lang="en-GB" altLang="en-US"/>
              <a:t>Digital device: uses flip-flops.</a:t>
            </a:r>
          </a:p>
          <a:p>
            <a:pPr>
              <a:lnSpc>
                <a:spcPct val="90000"/>
              </a:lnSpc>
            </a:pPr>
            <a:r>
              <a:rPr lang="en-GB" altLang="en-US"/>
              <a:t>No charges to leak.</a:t>
            </a:r>
          </a:p>
          <a:p>
            <a:pPr>
              <a:lnSpc>
                <a:spcPct val="90000"/>
              </a:lnSpc>
            </a:pPr>
            <a:r>
              <a:rPr lang="en-GB" altLang="en-US"/>
              <a:t>No refreshing needed.</a:t>
            </a:r>
          </a:p>
          <a:p>
            <a:pPr>
              <a:lnSpc>
                <a:spcPct val="90000"/>
              </a:lnSpc>
            </a:pPr>
            <a:r>
              <a:rPr lang="en-GB" altLang="en-US"/>
              <a:t>Pros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Does not need refresh circuits.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Faster.</a:t>
            </a:r>
          </a:p>
          <a:p>
            <a:pPr>
              <a:lnSpc>
                <a:spcPct val="90000"/>
              </a:lnSpc>
            </a:pPr>
            <a:r>
              <a:rPr lang="en-GB" altLang="en-US"/>
              <a:t>Cons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More complex construction.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Larger per bit.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More expensive.</a:t>
            </a:r>
          </a:p>
          <a:p>
            <a:pPr>
              <a:lnSpc>
                <a:spcPct val="90000"/>
              </a:lnSpc>
            </a:pPr>
            <a:r>
              <a:rPr lang="en-GB" altLang="en-US"/>
              <a:t>Most common usage: cache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SRAM Structure</a:t>
            </a:r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/>
          <a:stretch>
            <a:fillRect/>
          </a:stretch>
        </p:blipFill>
        <p:spPr bwMode="auto">
          <a:xfrm>
            <a:off x="1524000" y="1062038"/>
            <a:ext cx="57912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/>
          <a:stretch>
            <a:fillRect/>
          </a:stretch>
        </p:blipFill>
        <p:spPr bwMode="auto">
          <a:xfrm>
            <a:off x="4500563" y="1063625"/>
            <a:ext cx="4608512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SRAM Operation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178800" cy="6324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GB" altLang="en-US"/>
              <a:t>Transistor arrangement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GB" altLang="en-US"/>
              <a:t>   gives stable logic state.</a:t>
            </a:r>
          </a:p>
          <a:p>
            <a:pPr>
              <a:lnSpc>
                <a:spcPct val="85000"/>
              </a:lnSpc>
            </a:pPr>
            <a:r>
              <a:rPr lang="en-GB" altLang="en-US"/>
              <a:t>C</a:t>
            </a:r>
            <a:r>
              <a:rPr lang="en-GB" altLang="en-US" baseline="-20000"/>
              <a:t>1</a:t>
            </a:r>
            <a:r>
              <a:rPr lang="en-GB" altLang="en-US"/>
              <a:t> and C</a:t>
            </a:r>
            <a:r>
              <a:rPr lang="en-GB" altLang="en-US" baseline="-20000"/>
              <a:t>2</a:t>
            </a:r>
            <a:r>
              <a:rPr lang="en-GB" altLang="en-US"/>
              <a:t>: diff. states</a:t>
            </a:r>
          </a:p>
          <a:p>
            <a:pPr>
              <a:lnSpc>
                <a:spcPct val="85000"/>
              </a:lnSpc>
            </a:pPr>
            <a:r>
              <a:rPr lang="en-GB" altLang="en-US">
                <a:solidFill>
                  <a:srgbClr val="0033CC"/>
                </a:solidFill>
              </a:rPr>
              <a:t>State 1</a:t>
            </a:r>
          </a:p>
          <a:p>
            <a:pPr lvl="1">
              <a:lnSpc>
                <a:spcPct val="85000"/>
              </a:lnSpc>
            </a:pPr>
            <a:r>
              <a:rPr lang="en-GB" altLang="en-US"/>
              <a:t> C</a:t>
            </a:r>
            <a:r>
              <a:rPr lang="en-GB" altLang="en-US" baseline="-20000"/>
              <a:t>1</a:t>
            </a:r>
            <a:r>
              <a:rPr lang="en-GB" altLang="en-US"/>
              <a:t> high, C</a:t>
            </a:r>
            <a:r>
              <a:rPr lang="en-GB" altLang="en-US" baseline="-20000"/>
              <a:t>2</a:t>
            </a:r>
            <a:r>
              <a:rPr lang="en-GB" altLang="en-US"/>
              <a:t> low</a:t>
            </a:r>
          </a:p>
          <a:p>
            <a:pPr lvl="1">
              <a:lnSpc>
                <a:spcPct val="85000"/>
              </a:lnSpc>
            </a:pPr>
            <a:r>
              <a:rPr lang="en-GB" altLang="en-US"/>
              <a:t> T</a:t>
            </a:r>
            <a:r>
              <a:rPr lang="en-GB" altLang="en-US" baseline="-25000"/>
              <a:t>2</a:t>
            </a:r>
            <a:r>
              <a:rPr lang="en-GB" altLang="en-US"/>
              <a:t> on, T</a:t>
            </a:r>
            <a:r>
              <a:rPr lang="en-GB" altLang="en-US" baseline="-25000"/>
              <a:t>4</a:t>
            </a:r>
            <a:r>
              <a:rPr lang="en-GB" altLang="en-US"/>
              <a:t> off</a:t>
            </a:r>
          </a:p>
          <a:p>
            <a:pPr lvl="1">
              <a:lnSpc>
                <a:spcPct val="85000"/>
              </a:lnSpc>
            </a:pPr>
            <a:r>
              <a:rPr lang="en-GB" altLang="en-US"/>
              <a:t> T</a:t>
            </a:r>
            <a:r>
              <a:rPr lang="en-GB" altLang="en-US" baseline="-25000"/>
              <a:t>1</a:t>
            </a:r>
            <a:r>
              <a:rPr lang="en-GB" altLang="en-US"/>
              <a:t> off, T</a:t>
            </a:r>
            <a:r>
              <a:rPr lang="en-GB" altLang="en-US" baseline="-25000"/>
              <a:t>3</a:t>
            </a:r>
            <a:r>
              <a:rPr lang="en-GB" altLang="en-US"/>
              <a:t> on</a:t>
            </a:r>
          </a:p>
          <a:p>
            <a:pPr>
              <a:lnSpc>
                <a:spcPct val="85000"/>
              </a:lnSpc>
            </a:pPr>
            <a:r>
              <a:rPr lang="en-GB" altLang="en-US">
                <a:solidFill>
                  <a:srgbClr val="0033CC"/>
                </a:solidFill>
              </a:rPr>
              <a:t>State 0</a:t>
            </a:r>
          </a:p>
          <a:p>
            <a:pPr lvl="1">
              <a:lnSpc>
                <a:spcPct val="85000"/>
              </a:lnSpc>
            </a:pPr>
            <a:r>
              <a:rPr lang="en-GB" altLang="en-US"/>
              <a:t> C</a:t>
            </a:r>
            <a:r>
              <a:rPr lang="en-GB" altLang="en-US" baseline="-25000"/>
              <a:t>1</a:t>
            </a:r>
            <a:r>
              <a:rPr lang="en-GB" altLang="en-US"/>
              <a:t> low, C</a:t>
            </a:r>
            <a:r>
              <a:rPr lang="en-GB" altLang="en-US" baseline="-20000"/>
              <a:t>2</a:t>
            </a:r>
            <a:r>
              <a:rPr lang="en-GB" altLang="en-US"/>
              <a:t> high</a:t>
            </a:r>
          </a:p>
          <a:p>
            <a:pPr lvl="1">
              <a:lnSpc>
                <a:spcPct val="85000"/>
              </a:lnSpc>
            </a:pPr>
            <a:r>
              <a:rPr lang="en-GB" altLang="en-US"/>
              <a:t> T</a:t>
            </a:r>
            <a:r>
              <a:rPr lang="en-GB" altLang="en-US" baseline="-25000"/>
              <a:t>2</a:t>
            </a:r>
            <a:r>
              <a:rPr lang="en-GB" altLang="en-US"/>
              <a:t> off, T</a:t>
            </a:r>
            <a:r>
              <a:rPr lang="en-GB" altLang="en-US" baseline="-25000"/>
              <a:t>4 </a:t>
            </a:r>
            <a:r>
              <a:rPr lang="en-GB" altLang="en-US"/>
              <a:t>on</a:t>
            </a:r>
          </a:p>
          <a:p>
            <a:pPr lvl="1">
              <a:lnSpc>
                <a:spcPct val="85000"/>
              </a:lnSpc>
            </a:pPr>
            <a:r>
              <a:rPr lang="en-GB" altLang="en-US"/>
              <a:t> T</a:t>
            </a:r>
            <a:r>
              <a:rPr lang="en-GB" altLang="en-US" baseline="-25000"/>
              <a:t>1</a:t>
            </a:r>
            <a:r>
              <a:rPr lang="en-GB" altLang="en-US"/>
              <a:t> on, T</a:t>
            </a:r>
            <a:r>
              <a:rPr lang="en-GB" altLang="en-US" baseline="-25000"/>
              <a:t>3 </a:t>
            </a:r>
            <a:r>
              <a:rPr lang="en-GB" altLang="en-US"/>
              <a:t>off</a:t>
            </a:r>
          </a:p>
          <a:p>
            <a:pPr>
              <a:lnSpc>
                <a:spcPct val="85000"/>
              </a:lnSpc>
            </a:pPr>
            <a:r>
              <a:rPr lang="en-GB" altLang="en-US"/>
              <a:t>Address line transistors T</a:t>
            </a:r>
            <a:r>
              <a:rPr lang="en-GB" altLang="en-US" baseline="-25000"/>
              <a:t>5</a:t>
            </a:r>
            <a:r>
              <a:rPr lang="en-GB" altLang="en-US"/>
              <a:t> T</a:t>
            </a:r>
            <a:r>
              <a:rPr lang="en-GB" altLang="en-US" baseline="-25000"/>
              <a:t>6</a:t>
            </a:r>
            <a:r>
              <a:rPr lang="en-GB" altLang="en-US"/>
              <a:t> are switches.</a:t>
            </a:r>
          </a:p>
          <a:p>
            <a:pPr>
              <a:lnSpc>
                <a:spcPct val="85000"/>
              </a:lnSpc>
            </a:pPr>
            <a:r>
              <a:rPr lang="en-GB" altLang="en-US"/>
              <a:t>Write – apply value to B &amp; compliment to B.</a:t>
            </a:r>
          </a:p>
          <a:p>
            <a:pPr>
              <a:lnSpc>
                <a:spcPct val="85000"/>
              </a:lnSpc>
            </a:pPr>
            <a:r>
              <a:rPr lang="en-GB" altLang="en-US"/>
              <a:t>Read – value is on line B.</a:t>
            </a: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7439025" y="60658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5737225" y="2697163"/>
            <a:ext cx="214313" cy="2143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157705" name="Oval 9"/>
          <p:cNvSpPr>
            <a:spLocks noChangeArrowheads="1"/>
          </p:cNvSpPr>
          <p:nvPr/>
        </p:nvSpPr>
        <p:spPr bwMode="auto">
          <a:xfrm>
            <a:off x="7642225" y="2697163"/>
            <a:ext cx="214313" cy="2143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7831138" y="3810000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00CC00"/>
                </a:solidFill>
                <a:cs typeface="Tahoma" panose="020B0604030504040204" pitchFamily="34" charset="0"/>
              </a:rPr>
              <a:t>ON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5254625" y="1809750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00CC00"/>
                </a:solidFill>
                <a:cs typeface="Tahoma" panose="020B0604030504040204" pitchFamily="34" charset="0"/>
              </a:rPr>
              <a:t>ON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5219700" y="3833813"/>
            <a:ext cx="573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cs typeface="Tahoma" panose="020B0604030504040204" pitchFamily="34" charset="0"/>
              </a:rPr>
              <a:t>OFF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7845425" y="1814513"/>
            <a:ext cx="573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cs typeface="Tahoma" panose="020B0604030504040204" pitchFamily="34" charset="0"/>
              </a:rPr>
              <a:t>OFF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7092950" y="2459038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cs typeface="Tahoma" panose="020B0604030504040204" pitchFamily="34" charset="0"/>
              </a:rPr>
              <a:t>Low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5872163" y="244475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cs typeface="Tahoma" panose="020B0604030504040204" pitchFamily="34" charset="0"/>
              </a:rPr>
              <a:t>High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5872163" y="244475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cs typeface="Tahoma" panose="020B0604030504040204" pitchFamily="34" charset="0"/>
              </a:rPr>
              <a:t>Low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7064375" y="244792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cs typeface="Tahoma" panose="020B0604030504040204" pitchFamily="34" charset="0"/>
              </a:rPr>
              <a:t>High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7834313" y="1814513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00CC00"/>
                </a:solidFill>
                <a:cs typeface="Tahoma" panose="020B0604030504040204" pitchFamily="34" charset="0"/>
              </a:rPr>
              <a:t>ON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7807325" y="3805238"/>
            <a:ext cx="573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cs typeface="Tahoma" panose="020B0604030504040204" pitchFamily="34" charset="0"/>
              </a:rPr>
              <a:t>OFF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5192713" y="1814513"/>
            <a:ext cx="573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cs typeface="Tahoma" panose="020B0604030504040204" pitchFamily="34" charset="0"/>
              </a:rPr>
              <a:t>OFF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5256213" y="3817938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00CC00"/>
                </a:solidFill>
                <a:cs typeface="Tahoma" panose="020B0604030504040204" pitchFamily="34" charset="0"/>
              </a:rPr>
              <a:t>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  <p:bldP spid="157702" grpId="0" animBg="1"/>
      <p:bldP spid="157702" grpId="1" animBg="1"/>
      <p:bldP spid="157705" grpId="0" animBg="1"/>
      <p:bldP spid="157705" grpId="1" animBg="1"/>
      <p:bldP spid="157711" grpId="0"/>
      <p:bldP spid="157711" grpId="1"/>
      <p:bldP spid="157712" grpId="0"/>
      <p:bldP spid="157712" grpId="1"/>
      <p:bldP spid="157713" grpId="0"/>
      <p:bldP spid="157713" grpId="1"/>
      <p:bldP spid="157714" grpId="0"/>
      <p:bldP spid="157714" grpId="1"/>
      <p:bldP spid="157715" grpId="0"/>
      <p:bldP spid="157715" grpId="1"/>
      <p:bldP spid="157716" grpId="0"/>
      <p:bldP spid="157716" grpId="1"/>
      <p:bldP spid="157717" grpId="0"/>
      <p:bldP spid="157717" grpId="1"/>
      <p:bldP spid="157718" grpId="0"/>
      <p:bldP spid="157718" grpId="1"/>
      <p:bldP spid="157721" grpId="0"/>
      <p:bldP spid="157721" grpId="1"/>
      <p:bldP spid="157722" grpId="0"/>
      <p:bldP spid="157722" grpId="1"/>
      <p:bldP spid="157723" grpId="0"/>
      <p:bldP spid="157723" grpId="1"/>
      <p:bldP spid="157724" grpId="0"/>
      <p:bldP spid="15772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DRAM vs SRAM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Both volatile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Power needed to preserve data.</a:t>
            </a:r>
          </a:p>
          <a:p>
            <a:pPr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Dynamic cell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Simpler to build, smaller.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More dense: more cells per unit area.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Less expensive.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Needs refreshment.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Fixed cost of refreshment circuitry </a:t>
            </a:r>
            <a:r>
              <a:rPr lang="en-GB" altLang="en-US">
                <a:sym typeface="Wingdings" panose="05000000000000000000" pitchFamily="2" charset="2"/>
              </a:rPr>
              <a:t> use </a:t>
            </a:r>
            <a:r>
              <a:rPr lang="en-GB" altLang="en-US"/>
              <a:t>large memory units to benefit from the small cell cost.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Used in </a:t>
            </a:r>
            <a:r>
              <a:rPr lang="en-GB" altLang="en-US" b="1"/>
              <a:t>main memory</a:t>
            </a:r>
            <a:r>
              <a:rPr lang="en-GB" altLang="en-US"/>
              <a:t>.</a:t>
            </a:r>
          </a:p>
          <a:p>
            <a:pPr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Static cell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Faster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Used in </a:t>
            </a:r>
            <a:r>
              <a:rPr lang="en-GB" altLang="en-US" b="1"/>
              <a:t>cache memory</a:t>
            </a:r>
            <a:r>
              <a:rPr lang="en-GB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Only Memory (ROM)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Permanent storage that cannot be changed.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Nonvolatile.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Can read stored data, cannot write new data.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Written during fabrication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Large fixed cost of data insertion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expensive for small number of copies.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 room for error. One bit error </a:t>
            </a:r>
            <a:r>
              <a:rPr lang="en-US" altLang="en-US" dirty="0">
                <a:sym typeface="Wingdings" panose="05000000000000000000" pitchFamily="2" charset="2"/>
              </a:rPr>
              <a:t> throw the whole batch of ROMs.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Why useful?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Data or program is permanently in main memory and need never be loaded from a secondary storage device.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Applications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Microprogramming.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System programs (BIOS).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Programmable ROM (PROM)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Nonvolatile.</a:t>
            </a:r>
          </a:p>
          <a:p>
            <a:r>
              <a:rPr lang="en-US" altLang="en-US" sz="3200"/>
              <a:t>Can be written into only once.</a:t>
            </a:r>
          </a:p>
          <a:p>
            <a:r>
              <a:rPr lang="en-US" altLang="en-US" sz="3200"/>
              <a:t>Writing (or programming):</a:t>
            </a:r>
          </a:p>
          <a:p>
            <a:pPr lvl="1"/>
            <a:r>
              <a:rPr lang="en-US" altLang="en-US"/>
              <a:t>Performed electrically using a special equipment.</a:t>
            </a:r>
          </a:p>
          <a:p>
            <a:pPr lvl="2"/>
            <a:r>
              <a:rPr lang="en-US" altLang="en-US"/>
              <a:t>Writing one </a:t>
            </a:r>
            <a:r>
              <a:rPr lang="en-US" altLang="en-US">
                <a:sym typeface="Wingdings" panose="05000000000000000000" pitchFamily="2" charset="2"/>
              </a:rPr>
              <a:t> do nothing! (all cells store one by default).</a:t>
            </a:r>
            <a:endParaRPr lang="en-US" altLang="en-US"/>
          </a:p>
          <a:p>
            <a:pPr lvl="2"/>
            <a:r>
              <a:rPr lang="en-US" altLang="en-US"/>
              <a:t>Writing zero </a:t>
            </a:r>
            <a:r>
              <a:rPr lang="en-US" altLang="en-US">
                <a:sym typeface="Wingdings" panose="05000000000000000000" pitchFamily="2" charset="2"/>
              </a:rPr>
              <a:t> blow a fuse (or melt an anti-fuse) in the cell.</a:t>
            </a:r>
            <a:endParaRPr lang="en-US" altLang="en-US"/>
          </a:p>
          <a:p>
            <a:pPr lvl="1"/>
            <a:r>
              <a:rPr lang="en-US" altLang="en-US"/>
              <a:t>Performed by supplier or customer (after fabrication).</a:t>
            </a:r>
          </a:p>
          <a:p>
            <a:r>
              <a:rPr lang="en-US" altLang="en-US" sz="3200"/>
              <a:t>Useful when a small number of ROMs with a particular memory content is needed.</a:t>
            </a:r>
          </a:p>
          <a:p>
            <a:r>
              <a:rPr lang="en-US" altLang="en-US" sz="3200"/>
              <a:t>Flexible and convenient.</a:t>
            </a:r>
          </a:p>
          <a:p>
            <a:r>
              <a:rPr lang="en-US" altLang="en-US" sz="3200"/>
              <a:t>ROM is good for high-volume production.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Teaching Staff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Instructor:</a:t>
            </a:r>
          </a:p>
          <a:p>
            <a:pPr lvl="1"/>
            <a:r>
              <a:rPr lang="en-CA" altLang="en-US" dirty="0"/>
              <a:t>Hazem Ibrahim </a:t>
            </a:r>
            <a:r>
              <a:rPr lang="en-CA" altLang="en-US" dirty="0" err="1"/>
              <a:t>Shehata</a:t>
            </a:r>
            <a:endParaRPr lang="en-CA" altLang="en-US" dirty="0"/>
          </a:p>
          <a:p>
            <a:pPr lvl="1"/>
            <a:r>
              <a:rPr lang="en-CA" altLang="en-US" dirty="0"/>
              <a:t>Email: </a:t>
            </a:r>
            <a:r>
              <a:rPr lang="en-CA" altLang="en-US" dirty="0">
                <a:hlinkClick r:id="rId2"/>
              </a:rPr>
              <a:t>hshehata@uwaterloo.ca</a:t>
            </a:r>
            <a:endParaRPr lang="en-CA" altLang="en-US" dirty="0"/>
          </a:p>
          <a:p>
            <a:pPr lvl="1"/>
            <a:r>
              <a:rPr lang="en-CA" altLang="en-US" dirty="0"/>
              <a:t>Lectures: </a:t>
            </a:r>
            <a:r>
              <a:rPr lang="en-CA" altLang="en-US" b="1" dirty="0">
                <a:solidFill>
                  <a:srgbClr val="FF0000"/>
                </a:solidFill>
              </a:rPr>
              <a:t>Wednesday 10:15am-12:45pm</a:t>
            </a:r>
          </a:p>
          <a:p>
            <a:pPr lvl="1"/>
            <a:r>
              <a:rPr lang="en-CA" altLang="en-US" dirty="0"/>
              <a:t>Office Hours: TBA</a:t>
            </a:r>
          </a:p>
          <a:p>
            <a:r>
              <a:rPr lang="en-CA" altLang="en-US" dirty="0"/>
              <a:t>Teaching Assistant:</a:t>
            </a:r>
          </a:p>
          <a:p>
            <a:pPr lvl="1"/>
            <a:r>
              <a:rPr lang="en-CA" altLang="en-US" dirty="0" err="1"/>
              <a:t>Hisham</a:t>
            </a:r>
            <a:r>
              <a:rPr lang="en-CA" altLang="en-US" dirty="0"/>
              <a:t> Abdullah</a:t>
            </a:r>
          </a:p>
          <a:p>
            <a:pPr lvl="1"/>
            <a:r>
              <a:rPr lang="en-CA" altLang="en-US" dirty="0"/>
              <a:t>Email: </a:t>
            </a:r>
            <a:r>
              <a:rPr lang="en-CA" altLang="en-US" dirty="0">
                <a:hlinkClick r:id="rId3"/>
              </a:rPr>
              <a:t>eng_hisham22@yahoo.com</a:t>
            </a:r>
            <a:endParaRPr lang="en-CA" altLang="en-US" dirty="0"/>
          </a:p>
          <a:p>
            <a:pPr lvl="1"/>
            <a:r>
              <a:rPr lang="en-CA" altLang="en-US" dirty="0"/>
              <a:t>Tutorials: TBA</a:t>
            </a:r>
          </a:p>
          <a:p>
            <a:pPr lvl="1"/>
            <a:r>
              <a:rPr lang="en-CA" altLang="en-US" dirty="0"/>
              <a:t>Office Hours: TBA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Erasable Programmable ROM (EPROM)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562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Nonvolatile.</a:t>
            </a:r>
          </a:p>
          <a:p>
            <a:pPr>
              <a:lnSpc>
                <a:spcPct val="85000"/>
              </a:lnSpc>
            </a:pPr>
            <a:r>
              <a:rPr lang="en-US" altLang="en-US"/>
              <a:t>Read-mostly memory: read operations are far more than write operations.</a:t>
            </a:r>
          </a:p>
          <a:p>
            <a:pPr>
              <a:lnSpc>
                <a:spcPct val="85000"/>
              </a:lnSpc>
            </a:pPr>
            <a:r>
              <a:rPr lang="en-US" altLang="en-US"/>
              <a:t>Read and written electrically.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Before a write operation, all cells must be optically erased to the same initial state.</a:t>
            </a:r>
          </a:p>
          <a:p>
            <a:pPr>
              <a:lnSpc>
                <a:spcPct val="85000"/>
              </a:lnSpc>
            </a:pPr>
            <a:r>
              <a:rPr lang="en-US" altLang="en-US"/>
              <a:t>Erasure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Done optically by exposure of the packaged chip to ultraviolet radiation.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Takes up to 20 minutes.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Can be done repeatedly.</a:t>
            </a:r>
          </a:p>
          <a:p>
            <a:pPr>
              <a:lnSpc>
                <a:spcPct val="85000"/>
              </a:lnSpc>
            </a:pPr>
            <a:r>
              <a:rPr lang="en-US" altLang="en-US"/>
              <a:t>One transistor per bit </a:t>
            </a:r>
            <a:r>
              <a:rPr lang="en-US" altLang="en-US">
                <a:sym typeface="Wingdings" panose="05000000000000000000" pitchFamily="2" charset="2"/>
              </a:rPr>
              <a:t> dense.</a:t>
            </a:r>
            <a:endParaRPr lang="en-US" altLang="en-US"/>
          </a:p>
          <a:p>
            <a:pPr>
              <a:lnSpc>
                <a:spcPct val="85000"/>
              </a:lnSpc>
            </a:pPr>
            <a:r>
              <a:rPr lang="en-US" altLang="en-US"/>
              <a:t>More expensive than PROM, but can do multiple updates.</a:t>
            </a:r>
          </a:p>
        </p:txBody>
      </p:sp>
      <p:pic>
        <p:nvPicPr>
          <p:cNvPr id="29700" name="Picture 7" descr="http://ilblogdigianni.altervista.org/wp-content/uploads/2012/09/ep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4311650"/>
            <a:ext cx="16573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9118600" cy="838200"/>
          </a:xfrm>
        </p:spPr>
        <p:txBody>
          <a:bodyPr/>
          <a:lstStyle/>
          <a:p>
            <a:r>
              <a:rPr lang="en-US" altLang="en-US" sz="2400"/>
              <a:t>Electrically Erasable Programmable ROM (EEPROM)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Nonvolatile.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Read-mostly memory.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Can be written into without erasing prior contents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Only the byte/bytes addressed are updated.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Write operation takes longer than read.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Flexible: updatable in place using ordinaly bus lines.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More expensive than EPROM.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Less dense than EPROM: fewer bits per chip.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3403600" cy="838200"/>
          </a:xfrm>
        </p:spPr>
        <p:txBody>
          <a:bodyPr/>
          <a:lstStyle/>
          <a:p>
            <a:r>
              <a:rPr lang="en-US" altLang="en-US"/>
              <a:t>Flash Memory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Nonvolatile.</a:t>
            </a:r>
          </a:p>
          <a:p>
            <a:r>
              <a:rPr lang="en-US" altLang="en-US"/>
              <a:t>Read-mostly memory.</a:t>
            </a:r>
          </a:p>
          <a:p>
            <a:r>
              <a:rPr lang="en-US" altLang="en-US"/>
              <a:t>First introduced in the mid-1980s.</a:t>
            </a:r>
          </a:p>
          <a:p>
            <a:r>
              <a:rPr lang="en-US" altLang="en-US"/>
              <a:t>Intermediate between EPROM and EEPROM in cost and functionality</a:t>
            </a:r>
          </a:p>
          <a:p>
            <a:pPr lvl="1"/>
            <a:r>
              <a:rPr lang="en-US" altLang="en-US"/>
              <a:t>Like EEPROM, it uses electrical erasing technology.</a:t>
            </a:r>
          </a:p>
          <a:p>
            <a:pPr lvl="1"/>
            <a:r>
              <a:rPr lang="en-US" altLang="en-US"/>
              <a:t>Entire flash memory can be erased in a few seconds </a:t>
            </a:r>
            <a:r>
              <a:rPr lang="en-US" altLang="en-US">
                <a:sym typeface="Wingdings" panose="05000000000000000000" pitchFamily="2" charset="2"/>
              </a:rPr>
              <a:t> much faster than EPROM.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Only a block of memory can be erased.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No byte-level erasure.</a:t>
            </a:r>
          </a:p>
          <a:p>
            <a:pPr lvl="1"/>
            <a:r>
              <a:rPr lang="en-US" altLang="en-US"/>
              <a:t>Like EPROM, one transistor per bit </a:t>
            </a:r>
            <a:r>
              <a:rPr lang="en-US" altLang="en-US">
                <a:sym typeface="Wingdings" panose="05000000000000000000" pitchFamily="2" charset="2"/>
              </a:rPr>
              <a:t> higher density than EEPROM.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509000" cy="838200"/>
          </a:xfrm>
        </p:spPr>
        <p:txBody>
          <a:bodyPr/>
          <a:lstStyle/>
          <a:p>
            <a:r>
              <a:rPr lang="en-GB" altLang="en-US"/>
              <a:t>Semiconductor Memory Types - Summary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Chip Logic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638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GB" altLang="en-US"/>
              <a:t>Semiconductor memory comes in packaged chips.</a:t>
            </a:r>
          </a:p>
          <a:p>
            <a:pPr>
              <a:lnSpc>
                <a:spcPct val="105000"/>
              </a:lnSpc>
            </a:pPr>
            <a:r>
              <a:rPr lang="en-GB" altLang="en-US"/>
              <a:t>Each mem. chip contains an array of memory cells.</a:t>
            </a:r>
          </a:p>
          <a:p>
            <a:pPr>
              <a:lnSpc>
                <a:spcPct val="105000"/>
              </a:lnSpc>
            </a:pPr>
            <a:r>
              <a:rPr lang="en-GB" altLang="en-US"/>
              <a:t>Design issue: number of bits of data that maybe read/written at a time.</a:t>
            </a:r>
          </a:p>
          <a:p>
            <a:pPr lvl="1">
              <a:lnSpc>
                <a:spcPct val="105000"/>
              </a:lnSpc>
            </a:pPr>
            <a:r>
              <a:rPr lang="en-GB" altLang="en-US"/>
              <a:t>One extreme: 1-word-per-chip organization: physical arrangement of cells in the array is the same as logical arrangement of words in memory. </a:t>
            </a:r>
          </a:p>
          <a:p>
            <a:pPr lvl="2">
              <a:lnSpc>
                <a:spcPct val="105000"/>
              </a:lnSpc>
            </a:pPr>
            <a:r>
              <a:rPr lang="en-GB" altLang="en-US"/>
              <a:t>EX.: 1Mx16 memory = </a:t>
            </a:r>
            <a:r>
              <a:rPr lang="en-GB" altLang="en-US" b="1"/>
              <a:t>One</a:t>
            </a:r>
            <a:r>
              <a:rPr lang="en-GB" altLang="en-US"/>
              <a:t> 1Mx16 chip.</a:t>
            </a:r>
          </a:p>
          <a:p>
            <a:pPr lvl="1">
              <a:lnSpc>
                <a:spcPct val="105000"/>
              </a:lnSpc>
            </a:pPr>
            <a:r>
              <a:rPr lang="en-GB" altLang="en-US"/>
              <a:t>Other extreme: 1-bit-per-chip organization: data is read/written 1 bit at a time.</a:t>
            </a:r>
          </a:p>
          <a:p>
            <a:pPr lvl="2">
              <a:lnSpc>
                <a:spcPct val="105000"/>
              </a:lnSpc>
            </a:pPr>
            <a:r>
              <a:rPr lang="en-GB" altLang="en-US"/>
              <a:t>Ex.: 1Mx16 memory = </a:t>
            </a:r>
            <a:r>
              <a:rPr lang="en-GB" altLang="en-US" b="1"/>
              <a:t>sixteen</a:t>
            </a:r>
            <a:r>
              <a:rPr lang="en-GB" altLang="en-US"/>
              <a:t> 1Mx1 chips s.t. chip #1 holds bit #1 of each word, chip #2 holds bit #2 of each word,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76962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3175000" cy="1066800"/>
          </a:xfrm>
          <a:solidFill>
            <a:schemeClr val="bg1"/>
          </a:solidFill>
        </p:spPr>
        <p:txBody>
          <a:bodyPr/>
          <a:lstStyle/>
          <a:p>
            <a:r>
              <a:rPr lang="en-US" altLang="en-US"/>
              <a:t>Typical 16 Mb DRAM (4Mx4)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458200" cy="1676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GB" altLang="en-US" sz="1400" b="1"/>
              <a:t>Logically, 4 square arrays of 2048 x 2048 elements.</a:t>
            </a:r>
          </a:p>
          <a:p>
            <a:pPr>
              <a:lnSpc>
                <a:spcPct val="85000"/>
              </a:lnSpc>
            </a:pPr>
            <a:r>
              <a:rPr lang="en-GB" altLang="en-US" sz="1400" b="1"/>
              <a:t>Each horizontal line connects to the Select terminal of each cell in its row.</a:t>
            </a:r>
          </a:p>
          <a:p>
            <a:pPr>
              <a:lnSpc>
                <a:spcPct val="85000"/>
              </a:lnSpc>
            </a:pPr>
            <a:r>
              <a:rPr lang="en-GB" altLang="en-US" sz="1400" b="1"/>
              <a:t>Each vertical line connects to the Data in/Sense terminal of each cell in its column.</a:t>
            </a:r>
          </a:p>
          <a:p>
            <a:pPr>
              <a:lnSpc>
                <a:spcPct val="85000"/>
              </a:lnSpc>
            </a:pPr>
            <a:r>
              <a:rPr lang="en-GB" altLang="en-US" sz="1400" b="1"/>
              <a:t>Reduces number of address pins</a:t>
            </a:r>
          </a:p>
          <a:p>
            <a:pPr lvl="1">
              <a:lnSpc>
                <a:spcPct val="85000"/>
              </a:lnSpc>
            </a:pPr>
            <a:r>
              <a:rPr lang="en-GB" altLang="en-US" sz="1200" b="1"/>
              <a:t>Multiplex row address and column address</a:t>
            </a:r>
          </a:p>
          <a:p>
            <a:pPr lvl="1">
              <a:lnSpc>
                <a:spcPct val="85000"/>
              </a:lnSpc>
            </a:pPr>
            <a:r>
              <a:rPr lang="en-GB" altLang="en-US" sz="1200" b="1"/>
              <a:t>11 pins to address (2</a:t>
            </a:r>
            <a:r>
              <a:rPr lang="en-GB" altLang="en-US" sz="1200" b="1" baseline="30000"/>
              <a:t>11</a:t>
            </a:r>
            <a:r>
              <a:rPr lang="en-GB" altLang="en-US" sz="1200" b="1"/>
              <a:t>=2048)</a:t>
            </a:r>
          </a:p>
          <a:p>
            <a:pPr lvl="1">
              <a:lnSpc>
                <a:spcPct val="85000"/>
              </a:lnSpc>
            </a:pPr>
            <a:r>
              <a:rPr lang="en-GB" altLang="en-US" sz="1200" b="1"/>
              <a:t>Adding one more pin doubles range of values so x4 capacity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Refreshing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78800" cy="3810000"/>
          </a:xfrm>
        </p:spPr>
        <p:txBody>
          <a:bodyPr/>
          <a:lstStyle/>
          <a:p>
            <a:r>
              <a:rPr lang="en-GB" altLang="en-US"/>
              <a:t>Refresh circuit included on chip.</a:t>
            </a:r>
          </a:p>
          <a:p>
            <a:r>
              <a:rPr lang="en-GB" altLang="en-US"/>
              <a:t>Disable chip.</a:t>
            </a:r>
          </a:p>
          <a:p>
            <a:r>
              <a:rPr lang="en-GB" altLang="en-US"/>
              <a:t>Count through rows.</a:t>
            </a:r>
          </a:p>
          <a:p>
            <a:r>
              <a:rPr lang="en-GB" altLang="en-US"/>
              <a:t>Data is read out and written back into the same location </a:t>
            </a:r>
            <a:r>
              <a:rPr lang="en-GB" altLang="en-US">
                <a:sym typeface="Wingdings" panose="05000000000000000000" pitchFamily="2" charset="2"/>
              </a:rPr>
              <a:t> each cell is refreshed.</a:t>
            </a:r>
            <a:endParaRPr lang="en-GB" altLang="en-US"/>
          </a:p>
          <a:p>
            <a:r>
              <a:rPr lang="en-GB" altLang="en-US"/>
              <a:t>Takes time.</a:t>
            </a:r>
          </a:p>
          <a:p>
            <a:r>
              <a:rPr lang="en-GB" altLang="en-US"/>
              <a:t>Slows down apparent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Chip Packaging</a:t>
            </a:r>
          </a:p>
        </p:txBody>
      </p:sp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971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143000"/>
            <a:ext cx="30527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5761038"/>
            <a:ext cx="4724400" cy="1143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3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8-Mbit EPROM chip, 1M x 8.</a:t>
            </a:r>
          </a:p>
          <a:p>
            <a:pPr marL="342900" indent="-342900">
              <a:lnSpc>
                <a:spcPts val="13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One-word-per-chip package.</a:t>
            </a:r>
          </a:p>
          <a:p>
            <a:pPr marL="342900" indent="-342900">
              <a:lnSpc>
                <a:spcPts val="13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Address: A0-A19, Data: D0-D7</a:t>
            </a:r>
          </a:p>
          <a:p>
            <a:pPr marL="342900" indent="-342900">
              <a:lnSpc>
                <a:spcPts val="13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kumimoji="1" lang="en-GB" sz="2000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Vcc</a:t>
            </a: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; power, </a:t>
            </a:r>
            <a:r>
              <a:rPr kumimoji="1" lang="en-GB" sz="2000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Vss</a:t>
            </a: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:</a:t>
            </a: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</a:rPr>
              <a:t> ground</a:t>
            </a: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, CE: chip enable, </a:t>
            </a:r>
            <a:r>
              <a:rPr kumimoji="1" lang="en-GB" sz="2000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Vpp</a:t>
            </a: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: programming voltage.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00600" y="5715000"/>
            <a:ext cx="4446588" cy="1143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3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16-Mbit DRAM, 4M x 4.</a:t>
            </a:r>
          </a:p>
          <a:p>
            <a:pPr marL="342900" indent="-342900">
              <a:lnSpc>
                <a:spcPts val="13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Updatable </a:t>
            </a: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itchFamily="2" charset="2"/>
              </a:rPr>
              <a:t> data pins in/out.</a:t>
            </a:r>
          </a:p>
          <a:p>
            <a:pPr marL="342900" indent="-342900">
              <a:lnSpc>
                <a:spcPts val="13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WE: Write Enable</a:t>
            </a:r>
          </a:p>
          <a:p>
            <a:pPr marL="342900" indent="-342900">
              <a:lnSpc>
                <a:spcPts val="13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OE: Output Enable</a:t>
            </a:r>
          </a:p>
          <a:p>
            <a:pPr marL="342900" indent="-342900">
              <a:lnSpc>
                <a:spcPts val="13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NC: No Connect </a:t>
            </a:r>
            <a:r>
              <a:rPr kumimoji="1" lang="en-GB" sz="2000" kern="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itchFamily="2" charset="2"/>
              </a:rPr>
              <a:t> even # of pins</a:t>
            </a:r>
            <a:endParaRPr kumimoji="1" lang="en-GB" sz="2000" kern="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Module </a:t>
            </a:r>
            <a:br>
              <a:rPr lang="en-GB" altLang="en-US"/>
            </a:br>
            <a:r>
              <a:rPr lang="en-GB" altLang="en-US"/>
              <a:t>Organization</a:t>
            </a:r>
          </a:p>
        </p:txBody>
      </p:sp>
      <p:pic>
        <p:nvPicPr>
          <p:cNvPr id="175107" name="Picture 3" descr="p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8" t="8081" r="12228" b="5107"/>
          <a:stretch>
            <a:fillRect/>
          </a:stretch>
        </p:blipFill>
        <p:spPr bwMode="auto">
          <a:xfrm>
            <a:off x="3621088" y="0"/>
            <a:ext cx="5522912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3657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b="1">
                <a:cs typeface="Tahoma" panose="020B0604030504040204" pitchFamily="34" charset="0"/>
              </a:rPr>
              <a:t>256k x 8 memory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52400" y="3200400"/>
            <a:ext cx="5257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2400">
                <a:solidFill>
                  <a:srgbClr val="0033CC"/>
                </a:solidFill>
              </a:rPr>
              <a:t>Available: 256k x 1 chips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/>
      <p:bldP spid="17510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76200" y="609600"/>
            <a:ext cx="5257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2400">
                <a:solidFill>
                  <a:srgbClr val="0033CC"/>
                </a:solidFill>
              </a:rPr>
              <a:t>Available: 256k x 1-bit chips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204200" cy="609600"/>
          </a:xfrm>
        </p:spPr>
        <p:txBody>
          <a:bodyPr/>
          <a:lstStyle/>
          <a:p>
            <a:r>
              <a:rPr lang="en-GB" altLang="en-US"/>
              <a:t>Module Organization (2)</a:t>
            </a:r>
          </a:p>
        </p:txBody>
      </p:sp>
      <p:pic>
        <p:nvPicPr>
          <p:cNvPr id="177155" name="Picture 3" descr="p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15846" b="11125"/>
          <a:stretch>
            <a:fillRect/>
          </a:stretch>
        </p:blipFill>
        <p:spPr bwMode="auto">
          <a:xfrm>
            <a:off x="14288" y="1093788"/>
            <a:ext cx="9067800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5257800" y="1066800"/>
            <a:ext cx="3657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b="1">
                <a:cs typeface="Tahoma" panose="020B0604030504040204" pitchFamily="34" charset="0"/>
              </a:rPr>
              <a:t>1M x 8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nimBg="1"/>
      <p:bldP spid="177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Course Info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Course website:</a:t>
            </a:r>
          </a:p>
          <a:p>
            <a:pPr lvl="1"/>
            <a:r>
              <a:rPr lang="en-CA" altLang="en-US" dirty="0">
                <a:hlinkClick r:id="rId2"/>
              </a:rPr>
              <a:t>http://hshehata.github.io/courses/zu/cse321b/</a:t>
            </a:r>
            <a:endParaRPr lang="en-CA" altLang="en-US" dirty="0"/>
          </a:p>
          <a:p>
            <a:pPr lvl="1">
              <a:buFontTx/>
              <a:buNone/>
            </a:pPr>
            <a:endParaRPr lang="en-CA" altLang="en-US" dirty="0"/>
          </a:p>
          <a:p>
            <a:r>
              <a:rPr lang="en-CA" altLang="en-US" dirty="0"/>
              <a:t>Textbook:</a:t>
            </a:r>
          </a:p>
          <a:p>
            <a:pPr lvl="1"/>
            <a:r>
              <a:rPr lang="en-CA" altLang="en-US" dirty="0"/>
              <a:t>“Computer Organization and Architecture: Designing for Performance”, William Stallings, 9th Edition, 2013, </a:t>
            </a:r>
            <a:r>
              <a:rPr lang="en-CA" altLang="en-US" dirty="0">
                <a:hlinkClick r:id="rId3"/>
              </a:rPr>
              <a:t>www.williamstallings.com/ComputerOrganization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5: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159 – 169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Course Info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Grading: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03350" y="1844675"/>
          <a:ext cx="6096000" cy="2378076"/>
        </p:xfrm>
        <a:graphic>
          <a:graphicData uri="http://schemas.openxmlformats.org/drawingml/2006/table">
            <a:tbl>
              <a:tblPr firstRow="1" lastRow="1" bandRow="1">
                <a:tableStyleId>{69CF1AB2-1976-4502-BF36-3FF5EA218861}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Course work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Grade distribution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Participation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3pt </a:t>
                      </a:r>
                    </a:p>
                  </a:txBody>
                  <a:tcPr marT="45732" marB="45732" anchor="ctr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Assignments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12pt</a:t>
                      </a:r>
                    </a:p>
                  </a:txBody>
                  <a:tcPr marT="45732" marB="45732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Midterm Exam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15pt</a:t>
                      </a:r>
                    </a:p>
                  </a:txBody>
                  <a:tcPr marT="45732" marB="45732"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Final Exam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70pt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Total Points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1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Course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solidFill>
                  <a:srgbClr val="3333FF"/>
                </a:solidFill>
              </a:rPr>
              <a:t>Ch. 5:</a:t>
            </a:r>
            <a:r>
              <a:rPr lang="en-CA" altLang="en-US" dirty="0"/>
              <a:t> Internal Memory Technology</a:t>
            </a:r>
          </a:p>
          <a:p>
            <a:pPr lvl="1"/>
            <a:r>
              <a:rPr lang="en-CA" altLang="en-US" dirty="0"/>
              <a:t>Semiconductor MM, error correction, …, </a:t>
            </a:r>
            <a:r>
              <a:rPr lang="en-CA" altLang="en-US" i="1" dirty="0"/>
              <a:t>etc</a:t>
            </a:r>
            <a:r>
              <a:rPr lang="en-CA" altLang="en-US" dirty="0"/>
              <a:t>.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6:</a:t>
            </a:r>
            <a:r>
              <a:rPr lang="en-CA" altLang="en-US" dirty="0"/>
              <a:t> External Memory</a:t>
            </a:r>
          </a:p>
          <a:p>
            <a:pPr lvl="1"/>
            <a:r>
              <a:rPr lang="en-CA" altLang="en-US" dirty="0"/>
              <a:t>Magnetic disks, optical disks, magnetic tapes, … </a:t>
            </a:r>
            <a:r>
              <a:rPr lang="en-CA" altLang="en-US" i="1" dirty="0"/>
              <a:t>etc</a:t>
            </a:r>
            <a:r>
              <a:rPr lang="en-CA" altLang="en-US" dirty="0"/>
              <a:t>.</a:t>
            </a:r>
            <a:endParaRPr lang="en-CA" altLang="en-US" dirty="0">
              <a:solidFill>
                <a:srgbClr val="3333FF"/>
              </a:solidFill>
            </a:endParaRPr>
          </a:p>
          <a:p>
            <a:r>
              <a:rPr lang="en-CA" altLang="en-US" dirty="0">
                <a:solidFill>
                  <a:srgbClr val="3333FF"/>
                </a:solidFill>
              </a:rPr>
              <a:t>Ch. 7:</a:t>
            </a:r>
            <a:r>
              <a:rPr lang="en-CA" altLang="en-US" dirty="0"/>
              <a:t> Input / Output</a:t>
            </a:r>
          </a:p>
          <a:p>
            <a:pPr lvl="1"/>
            <a:r>
              <a:rPr lang="en-CA" altLang="en-US" dirty="0"/>
              <a:t>Programmed </a:t>
            </a:r>
            <a:r>
              <a:rPr lang="en-CA" altLang="en-US" dirty="0" err="1"/>
              <a:t>i</a:t>
            </a:r>
            <a:r>
              <a:rPr lang="en-CA" altLang="en-US" dirty="0"/>
              <a:t>/o, interrupt-driven </a:t>
            </a:r>
            <a:r>
              <a:rPr lang="en-CA" altLang="en-US" dirty="0" err="1"/>
              <a:t>i</a:t>
            </a:r>
            <a:r>
              <a:rPr lang="en-CA" altLang="en-US" dirty="0"/>
              <a:t>/o, DMA, …, </a:t>
            </a:r>
            <a:r>
              <a:rPr lang="en-CA" altLang="en-US" i="1" dirty="0"/>
              <a:t>etc</a:t>
            </a:r>
            <a:r>
              <a:rPr lang="en-CA" altLang="en-US" dirty="0"/>
              <a:t>.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10:</a:t>
            </a:r>
            <a:r>
              <a:rPr lang="en-CA" altLang="en-US" dirty="0"/>
              <a:t> Computer Arithmetic</a:t>
            </a:r>
          </a:p>
          <a:p>
            <a:pPr lvl="1"/>
            <a:r>
              <a:rPr lang="en-CA" altLang="en-US" dirty="0"/>
              <a:t>Integer representation, Integer arithmetic , FP representation, FP arithmetic, …, </a:t>
            </a:r>
            <a:r>
              <a:rPr lang="en-CA" altLang="en-US" i="1" dirty="0"/>
              <a:t>etc</a:t>
            </a:r>
            <a:r>
              <a:rPr lang="en-CA" altLang="en-US" dirty="0"/>
              <a:t>.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14:</a:t>
            </a:r>
            <a:r>
              <a:rPr lang="en-CA" altLang="en-US" dirty="0"/>
              <a:t> Processor Structure and Function</a:t>
            </a:r>
          </a:p>
          <a:p>
            <a:pPr lvl="1"/>
            <a:r>
              <a:rPr lang="en-CA" altLang="en-US" dirty="0"/>
              <a:t>Processor organization, register organization, Instruction pipelining, ..., </a:t>
            </a:r>
            <a:r>
              <a:rPr lang="en-CA" altLang="en-US" i="1" dirty="0"/>
              <a:t>etc</a:t>
            </a:r>
            <a:r>
              <a:rPr lang="en-CA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684213" y="533400"/>
            <a:ext cx="7721600" cy="1905000"/>
          </a:xfrm>
        </p:spPr>
        <p:txBody>
          <a:bodyPr/>
          <a:lstStyle/>
          <a:p>
            <a:pPr algn="ctr"/>
            <a:r>
              <a:rPr lang="en-CA" altLang="en-US"/>
              <a:t>Ch 5: Internal Memory Technology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Memory Cell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686800" cy="5410200"/>
          </a:xfrm>
          <a:noFill/>
        </p:spPr>
        <p:txBody>
          <a:bodyPr/>
          <a:lstStyle/>
          <a:p>
            <a:r>
              <a:rPr lang="en-GB" altLang="en-US" sz="3200">
                <a:solidFill>
                  <a:srgbClr val="0033CC"/>
                </a:solidFill>
              </a:rPr>
              <a:t>Semiconductor memory</a:t>
            </a:r>
            <a:r>
              <a:rPr lang="en-GB" altLang="en-US" sz="3200"/>
              <a:t>: electronic memory implemented on a semiconductor-based IC.</a:t>
            </a:r>
          </a:p>
          <a:p>
            <a:endParaRPr lang="en-GB" altLang="en-US"/>
          </a:p>
          <a:p>
            <a:r>
              <a:rPr lang="en-GB" altLang="en-US" sz="3200">
                <a:solidFill>
                  <a:srgbClr val="0033CC"/>
                </a:solidFill>
              </a:rPr>
              <a:t>Memory cell</a:t>
            </a:r>
            <a:r>
              <a:rPr lang="en-GB" altLang="en-US" sz="3200"/>
              <a:t>: basic element of a semiconductor memory.</a:t>
            </a:r>
          </a:p>
          <a:p>
            <a:pPr lvl="1"/>
            <a:r>
              <a:rPr lang="en-GB" altLang="en-US" sz="2800"/>
              <a:t> Holds </a:t>
            </a:r>
            <a:r>
              <a:rPr lang="en-GB" altLang="en-US" sz="2800" b="1"/>
              <a:t>one</a:t>
            </a:r>
            <a:r>
              <a:rPr lang="en-GB" altLang="en-US" sz="2800"/>
              <a:t> bit.</a:t>
            </a:r>
          </a:p>
          <a:p>
            <a:pPr lvl="1"/>
            <a:r>
              <a:rPr lang="en-GB" altLang="en-US" sz="2800"/>
              <a:t> Properties</a:t>
            </a:r>
          </a:p>
          <a:p>
            <a:pPr lvl="2"/>
            <a:r>
              <a:rPr lang="en-GB" altLang="en-US" sz="2400" b="1"/>
              <a:t>Two</a:t>
            </a:r>
            <a:r>
              <a:rPr lang="en-GB" altLang="en-US" sz="2400"/>
              <a:t> stable states to represent 0 and 1 </a:t>
            </a:r>
            <a:r>
              <a:rPr lang="en-GB" altLang="en-US" sz="2400">
                <a:sym typeface="Wingdings" panose="05000000000000000000" pitchFamily="2" charset="2"/>
              </a:rPr>
              <a:t> bi-stable!</a:t>
            </a:r>
            <a:endParaRPr lang="en-GB" altLang="en-US" sz="2400"/>
          </a:p>
          <a:p>
            <a:pPr lvl="2"/>
            <a:r>
              <a:rPr lang="en-GB" altLang="en-US" sz="2400"/>
              <a:t>Can be </a:t>
            </a:r>
            <a:r>
              <a:rPr lang="en-GB" altLang="en-US" sz="2400" b="1"/>
              <a:t>written</a:t>
            </a:r>
            <a:r>
              <a:rPr lang="en-GB" altLang="en-US" sz="2400"/>
              <a:t> into to </a:t>
            </a:r>
            <a:r>
              <a:rPr lang="en-GB" altLang="en-US" sz="2400" b="1"/>
              <a:t>set</a:t>
            </a:r>
            <a:r>
              <a:rPr lang="en-GB" altLang="en-US" sz="2400"/>
              <a:t> the state.</a:t>
            </a:r>
          </a:p>
          <a:p>
            <a:pPr lvl="2"/>
            <a:r>
              <a:rPr lang="en-GB" altLang="en-US" sz="2400"/>
              <a:t>Can be </a:t>
            </a:r>
            <a:r>
              <a:rPr lang="en-GB" altLang="en-US" sz="2400" b="1"/>
              <a:t>read</a:t>
            </a:r>
            <a:r>
              <a:rPr lang="en-GB" altLang="en-US" sz="2400"/>
              <a:t> to </a:t>
            </a:r>
            <a:r>
              <a:rPr lang="en-GB" altLang="en-US" sz="2400" b="1"/>
              <a:t>sense</a:t>
            </a:r>
            <a:r>
              <a:rPr lang="en-GB" altLang="en-US" sz="2400"/>
              <a:t> the state.</a:t>
            </a:r>
          </a:p>
        </p:txBody>
      </p:sp>
      <p:pic>
        <p:nvPicPr>
          <p:cNvPr id="9221" name="Picture 5" descr="File:8 bytes vs. 8Gby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2089150"/>
            <a:ext cx="230505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88125" y="3827463"/>
            <a:ext cx="25558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 Memory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Magnetic-core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2" grpId="0" build="p" autoUpdateAnimBg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Conceptual Operation of a Memory Cell</a:t>
            </a:r>
          </a:p>
        </p:txBody>
      </p:sp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789363"/>
            <a:ext cx="29400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781425"/>
            <a:ext cx="2998787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/>
              <a:t>Three terminals: select, control, data in/sense.</a:t>
            </a:r>
          </a:p>
          <a:p>
            <a:pPr lvl="1"/>
            <a:r>
              <a:rPr lang="en-GB" altLang="en-US"/>
              <a:t> Select: select a memory cell for read/write.</a:t>
            </a:r>
          </a:p>
          <a:p>
            <a:pPr lvl="1"/>
            <a:r>
              <a:rPr lang="en-GB" altLang="en-US"/>
              <a:t> Control: indicate required operation: read or write.</a:t>
            </a:r>
          </a:p>
          <a:p>
            <a:pPr lvl="1"/>
            <a:r>
              <a:rPr lang="en-GB" altLang="en-US"/>
              <a:t> Data in/sense: </a:t>
            </a:r>
          </a:p>
          <a:p>
            <a:pPr lvl="2"/>
            <a:r>
              <a:rPr lang="en-GB" altLang="en-US"/>
              <a:t>Read: Output the state of the cell.</a:t>
            </a:r>
          </a:p>
          <a:p>
            <a:pPr lvl="2"/>
            <a:r>
              <a:rPr lang="en-GB" altLang="en-US"/>
              <a:t> Write: electrical signal that sets the state to 0 or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Semiconductor Memory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33CC"/>
                </a:solidFill>
              </a:rPr>
              <a:t>Volatile</a:t>
            </a:r>
            <a:endParaRPr lang="en-US" altLang="en-US"/>
          </a:p>
          <a:p>
            <a:pPr lvl="1"/>
            <a:r>
              <a:rPr lang="en-US" altLang="en-US"/>
              <a:t>Random Access Memory (RAM)</a:t>
            </a:r>
          </a:p>
          <a:p>
            <a:pPr lvl="2"/>
            <a:r>
              <a:rPr lang="en-US" altLang="en-US"/>
              <a:t>Dynamic RAM (DRAM)</a:t>
            </a:r>
          </a:p>
          <a:p>
            <a:pPr lvl="2"/>
            <a:r>
              <a:rPr lang="en-US" altLang="en-US"/>
              <a:t>Static RAM (SRAM)</a:t>
            </a:r>
          </a:p>
          <a:p>
            <a:r>
              <a:rPr lang="en-US" altLang="en-US">
                <a:solidFill>
                  <a:srgbClr val="0033CC"/>
                </a:solidFill>
              </a:rPr>
              <a:t>Non-volatile</a:t>
            </a:r>
          </a:p>
          <a:p>
            <a:pPr lvl="1"/>
            <a:r>
              <a:rPr lang="en-US" altLang="en-US"/>
              <a:t>Read-Only Memory (ROM)</a:t>
            </a:r>
          </a:p>
          <a:p>
            <a:pPr lvl="1"/>
            <a:r>
              <a:rPr lang="en-US" altLang="en-US"/>
              <a:t>Programmable ROM (PROM)</a:t>
            </a:r>
          </a:p>
          <a:p>
            <a:pPr lvl="1"/>
            <a:r>
              <a:rPr lang="en-US" altLang="en-US"/>
              <a:t>Erasable Programmable ROM (EPROM)</a:t>
            </a:r>
          </a:p>
          <a:p>
            <a:pPr lvl="1"/>
            <a:r>
              <a:rPr lang="en-US" altLang="en-US"/>
              <a:t>Electrically Erasable Programmable ROM (EEPROM)</a:t>
            </a:r>
          </a:p>
          <a:p>
            <a:pPr lvl="1"/>
            <a:r>
              <a:rPr lang="en-US" altLang="en-US"/>
              <a:t>Flash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19758</TotalTime>
  <Words>1583</Words>
  <Application>Microsoft Office PowerPoint</Application>
  <PresentationFormat>On-screen Show (4:3)</PresentationFormat>
  <Paragraphs>285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Teaching Staff</vt:lpstr>
      <vt:lpstr>Course Info</vt:lpstr>
      <vt:lpstr>Course Info (Cont.)</vt:lpstr>
      <vt:lpstr>Course Overview</vt:lpstr>
      <vt:lpstr>Ch 5: Internal Memory Technology</vt:lpstr>
      <vt:lpstr>Memory Cell</vt:lpstr>
      <vt:lpstr>Conceptual Operation of a Memory Cell</vt:lpstr>
      <vt:lpstr>Semiconductor Memory Types</vt:lpstr>
      <vt:lpstr>RAM</vt:lpstr>
      <vt:lpstr>Dynamic RAM (DRAM)</vt:lpstr>
      <vt:lpstr>DRAM Structure</vt:lpstr>
      <vt:lpstr>DRAM Operation</vt:lpstr>
      <vt:lpstr>Static RAM (SRAM)</vt:lpstr>
      <vt:lpstr>SRAM Structure</vt:lpstr>
      <vt:lpstr>SRAM Operation</vt:lpstr>
      <vt:lpstr>DRAM vs SRAM</vt:lpstr>
      <vt:lpstr>Read Only Memory (ROM)</vt:lpstr>
      <vt:lpstr>Programmable ROM (PROM)</vt:lpstr>
      <vt:lpstr>Erasable Programmable ROM (EPROM)</vt:lpstr>
      <vt:lpstr>Electrically Erasable Programmable ROM (EEPROM)</vt:lpstr>
      <vt:lpstr>Flash Memory</vt:lpstr>
      <vt:lpstr>Semiconductor Memory Types - Summary</vt:lpstr>
      <vt:lpstr>Chip Logic</vt:lpstr>
      <vt:lpstr>Typical 16 Mb DRAM (4Mx4)</vt:lpstr>
      <vt:lpstr>Refreshing</vt:lpstr>
      <vt:lpstr>Chip Packaging</vt:lpstr>
      <vt:lpstr>Module  Organization</vt:lpstr>
      <vt:lpstr>Module Organization (2)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547</cp:revision>
  <dcterms:created xsi:type="dcterms:W3CDTF">1998-10-18T09:28:37Z</dcterms:created>
  <dcterms:modified xsi:type="dcterms:W3CDTF">2017-02-15T16:13:32Z</dcterms:modified>
</cp:coreProperties>
</file>