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6" r:id="rId3"/>
    <p:sldId id="301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72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Regular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224" y="18288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 expressions in Java and 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 expressions in compiler generators (</a:t>
            </a:r>
            <a:r>
              <a:rPr lang="en-US" dirty="0" err="1" smtClean="0"/>
              <a:t>JavaCC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FSAs to build Moore and Mealy machines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Ambiguous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 grammar is ambiguous if there is more than one leftmost derivation for some string in the language.  Is this grammar ambiguous?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990635"/>
            <a:ext cx="1524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  <a:sym typeface="Wingdings" panose="05000000000000000000" pitchFamily="2" charset="2"/>
              </a:rPr>
              <a:t>S    Z 1 Z 1 S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S  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Z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Z    0 Z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Z    </a:t>
            </a:r>
            <a:r>
              <a:rPr lang="el-GR" dirty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cs typeface="Calibri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269" y="2286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72934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How about this one?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864126"/>
            <a:ext cx="1371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E </a:t>
            </a:r>
          </a:p>
          <a:p>
            <a:r>
              <a:rPr lang="en-US" dirty="0">
                <a:sym typeface="Wingdings" panose="05000000000000000000" pitchFamily="2" charset="2"/>
              </a:rPr>
              <a:t>E    E -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*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/ E</a:t>
            </a:r>
          </a:p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( E )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E    #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3056" y="4279624"/>
            <a:ext cx="6170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 </a:t>
            </a:r>
            <a:r>
              <a:rPr lang="en-US" dirty="0" smtClean="0">
                <a:sym typeface="Wingdings" panose="05000000000000000000" pitchFamily="2" charset="2"/>
              </a:rPr>
              <a:t>  E + E    E * E + E    # * E + E    # * # + E    # * # + #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    E * E    # * E    # * E + E    # * # + E    # * # +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Does ambiguity matter?  No if we are using a grammar to describe a language, but possibly yes if we are using a grammar to process a language.  Here are two leftmost derivation trees for the expression grammar: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590800"/>
            <a:ext cx="1371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E </a:t>
            </a:r>
          </a:p>
          <a:p>
            <a:r>
              <a:rPr lang="en-US" dirty="0">
                <a:sym typeface="Wingdings" panose="05000000000000000000" pitchFamily="2" charset="2"/>
              </a:rPr>
              <a:t>E    E -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*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/ E</a:t>
            </a:r>
          </a:p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( E )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E    #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0003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73" y="2590800"/>
            <a:ext cx="30003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-128828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Una</a:t>
            </a:r>
            <a:r>
              <a:rPr lang="en-US" dirty="0" smtClean="0"/>
              <a:t>mbiguous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Sometimes an ambiguous grammar can be replaced with an unambiguous one: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898904"/>
            <a:ext cx="1371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E </a:t>
            </a:r>
          </a:p>
          <a:p>
            <a:r>
              <a:rPr lang="en-US" dirty="0">
                <a:sym typeface="Wingdings" panose="05000000000000000000" pitchFamily="2" charset="2"/>
              </a:rPr>
              <a:t>E    E -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* E</a:t>
            </a:r>
          </a:p>
          <a:p>
            <a:r>
              <a:rPr lang="en-US" dirty="0">
                <a:sym typeface="Wingdings" panose="05000000000000000000" pitchFamily="2" charset="2"/>
              </a:rPr>
              <a:t>E    E / E</a:t>
            </a:r>
          </a:p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( E )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E    #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1905000"/>
            <a:ext cx="13716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  </a:t>
            </a:r>
            <a:r>
              <a:rPr lang="en-US" dirty="0">
                <a:sym typeface="Wingdings" panose="05000000000000000000" pitchFamily="2" charset="2"/>
              </a:rPr>
              <a:t>  E + </a:t>
            </a:r>
            <a:r>
              <a:rPr lang="en-US" dirty="0" smtClean="0">
                <a:sym typeface="Wingdings" panose="05000000000000000000" pitchFamily="2" charset="2"/>
              </a:rPr>
              <a:t>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    E </a:t>
            </a:r>
            <a:r>
              <a:rPr lang="en-US" dirty="0" smtClean="0">
                <a:sym typeface="Wingdings" panose="05000000000000000000" pitchFamily="2" charset="2"/>
              </a:rPr>
              <a:t>– 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    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T * 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T / 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    F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F  </a:t>
            </a:r>
            <a:r>
              <a:rPr lang="en-US" dirty="0" smtClean="0">
                <a:sym typeface="Wingdings" panose="05000000000000000000" pitchFamily="2" charset="2"/>
              </a:rPr>
              <a:t>  ( E )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F    #</a:t>
            </a:r>
            <a:endParaRPr lang="en-US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8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Finite State Transducers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DFA with no accept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DFA “runs”, it produces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Moore machine: Produces output upon (re)entering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Mealy machine:  Produces output upon following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Theoretically equivalent on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to </a:t>
            </a:r>
            <a:r>
              <a:rPr lang="en-US" smtClean="0"/>
              <a:t>specify the behavior </a:t>
            </a:r>
            <a:r>
              <a:rPr lang="en-US" dirty="0" smtClean="0"/>
              <a:t>of things as disparate as soda machines and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JFLAP examples</a:t>
            </a:r>
          </a:p>
        </p:txBody>
      </p:sp>
    </p:spTree>
    <p:extLst>
      <p:ext uri="{BB962C8B-B14F-4D97-AF65-F5344CB8AC3E}">
        <p14:creationId xmlns:p14="http://schemas.microsoft.com/office/powerpoint/2010/main" val="15167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Mealy Machine Adder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 Successive pairs of bits to be added, low-order bits first.  Terminate with #.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09891"/>
            <a:ext cx="3961465" cy="37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670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Prove that if two languages L1 and L2 over {0,1} are regular, then the set of all binary strings that belong to neither L1 nor L2 is also regular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Since L1 and L2 are regular, their UNION i</a:t>
            </a:r>
            <a:r>
              <a:rPr lang="en-US" dirty="0" smtClean="0">
                <a:solidFill>
                  <a:srgbClr val="FFFF00"/>
                </a:solidFill>
              </a:rPr>
              <a:t>s regular.  Since this intersection is regular, its complement is regular.  The complement is the set of all binary strings that belong to neither L1 nor L2.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Prove that the complement of a non-regular language must itself be a non-regular language.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 L be non-regular.  Assume that its complement L’ is regular.  This implies (by a closure property) that L is regular, which is a contradiction.  Therefore our assumption is wrong and L’ is non-regular.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0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what is wrong with the following "proof" that the language of the RE 0*1* is not regular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Suppose L were regular.  Then it would be accepted by a DFA with no more than k states, where k is even.  Consider the string z = 0</a:t>
            </a:r>
            <a:r>
              <a:rPr lang="en-US" baseline="30000" dirty="0"/>
              <a:t>k/2</a:t>
            </a:r>
            <a:r>
              <a:rPr lang="en-US" dirty="0"/>
              <a:t>1</a:t>
            </a:r>
            <a:r>
              <a:rPr lang="en-US" baseline="30000" dirty="0"/>
              <a:t>k/2</a:t>
            </a:r>
            <a:r>
              <a:rPr lang="en-US" dirty="0"/>
              <a:t>.  Split z = </a:t>
            </a:r>
            <a:r>
              <a:rPr lang="en-US" dirty="0" err="1"/>
              <a:t>uvw</a:t>
            </a:r>
            <a:r>
              <a:rPr lang="en-US" dirty="0"/>
              <a:t> with u=0</a:t>
            </a:r>
            <a:r>
              <a:rPr lang="en-US" baseline="30000" dirty="0"/>
              <a:t>k/2-1</a:t>
            </a:r>
            <a:r>
              <a:rPr lang="en-US" dirty="0"/>
              <a:t>, v = 01, and w=1</a:t>
            </a:r>
            <a:r>
              <a:rPr lang="en-US" baseline="30000" dirty="0"/>
              <a:t>k/2-1</a:t>
            </a:r>
            <a:r>
              <a:rPr lang="en-US" dirty="0"/>
              <a:t>.  Then uv</a:t>
            </a:r>
            <a:r>
              <a:rPr lang="en-US" baseline="30000" dirty="0"/>
              <a:t>2</a:t>
            </a:r>
            <a:r>
              <a:rPr lang="en-US" dirty="0"/>
              <a:t>w  = 0</a:t>
            </a:r>
            <a:r>
              <a:rPr lang="en-US" baseline="30000" dirty="0"/>
              <a:t>k/2-1</a:t>
            </a:r>
            <a:r>
              <a:rPr lang="en-US" dirty="0"/>
              <a:t>01011</a:t>
            </a:r>
            <a:r>
              <a:rPr lang="en-US" baseline="30000" dirty="0"/>
              <a:t>k/2-1</a:t>
            </a:r>
            <a:r>
              <a:rPr lang="en-US" dirty="0"/>
              <a:t> is not in L.  This is a contradiction of the Pumping Lemma, and so our supposition is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The Pumping Lemma says that there must exist a substring in th</a:t>
            </a:r>
            <a:r>
              <a:rPr lang="en-US" dirty="0" smtClean="0">
                <a:solidFill>
                  <a:srgbClr val="FFFF00"/>
                </a:solidFill>
              </a:rPr>
              <a:t>e first k symbols that is </a:t>
            </a:r>
            <a:r>
              <a:rPr lang="en-US" dirty="0" err="1" smtClean="0">
                <a:solidFill>
                  <a:srgbClr val="FFFF00"/>
                </a:solidFill>
              </a:rPr>
              <a:t>pumpable</a:t>
            </a:r>
            <a:r>
              <a:rPr lang="en-US" dirty="0" smtClean="0">
                <a:solidFill>
                  <a:srgbClr val="FFFF00"/>
                </a:solidFill>
              </a:rPr>
              <a:t>. This proof only shows that one particular substring is not </a:t>
            </a:r>
            <a:r>
              <a:rPr lang="en-US" dirty="0" err="1" smtClean="0">
                <a:solidFill>
                  <a:srgbClr val="FFFF00"/>
                </a:solidFill>
              </a:rPr>
              <a:t>pumpable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Context-Free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 smtClean="0"/>
              <a:t>S  </a:t>
            </a:r>
            <a:r>
              <a:rPr lang="en-US" dirty="0" smtClean="0">
                <a:sym typeface="Wingdings" panose="05000000000000000000" pitchFamily="2" charset="2"/>
              </a:rPr>
              <a:t>  0 S 1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   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Symbols that appear on a left-hand side are called non-terminals:  {S}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Alphabet symbols that appear on a right-hand side are called terminals:  {0,1}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Each rule is called a production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One non-terminal is designated as a start symbol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The language defined by a CFG is the set of all strings of non-terminals that can be derived from th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e start symbol.  Here’s an example derivation: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   0 S 1    0 0 S 1 1    0 0 0 S 1 1 1    0 0 0 1 1 1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This CFG descri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bes the language 0</a:t>
            </a:r>
            <a:r>
              <a:rPr lang="en-US" baseline="30000" dirty="0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1</a:t>
            </a:r>
            <a:r>
              <a:rPr lang="en-US" baseline="30000" dirty="0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More Context-Free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palindromes over alphabet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pPr lvl="2"/>
            <a:r>
              <a:rPr lang="en-US" dirty="0" smtClean="0"/>
              <a:t>S  </a:t>
            </a:r>
            <a:r>
              <a:rPr lang="en-US" dirty="0" smtClean="0">
                <a:sym typeface="Wingdings" panose="05000000000000000000" pitchFamily="2" charset="2"/>
              </a:rPr>
              <a:t>  a S 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    b S 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    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    b</a:t>
            </a:r>
          </a:p>
          <a:p>
            <a:pPr lvl="2"/>
            <a:r>
              <a:rPr lang="en-US" dirty="0" smtClean="0"/>
              <a:t>S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All binary strings with an even number of 1’s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   Z 1 Z 1 S</a:t>
            </a:r>
          </a:p>
          <a:p>
            <a:pPr lvl="2"/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  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Z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Z    0 Z</a:t>
            </a:r>
          </a:p>
          <a:p>
            <a:pPr lvl="2"/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Z   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More Context-Free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Expressions in Java (numbers, binary arithmetic operators, </a:t>
            </a:r>
            <a:r>
              <a:rPr lang="en-US" dirty="0" err="1" smtClean="0"/>
              <a:t>parens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pPr lvl="2"/>
            <a:r>
              <a:rPr lang="en-US" dirty="0"/>
              <a:t>E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 E + E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    E - 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    E * 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    E / E</a:t>
            </a:r>
          </a:p>
          <a:p>
            <a:pPr lvl="2"/>
            <a:r>
              <a:rPr lang="en-US" dirty="0" smtClean="0"/>
              <a:t>E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( E )</a:t>
            </a:r>
          </a:p>
          <a:p>
            <a:pPr lvl="2"/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E    #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37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Derivation:  Sequence of steps that leads from one string to another, 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with one non-terminal being replaced at each step with its LHS: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  Z 1 Z 1 S    Z 1 Z 1 Z    0 Z 1 Z 1 Z    0 0 Z 1 Z 1 Z    0 0 Z 1 1 Z   0 0 1 1 Z    0011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We say that  S  *  0 0 1 1,  or “S yields 0011”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Leftmost derivation:  Derivation where each replacement is of the leftmost nonterminal: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   Z 1 Z 1 S    0 Z 1 Z 1 S    0 0 Z 1 Z 1 S    0 0 1 Z 1 S   0 0 1 1 S    0 0 1 1 Z    0011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62800" y="685800"/>
            <a:ext cx="1524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  <a:sym typeface="Wingdings" panose="05000000000000000000" pitchFamily="2" charset="2"/>
              </a:rPr>
              <a:t>S    Z 1 Z 1 S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S  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Z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Z    0 Z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Z    </a:t>
            </a:r>
            <a:r>
              <a:rPr lang="el-GR" dirty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29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7971</TotalTime>
  <Words>743</Words>
  <Application>Microsoft Office PowerPoint</Application>
  <PresentationFormat>On-screen Show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Applications of Regular Expressions</vt:lpstr>
      <vt:lpstr>Finite State Transducers</vt:lpstr>
      <vt:lpstr>Mealy Machine Adder</vt:lpstr>
      <vt:lpstr>Proofs</vt:lpstr>
      <vt:lpstr>Proofs</vt:lpstr>
      <vt:lpstr>Context-Free Grammars</vt:lpstr>
      <vt:lpstr>More Context-Free Grammars</vt:lpstr>
      <vt:lpstr>More Context-Free Grammars</vt:lpstr>
      <vt:lpstr>Derivations</vt:lpstr>
      <vt:lpstr>Ambiguous Grammars</vt:lpstr>
      <vt:lpstr>Derivation Trees</vt:lpstr>
      <vt:lpstr>Unambiguous Grammars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Sam</cp:lastModifiedBy>
  <cp:revision>136</cp:revision>
  <dcterms:created xsi:type="dcterms:W3CDTF">2012-08-20T14:06:16Z</dcterms:created>
  <dcterms:modified xsi:type="dcterms:W3CDTF">2014-09-23T20:14:18Z</dcterms:modified>
</cp:coreProperties>
</file>