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25" r:id="rId5"/>
    <p:sldId id="316" r:id="rId6"/>
    <p:sldId id="317" r:id="rId7"/>
    <p:sldId id="326" r:id="rId8"/>
    <p:sldId id="327" r:id="rId9"/>
    <p:sldId id="32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6" autoAdjust="0"/>
    <p:restoredTop sz="94660"/>
  </p:normalViewPr>
  <p:slideViewPr>
    <p:cSldViewPr>
      <p:cViewPr varScale="1">
        <p:scale>
          <a:sx n="94" d="100"/>
          <a:sy n="94" d="100"/>
        </p:scale>
        <p:origin x="151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Limits of CFGs/PDAs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Nondeterministic PDAs are strictly more powerful than deterministic PDAs.  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This is in contrast to the situation with finite automata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Some languages are not context-free.  For example: 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a</a:t>
            </a:r>
            <a:r>
              <a:rPr lang="en-US" baseline="30000" dirty="0" err="1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b</a:t>
            </a:r>
            <a:r>
              <a:rPr lang="en-US" baseline="30000" dirty="0" err="1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c</a:t>
            </a:r>
            <a:r>
              <a:rPr lang="en-US" baseline="30000" dirty="0" err="1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endParaRPr lang="en-US" baseline="30000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30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Regular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In a regular grammar, every production is of one of these forms: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 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bC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  a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w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here A and C are non-terminals and a is a terminal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Any regular language that doesn’t include the empty string can be described with a regular grammar.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" y="3962400"/>
            <a:ext cx="3257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4114800"/>
            <a:ext cx="997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</a:t>
            </a:r>
            <a:r>
              <a:rPr lang="en-US" dirty="0" smtClean="0">
                <a:sym typeface="Wingdings" panose="05000000000000000000" pitchFamily="2" charset="2"/>
              </a:rPr>
              <a:t>  0C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    1A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   1B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    0C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    1A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   0S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2383" y="41148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</a:t>
            </a:r>
            <a:r>
              <a:rPr lang="en-US" dirty="0" smtClean="0">
                <a:sym typeface="Wingdings" panose="05000000000000000000" pitchFamily="2" charset="2"/>
              </a:rPr>
              <a:t>  1</a:t>
            </a:r>
          </a:p>
        </p:txBody>
      </p:sp>
    </p:spTree>
    <p:extLst>
      <p:ext uri="{BB962C8B-B14F-4D97-AF65-F5344CB8AC3E}">
        <p14:creationId xmlns:p14="http://schemas.microsoft.com/office/powerpoint/2010/main" val="12771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Context-Sensitive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458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In a context-sensitive grammar, the LHS of a production can contain terminals (the context) in addition to a single non-terminal</a:t>
            </a:r>
          </a:p>
          <a:p>
            <a:endParaRPr lang="en-US" baseline="30000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Example:  0</a:t>
            </a:r>
            <a:r>
              <a:rPr lang="en-US" baseline="30000" dirty="0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1</a:t>
            </a:r>
            <a:r>
              <a:rPr lang="en-US" baseline="30000" dirty="0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2</a:t>
            </a:r>
            <a:r>
              <a:rPr lang="en-US" baseline="30000" dirty="0" smtClean="0">
                <a:latin typeface="Calibri"/>
                <a:cs typeface="Calibri"/>
                <a:sym typeface="Wingdings" panose="05000000000000000000" pitchFamily="2" charset="2"/>
              </a:rPr>
              <a:t>n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      0 B S 2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       0 1 2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B 0    0 B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B 1    1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1881" y="4145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124200"/>
            <a:ext cx="312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  <a:sym typeface="Wingdings" panose="05000000000000000000" pitchFamily="2" charset="2"/>
              </a:rPr>
              <a:t>Derivation of 000111222</a:t>
            </a:r>
          </a:p>
          <a:p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S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B S 2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B 0 B S 2 2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B 0 B 0 1 2 2 2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0 B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B</a:t>
            </a:r>
            <a:r>
              <a:rPr lang="en-US" dirty="0">
                <a:cs typeface="Calibri"/>
                <a:sym typeface="Wingdings" panose="05000000000000000000" pitchFamily="2" charset="2"/>
              </a:rPr>
              <a:t> 0 1 2 2 2</a:t>
            </a:r>
          </a:p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  0 0 B 0 B 1 2 2 2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0 0 B </a:t>
            </a:r>
            <a:r>
              <a:rPr lang="en-US" dirty="0" err="1">
                <a:cs typeface="Calibri"/>
                <a:sym typeface="Wingdings" panose="05000000000000000000" pitchFamily="2" charset="2"/>
              </a:rPr>
              <a:t>B</a:t>
            </a:r>
            <a:r>
              <a:rPr lang="en-US" dirty="0">
                <a:cs typeface="Calibri"/>
                <a:sym typeface="Wingdings" panose="05000000000000000000" pitchFamily="2" charset="2"/>
              </a:rPr>
              <a:t> 1 2 2 2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0 0 B 1 1 2 2 2 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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0 0 0 1 1 1 2 2 2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Chomsky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Unrestricted grammars (any symbols on both sides)</a:t>
            </a:r>
          </a:p>
          <a:p>
            <a:pPr lvl="1"/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Equivalent in power to Turing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Context-sensitive grammars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Context-free grammars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Regular grammars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1881" y="4145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2286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Converting CFGs to PDAs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Key idea:  PDA explores all possible derivations, keeping unmatched part of derivation on the stack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Grammar: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  S    1 S 0 S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   S    0 S 1 S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   S   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Input: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  0 1 1 1 0 0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9155" y="1981200"/>
            <a:ext cx="495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Derivation </a:t>
            </a:r>
            <a:r>
              <a:rPr lang="en-US" dirty="0">
                <a:cs typeface="Calibri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and stack contents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):</a:t>
            </a:r>
          </a:p>
          <a:p>
            <a:endParaRPr lang="en-US" dirty="0"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</a:t>
            </a:r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   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0 S 1 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S 1 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1 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1 S 0 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 0 S </a:t>
            </a: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 0 1 1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1 S 0 S 0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</a:t>
            </a: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0 1 1 1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 0 S 0 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0 1 1 1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0 S 0 S </a:t>
            </a:r>
            <a:endParaRPr lang="en-US" dirty="0" smtClean="0">
              <a:solidFill>
                <a:srgbClr val="FFFF00"/>
              </a:solidFill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0 1 1 1 0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 0 S</a:t>
            </a: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0 1 1 1 0 </a:t>
            </a:r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0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</a:t>
            </a: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0 1 1 1 0 0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S</a:t>
            </a:r>
          </a:p>
          <a:p>
            <a:r>
              <a:rPr lang="en-US" dirty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cs typeface="Calibri"/>
                <a:sym typeface="Wingdings" panose="05000000000000000000" pitchFamily="2" charset="2"/>
              </a:rPr>
              <a:t>   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 </a:t>
            </a:r>
            <a:r>
              <a:rPr lang="en-US" dirty="0">
                <a:cs typeface="Calibri"/>
                <a:sym typeface="Wingdings" panose="05000000000000000000" pitchFamily="2" charset="2"/>
              </a:rPr>
              <a:t>0 1 1 1 0 0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/>
              <a:t>Converting CFGs to PDAs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828800"/>
            <a:ext cx="4857750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49530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alibri"/>
                <a:sym typeface="Wingdings" panose="05000000000000000000" pitchFamily="2" charset="2"/>
              </a:rPr>
              <a:t>    S  </a:t>
            </a:r>
            <a:r>
              <a:rPr lang="en-US" dirty="0">
                <a:cs typeface="Calibri"/>
                <a:sym typeface="Wingdings" panose="05000000000000000000" pitchFamily="2" charset="2"/>
              </a:rPr>
              <a:t>  1 S 0 S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   S    0 S 1 S</a:t>
            </a:r>
          </a:p>
          <a:p>
            <a:r>
              <a:rPr lang="en-US" dirty="0">
                <a:cs typeface="Calibri"/>
                <a:sym typeface="Wingdings" panose="05000000000000000000" pitchFamily="2" charset="2"/>
              </a:rPr>
              <a:t>    S    </a:t>
            </a:r>
            <a:r>
              <a:rPr lang="el-GR" dirty="0">
                <a:cs typeface="Calibri"/>
                <a:sym typeface="Wingdings" panose="05000000000000000000" pitchFamily="2" charset="2"/>
              </a:rPr>
              <a:t>ε</a:t>
            </a:r>
            <a:endParaRPr lang="en-US" dirty="0">
              <a:cs typeface="Calibri"/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724400"/>
            <a:ext cx="3168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3 states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Center state has one transition</a:t>
            </a:r>
            <a:br>
              <a:rPr lang="en-US" dirty="0" smtClean="0"/>
            </a:br>
            <a:r>
              <a:rPr lang="en-US" dirty="0" smtClean="0"/>
              <a:t>  per grammar rule plus one</a:t>
            </a:r>
            <a:br>
              <a:rPr lang="en-US" dirty="0" smtClean="0"/>
            </a:br>
            <a:r>
              <a:rPr lang="en-US" dirty="0" smtClean="0"/>
              <a:t>  transition per alphabet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Pumping Lemma for CFLs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A be a context-free language.  Then there is a constant integer k such that, for every string z in A of length at least k, you can split z as</a:t>
            </a:r>
          </a:p>
          <a:p>
            <a:endParaRPr lang="en-US" dirty="0"/>
          </a:p>
          <a:p>
            <a:pPr lvl="2"/>
            <a:r>
              <a:rPr lang="en-US" dirty="0" err="1" smtClean="0"/>
              <a:t>uvwxy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</a:t>
            </a:r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vx</a:t>
            </a:r>
            <a:r>
              <a:rPr lang="en-US" dirty="0" smtClean="0"/>
              <a:t> is nonempty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|</a:t>
            </a:r>
            <a:r>
              <a:rPr lang="en-US" dirty="0" err="1" smtClean="0"/>
              <a:t>vwx</a:t>
            </a:r>
            <a:r>
              <a:rPr lang="en-US" dirty="0" smtClean="0"/>
              <a:t>| ≤ 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wx</a:t>
            </a:r>
            <a:r>
              <a:rPr lang="en-US" baseline="30000" dirty="0" err="1" smtClean="0"/>
              <a:t>i</a:t>
            </a:r>
            <a:r>
              <a:rPr lang="en-US" dirty="0" err="1" smtClean="0"/>
              <a:t>y</a:t>
            </a:r>
            <a:r>
              <a:rPr lang="en-US" dirty="0" smtClean="0"/>
              <a:t> is in A for all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9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443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 Using Pumping Lemma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553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 that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is not a CFL</a:t>
            </a:r>
          </a:p>
          <a:p>
            <a:endParaRPr lang="en-US" dirty="0"/>
          </a:p>
          <a:p>
            <a:r>
              <a:rPr lang="en-US" dirty="0" smtClean="0"/>
              <a:t>Assume that the language is a CFL</a:t>
            </a:r>
          </a:p>
          <a:p>
            <a:endParaRPr lang="en-US" dirty="0"/>
          </a:p>
          <a:p>
            <a:r>
              <a:rPr lang="en-US" dirty="0" smtClean="0"/>
              <a:t>Let k be the constant of the Pumping Lemma, and choose the string z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endParaRPr lang="en-US" dirty="0"/>
          </a:p>
          <a:p>
            <a:r>
              <a:rPr lang="en-US" dirty="0" smtClean="0"/>
              <a:t>Consider any legal split of z into </a:t>
            </a:r>
            <a:r>
              <a:rPr lang="en-US" dirty="0" err="1" smtClean="0"/>
              <a:t>uvwxyz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|</a:t>
            </a:r>
            <a:r>
              <a:rPr lang="en-US" dirty="0" err="1" smtClean="0"/>
              <a:t>vwx</a:t>
            </a:r>
            <a:r>
              <a:rPr lang="en-US" dirty="0" smtClean="0"/>
              <a:t>| has at most k characters, it is either all a’s and/or b’s or all b’s and/or c’s.</a:t>
            </a:r>
          </a:p>
          <a:p>
            <a:endParaRPr lang="en-US" dirty="0"/>
          </a:p>
          <a:p>
            <a:r>
              <a:rPr lang="en-US" dirty="0" smtClean="0"/>
              <a:t>Now consider uv</a:t>
            </a:r>
            <a:r>
              <a:rPr lang="en-US" baseline="30000" dirty="0" smtClean="0"/>
              <a:t>0</a:t>
            </a:r>
            <a:r>
              <a:rPr lang="en-US" dirty="0" smtClean="0"/>
              <a:t>wx</a:t>
            </a:r>
            <a:r>
              <a:rPr lang="en-US" baseline="30000" dirty="0" smtClean="0"/>
              <a:t>0</a:t>
            </a:r>
            <a:r>
              <a:rPr lang="en-US" dirty="0" smtClean="0"/>
              <a:t>y = </a:t>
            </a:r>
            <a:r>
              <a:rPr lang="en-US" dirty="0" err="1" smtClean="0"/>
              <a:t>uwy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We’ve either removed some a’s and/or b’s or we’ve removed some b’s and/or c’s.  Either way, we’ve created an imbalance</a:t>
            </a:r>
          </a:p>
          <a:p>
            <a:endParaRPr lang="en-US" dirty="0"/>
          </a:p>
          <a:p>
            <a:r>
              <a:rPr lang="en-US" dirty="0" smtClean="0"/>
              <a:t>But a </a:t>
            </a:r>
            <a:r>
              <a:rPr lang="en-US" dirty="0" err="1" smtClean="0"/>
              <a:t>pumpable</a:t>
            </a:r>
            <a:r>
              <a:rPr lang="en-US" dirty="0" smtClean="0"/>
              <a:t> split must be possible if the language is a CFL.  Our assumption is wrong and the language is not a CFL.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1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443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 Using Pumping Lemma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553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 that </a:t>
            </a:r>
            <a:r>
              <a:rPr lang="en-US" dirty="0" err="1" smtClean="0"/>
              <a:t>x#x</a:t>
            </a:r>
            <a:r>
              <a:rPr lang="en-US" dirty="0" smtClean="0"/>
              <a:t> is not a CFL, where x is a binary string</a:t>
            </a:r>
          </a:p>
          <a:p>
            <a:endParaRPr lang="en-US" dirty="0"/>
          </a:p>
          <a:p>
            <a:r>
              <a:rPr lang="en-US" dirty="0" smtClean="0"/>
              <a:t>Assume that the language is a CFL</a:t>
            </a:r>
          </a:p>
          <a:p>
            <a:endParaRPr lang="en-US" dirty="0"/>
          </a:p>
          <a:p>
            <a:r>
              <a:rPr lang="en-US" dirty="0" smtClean="0"/>
              <a:t>Let k be the constant of the Pumping Lemma, and choose the string z = 0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k</a:t>
            </a:r>
            <a:r>
              <a:rPr lang="en-US" dirty="0" smtClean="0"/>
              <a:t>#0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k</a:t>
            </a:r>
          </a:p>
          <a:p>
            <a:endParaRPr lang="en-US" dirty="0"/>
          </a:p>
          <a:p>
            <a:r>
              <a:rPr lang="en-US" dirty="0" smtClean="0"/>
              <a:t>Consider any legal split of z into </a:t>
            </a:r>
            <a:r>
              <a:rPr lang="en-US" dirty="0" err="1" smtClean="0"/>
              <a:t>uvwxyz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wx</a:t>
            </a:r>
            <a:r>
              <a:rPr lang="en-US" dirty="0" smtClean="0"/>
              <a:t> either occurs before the #, after the #, or it includes the #</a:t>
            </a:r>
          </a:p>
          <a:p>
            <a:endParaRPr lang="en-US" dirty="0"/>
          </a:p>
          <a:p>
            <a:r>
              <a:rPr lang="en-US" dirty="0" smtClean="0"/>
              <a:t>If before or after, pumping will create an imbalance between the two sides.  </a:t>
            </a:r>
          </a:p>
          <a:p>
            <a:endParaRPr lang="en-US" dirty="0"/>
          </a:p>
          <a:p>
            <a:r>
              <a:rPr lang="en-US" dirty="0" smtClean="0"/>
              <a:t>If includes, pumping will either create extra #’s or will create an imbalance with the first 0</a:t>
            </a:r>
            <a:r>
              <a:rPr lang="en-US" baseline="30000" dirty="0" smtClean="0"/>
              <a:t>k</a:t>
            </a:r>
            <a:r>
              <a:rPr lang="en-US" dirty="0" smtClean="0"/>
              <a:t> and last 1</a:t>
            </a:r>
            <a:r>
              <a:rPr lang="en-US" baseline="30000" dirty="0" smtClean="0"/>
              <a:t>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But a </a:t>
            </a:r>
            <a:r>
              <a:rPr lang="en-US" dirty="0" err="1" smtClean="0"/>
              <a:t>pumpable</a:t>
            </a:r>
            <a:r>
              <a:rPr lang="en-US" dirty="0" smtClean="0"/>
              <a:t> split must be possible if the language is a CFL.  Our assumption is wrong and the language is not a CFL.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4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11242</TotalTime>
  <Words>754</Words>
  <Application>Microsoft Office PowerPoint</Application>
  <PresentationFormat>On-screen Show (4:3)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Limits of CFGs/PDAs</vt:lpstr>
      <vt:lpstr>Regular Grammars</vt:lpstr>
      <vt:lpstr>Context-Sensitive Grammars</vt:lpstr>
      <vt:lpstr>Chomsky Hierarchy</vt:lpstr>
      <vt:lpstr>Converting CFGs to PDAs</vt:lpstr>
      <vt:lpstr>Converting CFGs to PDAs</vt:lpstr>
      <vt:lpstr>Pumping Lemma for CFLs</vt:lpstr>
      <vt:lpstr>Proof Using Pumping Lemma</vt:lpstr>
      <vt:lpstr>Proof Using Pumping Lemma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zachary</cp:lastModifiedBy>
  <cp:revision>191</cp:revision>
  <dcterms:created xsi:type="dcterms:W3CDTF">2012-08-20T14:06:16Z</dcterms:created>
  <dcterms:modified xsi:type="dcterms:W3CDTF">2014-10-10T19:34:49Z</dcterms:modified>
</cp:coreProperties>
</file>