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9" r:id="rId3"/>
    <p:sldId id="320" r:id="rId4"/>
    <p:sldId id="321" r:id="rId5"/>
    <p:sldId id="322" r:id="rId6"/>
    <p:sldId id="32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EDC-BE77-48C5-BE27-4DCA1211B036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Midterm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458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You may bring two sheet of notes.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Will cover regular and context-free languages:  chapters 1 through 9, problem sets 1 through 8, and the associated lectures.</a:t>
            </a: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Definition, interpretation, and creation of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Context-Free Grammars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Pushdown Automata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CFGs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Rules (productions), non-terminals (variables), terminals (alphabet symbols)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Derivations  (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α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*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β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)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Leftmost derivation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Derivation tree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Ambiguity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PDAs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FA augmented with a stack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Some languages require non-deterministic PDAs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27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Midterm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02688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More about grammars</a:t>
            </a: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Usable and 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nullable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variables</a:t>
            </a: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Regular languages have regular grammars (A  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bC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or A  a)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(If language contains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ε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, must handle as a special case)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Chomsky Hierarchy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Unrestricted grammars (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α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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β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)                       [Recursive languages]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Context-sensitive grammars (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aAb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 </a:t>
            </a:r>
            <a:r>
              <a:rPr lang="el-GR" dirty="0" smtClean="0">
                <a:cs typeface="Calibri"/>
                <a:sym typeface="Wingdings" panose="05000000000000000000" pitchFamily="2" charset="2"/>
              </a:rPr>
              <a:t>β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Context-free grammars (A  </a:t>
            </a:r>
            <a:r>
              <a:rPr lang="el-GR" dirty="0" smtClean="0">
                <a:cs typeface="Calibri"/>
                <a:sym typeface="Wingdings" panose="05000000000000000000" pitchFamily="2" charset="2"/>
              </a:rPr>
              <a:t>β</a:t>
            </a:r>
            <a:r>
              <a:rPr lang="en-US" dirty="0" smtClean="0">
                <a:cs typeface="Calibri"/>
                <a:sym typeface="Wingdings" panose="05000000000000000000" pitchFamily="2" charset="2"/>
              </a:rPr>
              <a:t>)                       [Context-free languages]</a:t>
            </a:r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Regular grammars (A  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bC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or A  a)             [Regular languages]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26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Midterm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02688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Equivalences</a:t>
            </a: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 CFG can be converted to a PDA by keeping the current derivation on the</a:t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stack and letting the PDA non-deterministically pick which rule to apply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A PDA can be converted to a CFG by constructing the CFG to simulate all</a:t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possible paths through the PDA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Thus, CFGs and PDAs are equally powerful.  The languages they accept are</a:t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called the context-free languages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All regular languages are also context-free languages, but not vice-versa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97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Midterm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02688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Properties of CFLs</a:t>
            </a: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All  CFLs can be described with a grammar in Chomsky Normal Form</a:t>
            </a: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A  BC  or  A  c</a:t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	Must deal with 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ε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as a special case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Conversion is straightforward but a bit tedious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	A grammar in CNF lets us put a bound on the lengths of derivations,</a:t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	  which gives us a say to parse by trying all derivations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Pumping Lemma for CFLs</a:t>
            </a:r>
          </a:p>
          <a:p>
            <a:endParaRPr lang="en-US" dirty="0" smtClean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Let A be a CFL.  There is a constant k such that for every string</a:t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	z in A where |z| ≥ k, there is a split 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uvwxy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where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		|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vx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| &gt; 0</a:t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		|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vwx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| ≤ k</a:t>
            </a:r>
            <a:b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</a:b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		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uv</a:t>
            </a:r>
            <a:r>
              <a:rPr lang="en-US" baseline="30000" dirty="0" err="1" smtClean="0">
                <a:latin typeface="Calibri"/>
                <a:cs typeface="Calibri"/>
                <a:sym typeface="Wingdings" panose="05000000000000000000" pitchFamily="2" charset="2"/>
              </a:rPr>
              <a:t>i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wx</a:t>
            </a:r>
            <a:r>
              <a:rPr lang="en-US" baseline="30000" dirty="0" err="1" smtClean="0">
                <a:latin typeface="Calibri"/>
                <a:cs typeface="Calibri"/>
                <a:sym typeface="Wingdings" panose="05000000000000000000" pitchFamily="2" charset="2"/>
              </a:rPr>
              <a:t>i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y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is in A for all </a:t>
            </a:r>
            <a:r>
              <a:rPr lang="en-US" dirty="0" err="1" smtClean="0">
                <a:latin typeface="Calibri"/>
                <a:cs typeface="Calibri"/>
                <a:sym typeface="Wingdings" panose="05000000000000000000" pitchFamily="2" charset="2"/>
              </a:rPr>
              <a:t>i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 ≥ 0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53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(Deterministic) LL(1) Parsing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02688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Key idea: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Build parse tree from the top down, beginning with start symbol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After matching leading terminals, expand the leftmost non-terminal in the tree</a:t>
            </a:r>
          </a:p>
          <a:p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Use the next input symbol to determine which production to use in the expansion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Derivation of parsing table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FIRST(T) for each non-terminal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FOLLOW(T) for each non-terminal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FIRST(</a:t>
            </a:r>
            <a:r>
              <a:rPr lang="el-GR" dirty="0" smtClean="0">
                <a:latin typeface="Calibri"/>
                <a:cs typeface="Calibri"/>
                <a:sym typeface="Wingdings" panose="05000000000000000000" pitchFamily="2" charset="2"/>
              </a:rPr>
              <a:t>α</a:t>
            </a:r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) for each RHS </a:t>
            </a:r>
            <a:r>
              <a:rPr lang="el-GR" dirty="0" smtClean="0">
                <a:cs typeface="Calibri"/>
                <a:sym typeface="Wingdings" panose="05000000000000000000" pitchFamily="2" charset="2"/>
              </a:rPr>
              <a:t>α</a:t>
            </a:r>
            <a:endParaRPr lang="en-US" dirty="0" smtClean="0"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	Use this information to derive the parsing table</a:t>
            </a: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Not all grammars are LL(k)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Not all languages have LL(k) grammars</a:t>
            </a:r>
          </a:p>
          <a:p>
            <a:r>
              <a:rPr lang="en-US" dirty="0" smtClean="0">
                <a:latin typeface="Calibri"/>
                <a:cs typeface="Calibri"/>
                <a:sym typeface="Wingdings" panose="05000000000000000000" pitchFamily="2" charset="2"/>
              </a:rPr>
              <a:t>LR(k) is a more powerful alternative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08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Turing Machine for </a:t>
            </a:r>
            <a:r>
              <a:rPr lang="en-US" dirty="0" err="1" smtClean="0"/>
              <a:t>x#x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8271</TotalTime>
  <Words>66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Midterm 2</vt:lpstr>
      <vt:lpstr>Midterm 2</vt:lpstr>
      <vt:lpstr>Midterm 2</vt:lpstr>
      <vt:lpstr>Midterm 2</vt:lpstr>
      <vt:lpstr>(Deterministic) LL(1) Parsing</vt:lpstr>
      <vt:lpstr>Turing Machine for x#x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1410-001 Introduction to Object-Oriented Programming</dc:title>
  <dc:creator>zachary</dc:creator>
  <cp:lastModifiedBy>Hayden Shelton</cp:lastModifiedBy>
  <cp:revision>166</cp:revision>
  <dcterms:created xsi:type="dcterms:W3CDTF">2012-08-20T14:06:16Z</dcterms:created>
  <dcterms:modified xsi:type="dcterms:W3CDTF">2014-11-11T04:01:24Z</dcterms:modified>
</cp:coreProperties>
</file>