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72" y="12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EDC-BE77-48C5-BE27-4DCA1211B03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-128828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Derivation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Does ambiguity matter?  No if we are using a grammar to describe a language, but possibly yes if we are using a grammar to process a language.  Here are two leftmost derivation trees for the expression grammar: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590800"/>
            <a:ext cx="13716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E + E </a:t>
            </a:r>
          </a:p>
          <a:p>
            <a:r>
              <a:rPr lang="en-US" dirty="0">
                <a:sym typeface="Wingdings" panose="05000000000000000000" pitchFamily="2" charset="2"/>
              </a:rPr>
              <a:t>E    E -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*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/ E</a:t>
            </a:r>
          </a:p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( E )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E    #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0003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73" y="2590800"/>
            <a:ext cx="30003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-128828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Unambiguous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Sometimes an ambiguous grammar can be replaced with an unambiguous one: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898904"/>
            <a:ext cx="13716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E + E </a:t>
            </a:r>
          </a:p>
          <a:p>
            <a:r>
              <a:rPr lang="en-US" dirty="0">
                <a:sym typeface="Wingdings" panose="05000000000000000000" pitchFamily="2" charset="2"/>
              </a:rPr>
              <a:t>E    E -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*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/ E</a:t>
            </a:r>
          </a:p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( E )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E    #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1905000"/>
            <a:ext cx="13716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E + </a:t>
            </a:r>
            <a:r>
              <a:rPr lang="en-US" dirty="0" smtClean="0">
                <a:sym typeface="Wingdings" panose="05000000000000000000" pitchFamily="2" charset="2"/>
              </a:rPr>
              <a:t>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    E </a:t>
            </a:r>
            <a:r>
              <a:rPr lang="en-US" dirty="0" smtClean="0">
                <a:sym typeface="Wingdings" panose="05000000000000000000" pitchFamily="2" charset="2"/>
              </a:rPr>
              <a:t>– 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    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T * 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T / 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F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F  </a:t>
            </a:r>
            <a:r>
              <a:rPr lang="en-US" dirty="0" smtClean="0">
                <a:sym typeface="Wingdings" panose="05000000000000000000" pitchFamily="2" charset="2"/>
              </a:rPr>
              <a:t>  ( E )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F    #</a:t>
            </a:r>
            <a:endParaRPr lang="en-US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38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-128828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More PL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Grammar for a method call C, where m is a method name and E is an expression: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676400"/>
            <a:ext cx="18288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  </a:t>
            </a:r>
            <a:r>
              <a:rPr lang="en-US" dirty="0" smtClean="0">
                <a:sym typeface="Wingdings" panose="05000000000000000000" pitchFamily="2" charset="2"/>
              </a:rPr>
              <a:t>  m ( 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    m ( A 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    E, 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  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30581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Grammar for a while loop While, where Statement is a statement and E is an expression: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3770376"/>
            <a:ext cx="4191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While             while ( E ) Body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Body</a:t>
            </a:r>
            <a:r>
              <a:rPr lang="en-US" dirty="0" smtClean="0">
                <a:sym typeface="Wingdings" panose="05000000000000000000" pitchFamily="2" charset="2"/>
              </a:rPr>
              <a:t>               { Statements 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Body               Statement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Body               ;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Statements    Statement Statements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Statements    </a:t>
            </a:r>
            <a:r>
              <a:rPr lang="el-GR" dirty="0" smtClean="0"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91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-128828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Challenge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Strings B containing equal numbers of a’s and b’s: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8700" y="1676400"/>
            <a:ext cx="18288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B  </a:t>
            </a:r>
            <a:r>
              <a:rPr lang="en-US" dirty="0" smtClean="0">
                <a:sym typeface="Wingdings" panose="05000000000000000000" pitchFamily="2" charset="2"/>
              </a:rPr>
              <a:t>  a B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    b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 a 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   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48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Strings U containing more a’s than b’s: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8250" y="3505200"/>
            <a:ext cx="14097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    B a 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B a 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</a:t>
            </a:r>
            <a:r>
              <a:rPr lang="el-GR" dirty="0" smtClean="0"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8250" y="5105400"/>
            <a:ext cx="14097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    B U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    a B</a:t>
            </a:r>
          </a:p>
          <a:p>
            <a:r>
              <a:rPr lang="en-US" dirty="0">
                <a:sym typeface="Wingdings" panose="05000000000000000000" pitchFamily="2" charset="2"/>
              </a:rPr>
              <a:t>U</a:t>
            </a:r>
            <a:r>
              <a:rPr lang="en-US" dirty="0" smtClean="0">
                <a:sym typeface="Wingdings" panose="05000000000000000000" pitchFamily="2" charset="2"/>
              </a:rPr>
              <a:t>  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U </a:t>
            </a:r>
            <a:r>
              <a:rPr lang="en-US" dirty="0" err="1" smtClean="0">
                <a:cs typeface="Calibri"/>
                <a:sym typeface="Wingdings" panose="05000000000000000000" pitchFamily="2" charset="2"/>
              </a:rPr>
              <a:t>U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184" y="4648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Does this work?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56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Prove:  Every Regular Language</a:t>
            </a:r>
            <a:br>
              <a:rPr lang="en-US" dirty="0" smtClean="0"/>
            </a:br>
            <a:r>
              <a:rPr lang="en-US" dirty="0" smtClean="0"/>
              <a:t>is a CFG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If R is a regular expression, let R’ be the grammar non-terminal tha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t yields the language of R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504" y="2743200"/>
            <a:ext cx="2520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/>
                <a:sym typeface="Wingdings" panose="05000000000000000000" pitchFamily="2" charset="2"/>
              </a:rPr>
              <a:t>R  =  </a:t>
            </a:r>
            <a:r>
              <a:rPr lang="el-GR" dirty="0"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R’    </a:t>
            </a:r>
            <a:r>
              <a:rPr lang="el-GR" dirty="0"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  =  a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R’    a</a:t>
            </a:r>
          </a:p>
          <a:p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  =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1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2</a:t>
            </a:r>
            <a:endParaRPr lang="en-US" baseline="-25000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R’  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1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2</a:t>
            </a:r>
            <a:endParaRPr lang="en-US" baseline="-25000" dirty="0">
              <a:cs typeface="Calibri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2743200"/>
            <a:ext cx="2520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/>
                <a:sym typeface="Wingdings" panose="05000000000000000000" pitchFamily="2" charset="2"/>
              </a:rPr>
              <a:t>R  =  R</a:t>
            </a:r>
            <a:r>
              <a:rPr lang="en-US" baseline="-25000" dirty="0">
                <a:cs typeface="Calibri"/>
                <a:sym typeface="Wingdings" panose="05000000000000000000" pitchFamily="2" charset="2"/>
              </a:rPr>
              <a:t>1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+ R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2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R’  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1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R’    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2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  =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1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*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R’  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R’</a:t>
            </a:r>
            <a:r>
              <a:rPr lang="en-US" baseline="-25000" dirty="0" smtClean="0">
                <a:cs typeface="Calibri"/>
                <a:sym typeface="Wingdings" panose="05000000000000000000" pitchFamily="2" charset="2"/>
              </a:rPr>
              <a:t>1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R’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R</a:t>
            </a:r>
            <a:r>
              <a:rPr lang="en-US" dirty="0">
                <a:cs typeface="Calibri"/>
                <a:sym typeface="Wingdings" panose="05000000000000000000" pitchFamily="2" charset="2"/>
              </a:rPr>
              <a:t>’  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</a:t>
            </a:r>
            <a:r>
              <a:rPr lang="el-GR" dirty="0" smtClean="0">
                <a:cs typeface="Calibri"/>
                <a:sym typeface="Wingdings" panose="05000000000000000000" pitchFamily="2" charset="2"/>
              </a:rPr>
              <a:t>ε</a:t>
            </a:r>
            <a:endParaRPr lang="en-US" baseline="-250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553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Pushdown Automaton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Like a finite automaton, but: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There is a single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The decision to follow a transition can be governed both by the next input symbol and by the top of the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When following a transition, a symbol can be pushed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Your book uses a flowchart syntax for describing pushdown automata, but fortunately it is easily converted into the JFLAP description, which we’ll use.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26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</TotalTime>
  <Words>442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Derivation Trees</vt:lpstr>
      <vt:lpstr>Unambiguous Grammars</vt:lpstr>
      <vt:lpstr>More PL Examples</vt:lpstr>
      <vt:lpstr>Challenge Examples</vt:lpstr>
      <vt:lpstr>Prove:  Every Regular Language is a CFG Language</vt:lpstr>
      <vt:lpstr>Pushdown Automaton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1410-001 Introduction to Object-Oriented Programming</dc:title>
  <dc:creator>zachary</dc:creator>
  <cp:lastModifiedBy>Sam</cp:lastModifiedBy>
  <cp:revision>145</cp:revision>
  <dcterms:created xsi:type="dcterms:W3CDTF">2012-08-20T14:06:16Z</dcterms:created>
  <dcterms:modified xsi:type="dcterms:W3CDTF">2014-09-25T22:07:22Z</dcterms:modified>
</cp:coreProperties>
</file>