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82" r:id="rId4"/>
    <p:sldId id="283" r:id="rId5"/>
    <p:sldId id="284" r:id="rId6"/>
    <p:sldId id="285" r:id="rId7"/>
    <p:sldId id="289" r:id="rId8"/>
    <p:sldId id="286" r:id="rId9"/>
    <p:sldId id="287" r:id="rId10"/>
    <p:sldId id="290" r:id="rId11"/>
    <p:sldId id="288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78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 of NFA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57400"/>
            <a:ext cx="43472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FF00"/>
                </a:solidFill>
              </a:rPr>
              <a:t>DFA</a:t>
            </a:r>
            <a:r>
              <a:rPr lang="en-US" sz="2000" dirty="0" smtClean="0"/>
              <a:t> </a:t>
            </a:r>
            <a:r>
              <a:rPr lang="en-US" sz="2000" dirty="0" smtClean="0"/>
              <a:t>is a 5-tuple (Q, </a:t>
            </a:r>
            <a:r>
              <a:rPr lang="el-GR" sz="2000" dirty="0" smtClean="0"/>
              <a:t>Σ</a:t>
            </a:r>
            <a:r>
              <a:rPr lang="en-US" sz="2000" dirty="0" smtClean="0"/>
              <a:t>, q</a:t>
            </a:r>
            <a:r>
              <a:rPr lang="en-US" sz="2000" baseline="-50000" dirty="0" smtClean="0"/>
              <a:t>0</a:t>
            </a:r>
            <a:r>
              <a:rPr lang="en-US" sz="2000" dirty="0" smtClean="0"/>
              <a:t>, T, </a:t>
            </a:r>
            <a:r>
              <a:rPr lang="el-GR" sz="2000" dirty="0" smtClean="0"/>
              <a:t>δ</a:t>
            </a:r>
            <a:r>
              <a:rPr lang="en-US" sz="2000" dirty="0" smtClean="0"/>
              <a:t>) where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Q is a finite set of  states</a:t>
            </a:r>
          </a:p>
          <a:p>
            <a:endParaRPr lang="en-US" sz="2000" dirty="0"/>
          </a:p>
          <a:p>
            <a:pPr lvl="1"/>
            <a:r>
              <a:rPr lang="el-GR" sz="2000" dirty="0" smtClean="0"/>
              <a:t>Σ</a:t>
            </a:r>
            <a:r>
              <a:rPr lang="en-US" sz="2000" dirty="0" smtClean="0"/>
              <a:t> is an </a:t>
            </a:r>
            <a:r>
              <a:rPr lang="en-US" sz="2000" dirty="0" smtClean="0"/>
              <a:t>alphabet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q</a:t>
            </a:r>
            <a:r>
              <a:rPr lang="en-US" sz="2000" baseline="-50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∈ </a:t>
            </a:r>
            <a:r>
              <a:rPr lang="en-US" sz="2000" dirty="0" smtClean="0"/>
              <a:t>Q   is the start state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T </a:t>
            </a:r>
            <a:r>
              <a:rPr lang="en-US" sz="2000" dirty="0" smtClean="0">
                <a:latin typeface="Cambria Math"/>
                <a:ea typeface="Cambria Math"/>
              </a:rPr>
              <a:t>⊆</a:t>
            </a:r>
            <a:r>
              <a:rPr lang="en-US" sz="2000" dirty="0" smtClean="0"/>
              <a:t> Q   is the set of accept states</a:t>
            </a:r>
          </a:p>
          <a:p>
            <a:endParaRPr lang="en-US" sz="2000" dirty="0"/>
          </a:p>
          <a:p>
            <a:pPr lvl="1"/>
            <a:r>
              <a:rPr lang="el-GR" sz="2000" dirty="0" smtClean="0">
                <a:sym typeface="Wingdings" panose="05000000000000000000" pitchFamily="2" charset="2"/>
              </a:rPr>
              <a:t>δ </a:t>
            </a:r>
            <a:r>
              <a:rPr lang="en-US" sz="2000" dirty="0" smtClean="0"/>
              <a:t>: Q x </a:t>
            </a:r>
            <a:r>
              <a:rPr lang="el-GR" sz="2000" dirty="0" smtClean="0"/>
              <a:t>Σ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Q   is </a:t>
            </a:r>
            <a:r>
              <a:rPr lang="en-US" sz="2000" dirty="0" smtClean="0">
                <a:sym typeface="Wingdings" panose="05000000000000000000" pitchFamily="2" charset="2"/>
              </a:rPr>
              <a:t>transition </a:t>
            </a:r>
            <a:r>
              <a:rPr lang="en-US" sz="2000" dirty="0" smtClean="0">
                <a:sym typeface="Wingdings" panose="05000000000000000000" pitchFamily="2" charset="2"/>
              </a:rPr>
              <a:t>function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8200" y="2039111"/>
            <a:ext cx="43311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FFFF00"/>
                </a:solidFill>
              </a:rPr>
              <a:t>NFA</a:t>
            </a:r>
            <a:r>
              <a:rPr lang="en-US" sz="2000" dirty="0" smtClean="0"/>
              <a:t> </a:t>
            </a:r>
            <a:r>
              <a:rPr lang="en-US" sz="2000" dirty="0" smtClean="0"/>
              <a:t>is a 5-tuple (Q, </a:t>
            </a:r>
            <a:r>
              <a:rPr lang="el-GR" sz="2000" dirty="0" smtClean="0"/>
              <a:t>Σ</a:t>
            </a:r>
            <a:r>
              <a:rPr lang="en-US" sz="2000" dirty="0" smtClean="0"/>
              <a:t>, q</a:t>
            </a:r>
            <a:r>
              <a:rPr lang="en-US" sz="2000" baseline="-50000" dirty="0" smtClean="0"/>
              <a:t>0</a:t>
            </a:r>
            <a:r>
              <a:rPr lang="en-US" sz="2000" dirty="0" smtClean="0"/>
              <a:t>, T, </a:t>
            </a:r>
            <a:r>
              <a:rPr lang="el-GR" sz="2000" dirty="0" smtClean="0"/>
              <a:t>δ</a:t>
            </a:r>
            <a:r>
              <a:rPr lang="en-US" sz="2000" dirty="0" smtClean="0"/>
              <a:t>) where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Q is a finite set of  states</a:t>
            </a:r>
          </a:p>
          <a:p>
            <a:endParaRPr lang="en-US" sz="2000" dirty="0"/>
          </a:p>
          <a:p>
            <a:pPr lvl="1"/>
            <a:r>
              <a:rPr lang="el-GR" sz="2000" dirty="0" smtClean="0"/>
              <a:t>Σ</a:t>
            </a:r>
            <a:r>
              <a:rPr lang="en-US" sz="2000" dirty="0" smtClean="0"/>
              <a:t> is </a:t>
            </a:r>
            <a:r>
              <a:rPr lang="en-US" sz="2000" dirty="0" smtClean="0"/>
              <a:t>an alphabet</a:t>
            </a:r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2000" dirty="0" smtClean="0"/>
              <a:t>q</a:t>
            </a:r>
            <a:r>
              <a:rPr lang="en-US" sz="2000" baseline="-50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∈ </a:t>
            </a:r>
            <a:r>
              <a:rPr lang="en-US" sz="2000" dirty="0" smtClean="0"/>
              <a:t>Q   is the start state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T </a:t>
            </a:r>
            <a:r>
              <a:rPr lang="en-US" sz="2000" dirty="0" smtClean="0">
                <a:latin typeface="Cambria Math"/>
                <a:ea typeface="Cambria Math"/>
              </a:rPr>
              <a:t>⊆</a:t>
            </a:r>
            <a:r>
              <a:rPr lang="en-US" sz="2000" dirty="0" smtClean="0"/>
              <a:t> Q   is the set of accept states</a:t>
            </a:r>
          </a:p>
          <a:p>
            <a:endParaRPr lang="en-US" sz="2000" dirty="0"/>
          </a:p>
          <a:p>
            <a:pPr lvl="1"/>
            <a:r>
              <a:rPr lang="el-GR" sz="2000" dirty="0" smtClean="0">
                <a:sym typeface="Wingdings" panose="05000000000000000000" pitchFamily="2" charset="2"/>
              </a:rPr>
              <a:t>δ </a:t>
            </a:r>
            <a:r>
              <a:rPr lang="en-US" sz="2000" dirty="0" smtClean="0"/>
              <a:t>: Q x 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l-GR" sz="2000" dirty="0" smtClean="0">
                <a:solidFill>
                  <a:srgbClr val="FFFF00"/>
                </a:solidFill>
              </a:rPr>
              <a:t>Σ</a:t>
            </a:r>
            <a:r>
              <a:rPr lang="en-US" sz="2000" dirty="0" smtClean="0">
                <a:solidFill>
                  <a:srgbClr val="FFFF00"/>
                </a:solidFill>
              </a:rPr>
              <a:t> U {</a:t>
            </a:r>
            <a:r>
              <a:rPr lang="el-GR" sz="2000" dirty="0" smtClean="0">
                <a:solidFill>
                  <a:srgbClr val="FFFF00"/>
                </a:solidFill>
                <a:latin typeface="Calibri"/>
                <a:cs typeface="Calibri"/>
              </a:rPr>
              <a:t>ε</a:t>
            </a:r>
            <a:r>
              <a:rPr lang="en-US" sz="2000" dirty="0" smtClean="0">
                <a:solidFill>
                  <a:srgbClr val="FFFF00"/>
                </a:solidFill>
                <a:latin typeface="Calibri"/>
                <a:cs typeface="Calibri"/>
              </a:rPr>
              <a:t>})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  <a:r>
              <a:rPr lang="en-US" sz="2000" baseline="30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Q</a:t>
            </a:r>
            <a:r>
              <a:rPr lang="en-US" sz="2000" dirty="0" smtClean="0">
                <a:sym typeface="Wingdings" panose="05000000000000000000" pitchFamily="2" charset="2"/>
              </a:rPr>
              <a:t>   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        is transition </a:t>
            </a:r>
            <a:r>
              <a:rPr lang="en-US" sz="2000" dirty="0" smtClean="0">
                <a:sym typeface="Wingdings" panose="05000000000000000000" pitchFamily="2" charset="2"/>
              </a:rPr>
              <a:t>function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69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619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124200"/>
            <a:ext cx="4105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968240"/>
            <a:ext cx="4086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67074"/>
            <a:ext cx="3152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96840"/>
            <a:ext cx="314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 to NFA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 expressions are defined recursively.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type of regular expression, </a:t>
            </a:r>
            <a:r>
              <a:rPr lang="en-US" dirty="0" err="1" smtClean="0"/>
              <a:t>transfom</a:t>
            </a:r>
            <a:r>
              <a:rPr lang="en-US" dirty="0" smtClean="0"/>
              <a:t> its constituent parts into NFAs and then combine to obtain the desired NFA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76" y="3177957"/>
            <a:ext cx="2638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8" y="5614143"/>
            <a:ext cx="533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19400" y="5715000"/>
            <a:ext cx="15621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00600" y="5715000"/>
            <a:ext cx="15621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6600" y="5638800"/>
            <a:ext cx="8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...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2649" y="5638800"/>
            <a:ext cx="8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...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53000" y="4404930"/>
            <a:ext cx="2028825" cy="809625"/>
            <a:chOff x="4953000" y="4404930"/>
            <a:chExt cx="2028825" cy="809625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4404930"/>
              <a:ext cx="20288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713649" y="4419600"/>
              <a:ext cx="839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...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6950" y="4343400"/>
            <a:ext cx="2019300" cy="880681"/>
            <a:chOff x="2266950" y="4343400"/>
            <a:chExt cx="2019300" cy="880681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950" y="4395406"/>
              <a:ext cx="20193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124200" y="4343400"/>
              <a:ext cx="839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...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 to NFA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 |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1447800"/>
            <a:ext cx="2019300" cy="880681"/>
            <a:chOff x="2266950" y="4343400"/>
            <a:chExt cx="2019300" cy="880681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950" y="4395406"/>
              <a:ext cx="20193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124200" y="4343400"/>
              <a:ext cx="839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...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1650" y="1518856"/>
            <a:ext cx="2028825" cy="809625"/>
            <a:chOff x="4953000" y="4404930"/>
            <a:chExt cx="2028825" cy="809625"/>
          </a:xfrm>
        </p:grpSpPr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4404930"/>
              <a:ext cx="2028825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3649" y="4419600"/>
              <a:ext cx="839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...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9" y="2666315"/>
            <a:ext cx="3762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95800" y="2667000"/>
            <a:ext cx="8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...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8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...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19550" y="2819400"/>
            <a:ext cx="15621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3934" y="3733800"/>
            <a:ext cx="15621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 to NFA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1477178"/>
            <a:ext cx="2019300" cy="851303"/>
            <a:chOff x="2266950" y="4372778"/>
            <a:chExt cx="2019300" cy="851303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950" y="4395406"/>
              <a:ext cx="20193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162361" y="4372778"/>
              <a:ext cx="763228" cy="58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...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3596"/>
            <a:ext cx="1828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67000" y="3914845"/>
            <a:ext cx="15621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57071" y="3763178"/>
            <a:ext cx="923506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...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16764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Kleene’s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600199"/>
            <a:ext cx="50856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following are equivalent for any language L</a:t>
            </a:r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There is a DFA for 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There is an NFA for 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There is an RE for 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If L has a DFA/NFA/RE we say it is </a:t>
            </a:r>
            <a:r>
              <a:rPr lang="en-US" sz="2000" i="1" dirty="0" smtClean="0"/>
              <a:t>regular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04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of Kleene’s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7482" y="1908046"/>
            <a:ext cx="595035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DFA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76435" y="1908046"/>
            <a:ext cx="60305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NFA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1908046"/>
            <a:ext cx="56457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 RE 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1081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21081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34290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show how to make four different conversions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DFA to NFA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258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DFA is also an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708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NFAs are nondeterministic only if you focus on only one trace at a time through the automata and think in terms of  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Instead, think of all the NFA states that the automata can be in at once as a </a:t>
            </a:r>
            <a:r>
              <a:rPr lang="en-US" i="1" dirty="0" smtClean="0"/>
              <a:t>single</a:t>
            </a:r>
            <a:r>
              <a:rPr lang="en-US" dirty="0" smtClean="0"/>
              <a:t> meta-state in a DFA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transitions between the states of the NFA to define the transitions between the meta-states of the DFA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0188"/>
            <a:ext cx="3619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1080" y="30480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DFA with meta-state corresponding to initial state of NFA plus any states reachable with epsilon transitions.  (This is the initial DFA state.)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following until there’s nothing more 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 a symbol and a meta-state in the DFA.  Find all the states reachable from the corresponding NFA states via the symbol (plus epsilon transitions).  Use this information to add (if necessary) a new meta-state and transition to the DFA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meta-state that contains a final NFA state is a final DFA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0188"/>
            <a:ext cx="3619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962400"/>
            <a:ext cx="2876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labels on transitions as regular expressions instead of alphabet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Gradually eliminate states and transitions while creating new transitions labeled with ever more complicated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end you’ll have a single transition between an initial state and a final state.  The label on the transition is the result of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10863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NFA to 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944" y="12954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states and epsilon transitions (if necessary) so that the NFA has an initial state with no in-transitions and a unique final state with no out-transitions.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following until there are only two states and one transition left: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are multiple transitions between any pair of states, replace with a single transition labeled with the “or” of the labels of the replaced transitions.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 a non-initial/non-final state S to eliminate.  For every pair of states A and B where there’s a transition from A to S to B, do this elimination transformation: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" y="5410200"/>
            <a:ext cx="28765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443728"/>
            <a:ext cx="2828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572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Formal Definition of NFA</vt:lpstr>
      <vt:lpstr>Kleene’s Theorem</vt:lpstr>
      <vt:lpstr>Proof of Kleene’s Theorem</vt:lpstr>
      <vt:lpstr>DFA to NFA</vt:lpstr>
      <vt:lpstr>NFA to DFA</vt:lpstr>
      <vt:lpstr>NFA to DFA</vt:lpstr>
      <vt:lpstr>NFA to DFA</vt:lpstr>
      <vt:lpstr>NFA to RE</vt:lpstr>
      <vt:lpstr>NFA to RE</vt:lpstr>
      <vt:lpstr>NFA to RE</vt:lpstr>
      <vt:lpstr>RE to NFA</vt:lpstr>
      <vt:lpstr>RE to NFA</vt:lpstr>
      <vt:lpstr>RE to NFA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Sam</cp:lastModifiedBy>
  <cp:revision>83</cp:revision>
  <dcterms:created xsi:type="dcterms:W3CDTF">2012-08-20T14:06:16Z</dcterms:created>
  <dcterms:modified xsi:type="dcterms:W3CDTF">2014-09-05T19:42:10Z</dcterms:modified>
</cp:coreProperties>
</file>