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Regular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905000"/>
            <a:ext cx="2868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Closure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Distinguishable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pumping lemma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69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Pumping Lemma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371600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L be the language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.   Assume L is regular with a DFA that contains k states.  Let z be the string 0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k</a:t>
            </a:r>
            <a:r>
              <a:rPr lang="en-US" dirty="0" smtClean="0"/>
              <a:t> .  </a:t>
            </a:r>
          </a:p>
          <a:p>
            <a:endParaRPr lang="en-US" dirty="0" smtClean="0"/>
          </a:p>
          <a:p>
            <a:r>
              <a:rPr lang="en-US" dirty="0" smtClean="0"/>
              <a:t>Consider any “legal” split of z = </a:t>
            </a:r>
            <a:r>
              <a:rPr lang="en-US" dirty="0" err="1" smtClean="0"/>
              <a:t>uvw</a:t>
            </a:r>
            <a:r>
              <a:rPr lang="en-US" dirty="0" smtClean="0"/>
              <a:t>.  Since |</a:t>
            </a:r>
            <a:r>
              <a:rPr lang="en-US" dirty="0" err="1" smtClean="0"/>
              <a:t>uv</a:t>
            </a:r>
            <a:r>
              <a:rPr lang="en-US" dirty="0" smtClean="0"/>
              <a:t>| ≤ k, v must consist entirely of one or more 0’s.  </a:t>
            </a:r>
          </a:p>
          <a:p>
            <a:endParaRPr lang="en-US" dirty="0"/>
          </a:p>
          <a:p>
            <a:pPr marL="0" lvl="1"/>
            <a:r>
              <a:rPr lang="en-US" dirty="0" smtClean="0"/>
              <a:t>By the pumping lemma,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must be in L for all </a:t>
            </a:r>
            <a:r>
              <a:rPr lang="en-US" dirty="0" err="1" smtClean="0"/>
              <a:t>i</a:t>
            </a:r>
            <a:r>
              <a:rPr lang="en-US" dirty="0" smtClean="0"/>
              <a:t> ≥ 0, and in particular for </a:t>
            </a:r>
            <a:r>
              <a:rPr lang="en-US" dirty="0" err="1" smtClean="0"/>
              <a:t>i</a:t>
            </a:r>
            <a:r>
              <a:rPr lang="en-US" dirty="0" smtClean="0"/>
              <a:t> = 0.  But uv</a:t>
            </a:r>
            <a:r>
              <a:rPr lang="en-US" baseline="30000" dirty="0" smtClean="0"/>
              <a:t>0</a:t>
            </a:r>
            <a:r>
              <a:rPr lang="en-US" dirty="0" smtClean="0"/>
              <a:t>w = </a:t>
            </a:r>
            <a:r>
              <a:rPr lang="en-US" dirty="0" err="1" smtClean="0"/>
              <a:t>uw</a:t>
            </a:r>
            <a:r>
              <a:rPr lang="en-US" dirty="0" smtClean="0"/>
              <a:t> is not in L because it contains fewer 0’s than 1’s.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 smtClean="0"/>
              <a:t>Therefore the assumption that L is regular is wrong.</a:t>
            </a:r>
          </a:p>
          <a:p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 is non-empty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 smtClean="0"/>
              <a:t>| ≤ 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is in L for all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7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Closure Under Kleene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62811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regular, </a:t>
            </a:r>
            <a:r>
              <a:rPr lang="en-US" sz="2000" dirty="0"/>
              <a:t>then L</a:t>
            </a:r>
            <a:r>
              <a:rPr lang="en-US" sz="2000" baseline="-25000" dirty="0"/>
              <a:t>1</a:t>
            </a:r>
            <a:r>
              <a:rPr lang="en-US" sz="2000" dirty="0"/>
              <a:t> + L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  = 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/>
              <a:t>U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regular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dirty="0"/>
              <a:t>L</a:t>
            </a:r>
            <a:r>
              <a:rPr lang="en-US" sz="2000" baseline="-25000" dirty="0"/>
              <a:t>1</a:t>
            </a:r>
            <a:r>
              <a:rPr lang="en-US" sz="2000" dirty="0" smtClean="0"/>
              <a:t> be the language of regular expression R</a:t>
            </a:r>
            <a:r>
              <a:rPr lang="en-US" sz="2000" baseline="-25000" dirty="0" smtClean="0"/>
              <a:t>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dirty="0"/>
              <a:t>L</a:t>
            </a:r>
            <a:r>
              <a:rPr lang="en-US" sz="2000" baseline="-25000" dirty="0"/>
              <a:t>2</a:t>
            </a:r>
            <a:r>
              <a:rPr lang="en-US" sz="2000" dirty="0" smtClean="0"/>
              <a:t> be the language of R</a:t>
            </a:r>
            <a:r>
              <a:rPr lang="en-US" sz="2000" baseline="-25000" dirty="0" smtClean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By definition, </a:t>
            </a:r>
            <a:r>
              <a:rPr lang="en-US" sz="2000" dirty="0"/>
              <a:t>L</a:t>
            </a:r>
            <a:r>
              <a:rPr lang="en-US" sz="2000" baseline="-25000" dirty="0"/>
              <a:t>1</a:t>
            </a:r>
            <a:r>
              <a:rPr lang="en-US" sz="2000" dirty="0"/>
              <a:t> + L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is the language of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+R</a:t>
            </a:r>
            <a:r>
              <a:rPr lang="en-US" sz="2000" baseline="-25000" dirty="0" smtClean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 </a:t>
            </a:r>
            <a:r>
              <a:rPr lang="en-US" sz="2000" dirty="0"/>
              <a:t>L</a:t>
            </a:r>
            <a:r>
              <a:rPr lang="en-US" sz="2000" baseline="-25000" dirty="0"/>
              <a:t>1</a:t>
            </a:r>
            <a:r>
              <a:rPr lang="en-US" sz="2000" dirty="0"/>
              <a:t> + L</a:t>
            </a:r>
            <a:r>
              <a:rPr lang="en-US" sz="2000" baseline="-25000" dirty="0"/>
              <a:t>2</a:t>
            </a:r>
            <a:r>
              <a:rPr lang="en-US" sz="2000" dirty="0"/>
              <a:t> is </a:t>
            </a:r>
            <a:r>
              <a:rPr lang="en-US" sz="2000" dirty="0" smtClean="0"/>
              <a:t>regular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L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and L</a:t>
            </a:r>
            <a:r>
              <a:rPr lang="en-US" sz="2000" baseline="-25000" dirty="0"/>
              <a:t>2</a:t>
            </a:r>
            <a:r>
              <a:rPr lang="en-US" sz="2000" dirty="0" smtClean="0"/>
              <a:t> are regular, </a:t>
            </a:r>
            <a:r>
              <a:rPr lang="en-US" sz="2000" dirty="0"/>
              <a:t>then L</a:t>
            </a:r>
            <a:r>
              <a:rPr lang="en-US" sz="2000" baseline="-25000" dirty="0"/>
              <a:t>1</a:t>
            </a:r>
            <a:r>
              <a:rPr lang="en-US" sz="2000" dirty="0"/>
              <a:t> L</a:t>
            </a:r>
            <a:r>
              <a:rPr lang="en-US" sz="2000" baseline="-25000" dirty="0"/>
              <a:t>2</a:t>
            </a:r>
            <a:r>
              <a:rPr lang="en-US" sz="2000" dirty="0" smtClean="0"/>
              <a:t> is regular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L is regular, then L* is regular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4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Closure Under Complement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L is a regular language, then so is its complement 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Since L is regular, it has a DFA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Modify the DFA by making all accept states into non-accept  states and vice-versa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resulting DFA accepts the complement of 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Therefore the complement of L is regular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5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Closure Under Intersection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905000"/>
                <a:ext cx="80772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L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L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 are regular languages, then so is </a:t>
                </a:r>
                <a:r>
                  <a:rPr lang="en-US" sz="2000" dirty="0"/>
                  <a:t>their intersection L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000" dirty="0" smtClean="0"/>
                  <a:t> L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de Morgan’s </a:t>
                </a:r>
                <a:r>
                  <a:rPr lang="en-US" sz="2000" dirty="0" smtClean="0"/>
                  <a:t>Law, the intersection of two sets </a:t>
                </a:r>
                <a:r>
                  <a:rPr lang="en-US" sz="2000" dirty="0"/>
                  <a:t>L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L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the complement of the [ union of the complements of </a:t>
                </a:r>
                <a:r>
                  <a:rPr lang="en-US" sz="2000" dirty="0"/>
                  <a:t>L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</a:t>
                </a:r>
                <a:r>
                  <a:rPr lang="en-US" sz="2000" dirty="0" smtClean="0"/>
                  <a:t>L</a:t>
                </a:r>
                <a:r>
                  <a:rPr lang="en-US" sz="2000" baseline="-25000" dirty="0" smtClean="0"/>
                  <a:t>2 </a:t>
                </a:r>
                <a:r>
                  <a:rPr lang="en-US" sz="2000" dirty="0" smtClean="0"/>
                  <a:t>]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complements of </a:t>
                </a:r>
                <a:r>
                  <a:rPr lang="en-US" sz="2000" dirty="0"/>
                  <a:t>L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L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are regular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Therefore the union of these two complements is regular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Therefore the complement of this union is regular</a:t>
                </a:r>
                <a:endParaRPr lang="en-US" sz="2000" dirty="0"/>
              </a:p>
              <a:p>
                <a:pPr lvl="2"/>
                <a:endParaRPr lang="en-US" sz="2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8077200" cy="3477875"/>
              </a:xfrm>
              <a:prstGeom prst="rect">
                <a:avLst/>
              </a:prstGeom>
              <a:blipFill rotWithShape="1">
                <a:blip r:embed="rId2"/>
                <a:stretch>
                  <a:fillRect l="-604" t="-877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6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onstructing the Intersection of DFAs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3907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2543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7452" y="3048000"/>
            <a:ext cx="7101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the first DFA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the second DFA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union by adding a common start state with epsilon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the resulting NFA into a DFA (why is this necessary?)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this 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onstructing the Intersection of DFAs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3907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2543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7453" y="2971800"/>
            <a:ext cx="743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a DFA where each state corresponds to one of the pairs of states from the two DFAs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305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Distinguishable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L be a language and let x and y be strings.</a:t>
            </a:r>
          </a:p>
          <a:p>
            <a:endParaRPr lang="en-US" dirty="0"/>
          </a:p>
          <a:p>
            <a:r>
              <a:rPr lang="en-US" dirty="0" smtClean="0"/>
              <a:t>We say that x and y are distinguishable with respect to L if there is some string z such that </a:t>
            </a:r>
            <a:r>
              <a:rPr lang="en-US" dirty="0" err="1" smtClean="0"/>
              <a:t>xz</a:t>
            </a:r>
            <a:r>
              <a:rPr lang="en-US" dirty="0" smtClean="0"/>
              <a:t> belongs to L but </a:t>
            </a:r>
            <a:r>
              <a:rPr lang="en-US" dirty="0" err="1" smtClean="0"/>
              <a:t>yz</a:t>
            </a:r>
            <a:r>
              <a:rPr lang="en-US" dirty="0" smtClean="0"/>
              <a:t> does not (or vice versa).</a:t>
            </a:r>
          </a:p>
          <a:p>
            <a:endParaRPr lang="en-US" dirty="0"/>
          </a:p>
          <a:p>
            <a:r>
              <a:rPr lang="en-US" dirty="0" smtClean="0"/>
              <a:t>Example 1:  Let L be the language of binary strings where each string starts with n 0’s and ends with n 1’s  (0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).  What are some pairs of distinguishable strings?</a:t>
            </a:r>
          </a:p>
          <a:p>
            <a:endParaRPr lang="en-US" dirty="0"/>
          </a:p>
          <a:p>
            <a:r>
              <a:rPr lang="en-US" dirty="0" smtClean="0"/>
              <a:t>Example 2:  Let L be the language of binary strings where each string is an even-length palindrome (</a:t>
            </a:r>
            <a:r>
              <a:rPr lang="en-US" dirty="0" err="1" smtClean="0"/>
              <a:t>ww</a:t>
            </a:r>
            <a:r>
              <a:rPr lang="en-US" baseline="30000" dirty="0" err="1" smtClean="0"/>
              <a:t>R</a:t>
            </a:r>
            <a:r>
              <a:rPr lang="en-US" dirty="0" smtClean="0"/>
              <a:t>).  What are some pair of distinguishable strings?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Distinguishable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6002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Theorem:  Let L be a language.  If x and y are distinguishable with respect to L, then any DFA for L must be in a different state after consuming x than it is after consuming 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Theorem:  Let L be a language.  If there is a set D of strings, each pair of which is distinguishable with respect to L, then any DFA for L must have at least |D| states.  (What if D is infinite?)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Prove: The language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is not regular.</a:t>
            </a:r>
          </a:p>
          <a:p>
            <a:endParaRPr lang="en-US" dirty="0"/>
          </a:p>
          <a:p>
            <a:r>
              <a:rPr lang="en-US" dirty="0" smtClean="0"/>
              <a:t>Proof:  Consider the set {0, 00, 000, …}.  These strings are pairwise distinguishable (why?).  Therefore the language is not regular (why?).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Pumping Lemma </a:t>
            </a:r>
            <a:br>
              <a:rPr lang="en-US" dirty="0" smtClean="0"/>
            </a:br>
            <a:r>
              <a:rPr lang="en-US" dirty="0" smtClean="0"/>
              <a:t>(for regular languages)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8288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L be a regular language accepted by a DFA with k states.  Then any string z in L where |z| ≥ k can be split as </a:t>
            </a:r>
            <a:r>
              <a:rPr lang="en-US" dirty="0" err="1" smtClean="0"/>
              <a:t>uvw</a:t>
            </a:r>
            <a:r>
              <a:rPr lang="en-US" dirty="0" smtClean="0"/>
              <a:t> where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 is non-empty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 smtClean="0"/>
              <a:t>| ≤ 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is in L for all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143000" y="39624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858000" y="3989832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014216" y="51054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524000" y="4572000"/>
            <a:ext cx="2517648" cy="978921"/>
          </a:xfrm>
          <a:custGeom>
            <a:avLst/>
            <a:gdLst>
              <a:gd name="connsiteX0" fmla="*/ 0 w 2295144"/>
              <a:gd name="connsiteY0" fmla="*/ 0 h 1225809"/>
              <a:gd name="connsiteX1" fmla="*/ 274320 w 2295144"/>
              <a:gd name="connsiteY1" fmla="*/ 658368 h 1225809"/>
              <a:gd name="connsiteX2" fmla="*/ 950976 w 2295144"/>
              <a:gd name="connsiteY2" fmla="*/ 356616 h 1225809"/>
              <a:gd name="connsiteX3" fmla="*/ 1188720 w 2295144"/>
              <a:gd name="connsiteY3" fmla="*/ 1207008 h 1225809"/>
              <a:gd name="connsiteX4" fmla="*/ 1737360 w 2295144"/>
              <a:gd name="connsiteY4" fmla="*/ 950976 h 1225809"/>
              <a:gd name="connsiteX5" fmla="*/ 2295144 w 2295144"/>
              <a:gd name="connsiteY5" fmla="*/ 1014984 h 122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144" h="1225809">
                <a:moveTo>
                  <a:pt x="0" y="0"/>
                </a:moveTo>
                <a:cubicBezTo>
                  <a:pt x="57912" y="299466"/>
                  <a:pt x="115824" y="598932"/>
                  <a:pt x="274320" y="658368"/>
                </a:cubicBezTo>
                <a:cubicBezTo>
                  <a:pt x="432816" y="717804"/>
                  <a:pt x="798576" y="265176"/>
                  <a:pt x="950976" y="356616"/>
                </a:cubicBezTo>
                <a:cubicBezTo>
                  <a:pt x="1103376" y="448056"/>
                  <a:pt x="1057656" y="1107948"/>
                  <a:pt x="1188720" y="1207008"/>
                </a:cubicBezTo>
                <a:cubicBezTo>
                  <a:pt x="1319784" y="1306068"/>
                  <a:pt x="1552956" y="982980"/>
                  <a:pt x="1737360" y="950976"/>
                </a:cubicBezTo>
                <a:cubicBezTo>
                  <a:pt x="1921764" y="918972"/>
                  <a:pt x="2108454" y="966978"/>
                  <a:pt x="2295144" y="101498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08691" y="3584220"/>
            <a:ext cx="1303795" cy="1582140"/>
          </a:xfrm>
          <a:custGeom>
            <a:avLst/>
            <a:gdLst>
              <a:gd name="connsiteX0" fmla="*/ 681013 w 1303795"/>
              <a:gd name="connsiteY0" fmla="*/ 1582140 h 1582140"/>
              <a:gd name="connsiteX1" fmla="*/ 1302805 w 1303795"/>
              <a:gd name="connsiteY1" fmla="*/ 1106652 h 1582140"/>
              <a:gd name="connsiteX2" fmla="*/ 836461 w 1303795"/>
              <a:gd name="connsiteY2" fmla="*/ 731748 h 1582140"/>
              <a:gd name="connsiteX3" fmla="*/ 1293661 w 1303795"/>
              <a:gd name="connsiteY3" fmla="*/ 365988 h 1582140"/>
              <a:gd name="connsiteX4" fmla="*/ 708445 w 1303795"/>
              <a:gd name="connsiteY4" fmla="*/ 228 h 1582140"/>
              <a:gd name="connsiteX5" fmla="*/ 4357 w 1303795"/>
              <a:gd name="connsiteY5" fmla="*/ 320268 h 1582140"/>
              <a:gd name="connsiteX6" fmla="*/ 415837 w 1303795"/>
              <a:gd name="connsiteY6" fmla="*/ 859764 h 1582140"/>
              <a:gd name="connsiteX7" fmla="*/ 516421 w 1303795"/>
              <a:gd name="connsiteY7" fmla="*/ 1527276 h 15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795" h="1582140">
                <a:moveTo>
                  <a:pt x="681013" y="1582140"/>
                </a:moveTo>
                <a:cubicBezTo>
                  <a:pt x="978955" y="1415262"/>
                  <a:pt x="1276897" y="1248384"/>
                  <a:pt x="1302805" y="1106652"/>
                </a:cubicBezTo>
                <a:cubicBezTo>
                  <a:pt x="1328713" y="964920"/>
                  <a:pt x="837985" y="855192"/>
                  <a:pt x="836461" y="731748"/>
                </a:cubicBezTo>
                <a:cubicBezTo>
                  <a:pt x="834937" y="608304"/>
                  <a:pt x="1314997" y="487908"/>
                  <a:pt x="1293661" y="365988"/>
                </a:cubicBezTo>
                <a:cubicBezTo>
                  <a:pt x="1272325" y="244068"/>
                  <a:pt x="923329" y="7848"/>
                  <a:pt x="708445" y="228"/>
                </a:cubicBezTo>
                <a:cubicBezTo>
                  <a:pt x="493561" y="-7392"/>
                  <a:pt x="53125" y="177012"/>
                  <a:pt x="4357" y="320268"/>
                </a:cubicBezTo>
                <a:cubicBezTo>
                  <a:pt x="-44411" y="463524"/>
                  <a:pt x="330493" y="658596"/>
                  <a:pt x="415837" y="859764"/>
                </a:cubicBezTo>
                <a:cubicBezTo>
                  <a:pt x="501181" y="1060932"/>
                  <a:pt x="508801" y="1294104"/>
                  <a:pt x="516421" y="152727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26864" y="4581144"/>
            <a:ext cx="2496312" cy="914181"/>
          </a:xfrm>
          <a:custGeom>
            <a:avLst/>
            <a:gdLst>
              <a:gd name="connsiteX0" fmla="*/ 0 w 2496312"/>
              <a:gd name="connsiteY0" fmla="*/ 859536 h 914181"/>
              <a:gd name="connsiteX1" fmla="*/ 932688 w 2496312"/>
              <a:gd name="connsiteY1" fmla="*/ 868680 h 914181"/>
              <a:gd name="connsiteX2" fmla="*/ 1252728 w 2496312"/>
              <a:gd name="connsiteY2" fmla="*/ 365760 h 914181"/>
              <a:gd name="connsiteX3" fmla="*/ 1719072 w 2496312"/>
              <a:gd name="connsiteY3" fmla="*/ 594360 h 914181"/>
              <a:gd name="connsiteX4" fmla="*/ 2258568 w 2496312"/>
              <a:gd name="connsiteY4" fmla="*/ 603504 h 914181"/>
              <a:gd name="connsiteX5" fmla="*/ 2496312 w 2496312"/>
              <a:gd name="connsiteY5" fmla="*/ 0 h 91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312" h="914181">
                <a:moveTo>
                  <a:pt x="0" y="859536"/>
                </a:moveTo>
                <a:cubicBezTo>
                  <a:pt x="361950" y="905256"/>
                  <a:pt x="723900" y="950976"/>
                  <a:pt x="932688" y="868680"/>
                </a:cubicBezTo>
                <a:cubicBezTo>
                  <a:pt x="1141476" y="786384"/>
                  <a:pt x="1121664" y="411480"/>
                  <a:pt x="1252728" y="365760"/>
                </a:cubicBezTo>
                <a:cubicBezTo>
                  <a:pt x="1383792" y="320040"/>
                  <a:pt x="1551432" y="554736"/>
                  <a:pt x="1719072" y="594360"/>
                </a:cubicBezTo>
                <a:cubicBezTo>
                  <a:pt x="1886712" y="633984"/>
                  <a:pt x="2129028" y="702564"/>
                  <a:pt x="2258568" y="603504"/>
                </a:cubicBezTo>
                <a:cubicBezTo>
                  <a:pt x="2388108" y="504444"/>
                  <a:pt x="2442210" y="252222"/>
                  <a:pt x="2496312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91833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21773" y="453973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3024" y="32222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698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Properties of Regular Languages</vt:lpstr>
      <vt:lpstr>Closure Under Kleene Operations</vt:lpstr>
      <vt:lpstr>Closure Under Complement</vt:lpstr>
      <vt:lpstr>Closure Under Intersection</vt:lpstr>
      <vt:lpstr>Constructing the Intersection of DFAs</vt:lpstr>
      <vt:lpstr>Constructing the Intersection of DFAs</vt:lpstr>
      <vt:lpstr>Distinguishable Strings</vt:lpstr>
      <vt:lpstr>Distinguishable Strings</vt:lpstr>
      <vt:lpstr>Pumping Lemma  (for regular languages)</vt:lpstr>
      <vt:lpstr>Pumping Lemma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Sam</cp:lastModifiedBy>
  <cp:revision>95</cp:revision>
  <dcterms:created xsi:type="dcterms:W3CDTF">2012-08-20T14:06:16Z</dcterms:created>
  <dcterms:modified xsi:type="dcterms:W3CDTF">2014-09-09T16:33:47Z</dcterms:modified>
</cp:coreProperties>
</file>